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65" r:id="rId2"/>
    <p:sldId id="367" r:id="rId3"/>
    <p:sldId id="399" r:id="rId4"/>
    <p:sldId id="489" r:id="rId5"/>
    <p:sldId id="413" r:id="rId6"/>
    <p:sldId id="414" r:id="rId7"/>
    <p:sldId id="490" r:id="rId8"/>
    <p:sldId id="500" r:id="rId9"/>
    <p:sldId id="492" r:id="rId10"/>
    <p:sldId id="495" r:id="rId11"/>
    <p:sldId id="496" r:id="rId12"/>
    <p:sldId id="497" r:id="rId13"/>
    <p:sldId id="498" r:id="rId14"/>
    <p:sldId id="499" r:id="rId15"/>
    <p:sldId id="494" r:id="rId16"/>
    <p:sldId id="466" r:id="rId17"/>
    <p:sldId id="478" r:id="rId18"/>
    <p:sldId id="483" r:id="rId19"/>
    <p:sldId id="493" r:id="rId20"/>
    <p:sldId id="484" r:id="rId21"/>
    <p:sldId id="486" r:id="rId22"/>
    <p:sldId id="485" r:id="rId23"/>
    <p:sldId id="491" r:id="rId24"/>
    <p:sldId id="488" r:id="rId25"/>
    <p:sldId id="487" r:id="rId26"/>
    <p:sldId id="469" r:id="rId27"/>
    <p:sldId id="479" r:id="rId28"/>
    <p:sldId id="480" r:id="rId29"/>
    <p:sldId id="502" r:id="rId30"/>
    <p:sldId id="503" r:id="rId31"/>
    <p:sldId id="504" r:id="rId32"/>
    <p:sldId id="501" r:id="rId33"/>
    <p:sldId id="505" r:id="rId34"/>
    <p:sldId id="506" r:id="rId35"/>
    <p:sldId id="366" r:id="rId36"/>
    <p:sldId id="482" r:id="rId3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8" autoAdjust="0"/>
    <p:restoredTop sz="94660"/>
  </p:normalViewPr>
  <p:slideViewPr>
    <p:cSldViewPr>
      <p:cViewPr varScale="1">
        <p:scale>
          <a:sx n="45" d="100"/>
          <a:sy n="45" d="100"/>
        </p:scale>
        <p:origin x="-125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09E50D6B-FC2F-4043-B9E2-2FB073806E0B}" type="datetimeFigureOut">
              <a:rPr lang="zh-TW" altLang="en-US"/>
              <a:pPr>
                <a:defRPr/>
              </a:pPr>
              <a:t>2014/6/17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CBEE8B6-B02A-4445-A2AF-FA06F13DEEE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68873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ED82CF-0CEE-4137-BAB8-38751A5C855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3649D2-B68C-480B-9FA2-6C8630312BA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E566D4-939B-4B74-BEB3-2DDE697128CF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DD9FB-16E0-4A19-9538-516170983F3E}" type="datetime1">
              <a:rPr lang="zh-TW" altLang="en-US"/>
              <a:pPr>
                <a:defRPr/>
              </a:pPr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3AE59-25E2-4160-AC54-0189650BEBD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02297-FED2-47D0-BD9E-3CA0AAD82674}" type="datetime1">
              <a:rPr lang="zh-TW" altLang="en-US"/>
              <a:pPr>
                <a:defRPr/>
              </a:pPr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14267-EBF6-4DD4-8AC9-779D2924329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B7FF4-A833-481C-B4D0-6E4BCD2FEAC9}" type="datetime1">
              <a:rPr lang="zh-TW" altLang="en-US"/>
              <a:pPr>
                <a:defRPr/>
              </a:pPr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C741C-5022-4E26-A19C-6B8104BCFBB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9E51F-9F39-4927-A6DE-80459585B71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D11C9-DCFC-4FBC-B9B0-EA395B3E40B2}" type="datetime1">
              <a:rPr lang="zh-TW" altLang="en-US"/>
              <a:pPr>
                <a:defRPr/>
              </a:pPr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94F79-9C7E-4C7F-A5BA-4B31FDDE79F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E6212-6A0B-43F2-8836-CEA78B3DA01A}" type="datetime1">
              <a:rPr lang="zh-TW" altLang="en-US"/>
              <a:pPr>
                <a:defRPr/>
              </a:pPr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FF89E-7E88-4974-8987-4C9C1BBACC5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ABA21-D707-40C7-8002-FA3444B9F066}" type="datetime1">
              <a:rPr lang="zh-TW" altLang="en-US"/>
              <a:pPr>
                <a:defRPr/>
              </a:pPr>
              <a:t>2014/6/17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B5F1E-EF62-4313-886E-2423D24A56B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DC7A9-E087-4760-BC80-F6C15F1E281A}" type="datetime1">
              <a:rPr lang="zh-TW" altLang="en-US"/>
              <a:pPr>
                <a:defRPr/>
              </a:pPr>
              <a:t>2014/6/17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CABA8-9C4B-46D0-ACDF-0F2F2E09D1C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714CD-80EF-40F5-B34B-5EA23D72D145}" type="datetime1">
              <a:rPr lang="zh-TW" altLang="en-US"/>
              <a:pPr>
                <a:defRPr/>
              </a:pPr>
              <a:t>2014/6/17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5B089-45AC-49AC-B96A-065785939F0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AB5BD-E5FE-4A82-9FF8-713609E60055}" type="datetime1">
              <a:rPr lang="zh-TW" altLang="en-US"/>
              <a:pPr>
                <a:defRPr/>
              </a:pPr>
              <a:t>2014/6/17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3190C-3E41-46A9-A33B-99597FCAAF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E2DF7-4FC5-467F-9B50-E825A4A3CDD2}" type="datetime1">
              <a:rPr lang="zh-TW" altLang="en-US"/>
              <a:pPr>
                <a:defRPr/>
              </a:pPr>
              <a:t>2014/6/17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8BA46-B15F-4B42-9743-A5AFF4CB93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A4D35-A9E6-4948-BBBA-0FD1B706A367}" type="datetime1">
              <a:rPr lang="zh-TW" altLang="en-US"/>
              <a:pPr>
                <a:defRPr/>
              </a:pPr>
              <a:t>2014/6/17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9768A-5512-4FAE-91C7-22E6BA38D35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F2DCD8-3F15-4310-A04D-CCF62D0922AF}" type="datetime1">
              <a:rPr lang="zh-TW" altLang="en-US"/>
              <a:pPr>
                <a:defRPr/>
              </a:pPr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F81FBE-DC08-4079-9918-74B557C4E15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o-official.org/default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tw.dictionary.yahoo.com/search?ei=UTF-8&amp;p=%E9%83%A8%E9%96%8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3.nccu.edu.tw/~iaezcpc/renew_j_index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990656" cy="4248471"/>
          </a:xfrm>
        </p:spPr>
        <p:txBody>
          <a:bodyPr/>
          <a:lstStyle/>
          <a:p>
            <a:r>
              <a:rPr lang="fr-FR" altLang="zh-TW" sz="4800" b="1" dirty="0" smtClean="0"/>
              <a:t>Why Taiwan’s Education Matters : </a:t>
            </a:r>
            <a:r>
              <a:rPr lang="fr-FR" altLang="zh-TW" b="1" dirty="0" smtClean="0"/>
              <a:t/>
            </a:r>
            <a:br>
              <a:rPr lang="fr-FR" altLang="zh-TW" b="1" dirty="0" smtClean="0"/>
            </a:br>
            <a:r>
              <a:rPr lang="fr-FR" altLang="zh-TW" b="1" i="1" dirty="0" smtClean="0"/>
              <a:t>When Globalization Meets Localization</a:t>
            </a:r>
            <a:endParaRPr lang="zh-TW" altLang="en-US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AE59-25E2-4160-AC54-0189650BEBDF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PISA and TIMSS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PISA Taiwan 2012</a:t>
            </a:r>
          </a:p>
          <a:p>
            <a:r>
              <a:rPr lang="en-US" altLang="zh-TW" dirty="0" smtClean="0"/>
              <a:t>Math         4th</a:t>
            </a:r>
          </a:p>
          <a:p>
            <a:r>
              <a:rPr lang="en-US" altLang="zh-TW" dirty="0" smtClean="0"/>
              <a:t>Reading    7th</a:t>
            </a:r>
          </a:p>
          <a:p>
            <a:r>
              <a:rPr lang="en-US" altLang="zh-TW" dirty="0" smtClean="0"/>
              <a:t>Science   13rd</a:t>
            </a:r>
          </a:p>
          <a:p>
            <a:r>
              <a:rPr lang="en-US" altLang="zh-TW" b="1" dirty="0" smtClean="0"/>
              <a:t>TIMSS Taiwan 2011</a:t>
            </a:r>
          </a:p>
          <a:p>
            <a:r>
              <a:rPr lang="en-US" altLang="zh-TW" dirty="0" smtClean="0"/>
              <a:t>8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grade  Math 3rd,                 4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grade 4th</a:t>
            </a:r>
            <a:r>
              <a:rPr lang="en-US" altLang="zh-TW" baseline="30000" dirty="0" smtClean="0"/>
              <a:t>, </a:t>
            </a:r>
          </a:p>
          <a:p>
            <a:r>
              <a:rPr lang="en-US" altLang="zh-TW" dirty="0" smtClean="0"/>
              <a:t>8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grade  Science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,               4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grade 6</a:t>
            </a:r>
            <a:r>
              <a:rPr lang="en-US" altLang="zh-TW" baseline="30000" dirty="0" smtClean="0"/>
              <a:t>th</a:t>
            </a:r>
            <a:endParaRPr lang="en-US" altLang="zh-TW" dirty="0" smtClean="0"/>
          </a:p>
          <a:p>
            <a:r>
              <a:rPr lang="en-US" altLang="zh-TW" i="1" dirty="0" smtClean="0"/>
              <a:t>Slightly declined since 2007</a:t>
            </a:r>
            <a:r>
              <a:rPr lang="en-US" altLang="zh-TW" i="1" baseline="30000" dirty="0" smtClean="0"/>
              <a:t> 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cap="small" dirty="0" smtClean="0">
                <a:hlinkClick r:id="rId2"/>
              </a:rPr>
              <a:t>International Mathematical Olympiad</a:t>
            </a:r>
            <a:r>
              <a:rPr lang="en-US" altLang="zh-TW" b="1" cap="small" dirty="0" smtClean="0"/>
              <a:t/>
            </a:r>
            <a:br>
              <a:rPr lang="en-US" altLang="zh-TW" b="1" cap="small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cap="small" dirty="0" smtClean="0"/>
              <a:t>ALWAYS HAVE Good records </a:t>
            </a:r>
          </a:p>
          <a:p>
            <a:endParaRPr lang="en-US" altLang="zh-TW" b="1" cap="small" dirty="0" smtClean="0"/>
          </a:p>
          <a:p>
            <a:r>
              <a:rPr lang="en-US" altLang="zh-TW" b="1" cap="small" dirty="0" smtClean="0"/>
              <a:t>But</a:t>
            </a:r>
            <a:r>
              <a:rPr lang="zh-TW" altLang="en-US" b="1" cap="small" dirty="0" smtClean="0"/>
              <a:t> </a:t>
            </a:r>
            <a:r>
              <a:rPr lang="en-US" altLang="zh-TW" b="1" cap="small" dirty="0" smtClean="0"/>
              <a:t>DISCRAPANCY BETWEEN STUDENTS BASED ON  REGION, SCHOOL DISTRICT, AND FAMILY SES CONTINUES TO GROW</a:t>
            </a:r>
            <a:endParaRPr lang="en-US" altLang="zh-TW" b="1" cap="small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ICT Coverage Rate and Education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63.80% of Taiwanese  are frequent uses of internet  in 2013.</a:t>
            </a:r>
          </a:p>
          <a:p>
            <a:r>
              <a:rPr lang="en-US" altLang="zh-TW" dirty="0" smtClean="0"/>
              <a:t>100 % of schools and governments have internet access.</a:t>
            </a:r>
          </a:p>
          <a:p>
            <a:r>
              <a:rPr lang="en-US" altLang="zh-TW" dirty="0" smtClean="0"/>
              <a:t>All the 24-hour chain stores have </a:t>
            </a:r>
            <a:r>
              <a:rPr lang="en-US" altLang="zh-TW" dirty="0" err="1" smtClean="0"/>
              <a:t>Wi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</a:t>
            </a:r>
            <a:r>
              <a:rPr lang="en-US" altLang="zh-TW" dirty="0" smtClean="0"/>
              <a:t> access nation-wide</a:t>
            </a:r>
          </a:p>
          <a:p>
            <a:r>
              <a:rPr lang="en-US" altLang="zh-TW" dirty="0" smtClean="0"/>
              <a:t>Within top 10 in the world according to WEF/NRI Ranking agencies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Over-use of Smart phone and internet:  addiction issue 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Bullying and cyber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bullying</a:t>
            </a:r>
          </a:p>
          <a:p>
            <a:r>
              <a:rPr lang="en-US" altLang="zh-TW" b="1" dirty="0" smtClean="0"/>
              <a:t>Psychological risk factors of addiction to social networking sites</a:t>
            </a:r>
          </a:p>
          <a:p>
            <a:endParaRPr lang="en-US" altLang="zh-TW" b="1" dirty="0" smtClean="0"/>
          </a:p>
          <a:p>
            <a:r>
              <a:rPr lang="en-US" altLang="zh-TW" b="1" dirty="0" smtClean="0"/>
              <a:t> Recent Stressful Life Events, Personality Traits, Perceived Family Functioning and Internet Addiction among College Students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internet-native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/>
          <a:lstStyle/>
          <a:p>
            <a:r>
              <a:rPr lang="en-US" altLang="zh-TW" dirty="0" smtClean="0"/>
              <a:t>University students demonstration and occupation of the congress and administrative offices for more than three weeks in Taiwan, March, 2014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Taipei Metro Massacre on 21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May, 2014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https://www.youtube.com/watch?v=kYt3maQQu-c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Reasons Why Taiwan’s Education Matters?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i="1" dirty="0" smtClean="0"/>
          </a:p>
          <a:p>
            <a:pPr>
              <a:buNone/>
            </a:pPr>
            <a:r>
              <a:rPr lang="en-US" altLang="zh-TW" i="1" dirty="0" smtClean="0"/>
              <a:t>---- </a:t>
            </a:r>
            <a:r>
              <a:rPr lang="en-US" altLang="zh-TW" sz="4000" i="1" dirty="0" smtClean="0"/>
              <a:t>from the Local Context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dirty="0" smtClean="0"/>
              <a:t>Education System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endParaRPr lang="en-US" altLang="zh-TW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fr-FR" altLang="zh-TW" dirty="0" smtClean="0"/>
              <a:t>6-3-3-4 (1922 adopted  from the US in China)</a:t>
            </a:r>
          </a:p>
          <a:p>
            <a:pPr>
              <a:lnSpc>
                <a:spcPct val="80000"/>
              </a:lnSpc>
            </a:pPr>
            <a:endParaRPr lang="fr-FR" altLang="zh-TW" dirty="0" smtClean="0"/>
          </a:p>
          <a:p>
            <a:pPr>
              <a:lnSpc>
                <a:spcPct val="80000"/>
              </a:lnSpc>
            </a:pPr>
            <a:r>
              <a:rPr lang="fr-FR" altLang="zh-TW" dirty="0" smtClean="0"/>
              <a:t>Compulsory education has covered the first nine years since 1968 and will expand to 12 years in Sep. 2014 (the first one in Asia)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pic>
        <p:nvPicPr>
          <p:cNvPr id="21507" name="Picture 4" descr="Current School System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>
          <a:xfrm>
            <a:off x="811213" y="-457200"/>
            <a:ext cx="5729287" cy="6583363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Confucius Heritage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sz="3600" dirty="0" smtClean="0"/>
              <a:t>Compulsory education has covered the first nine years since 1968 when China was still undergoing the Cultural Revolution (1966-76)</a:t>
            </a:r>
          </a:p>
          <a:p>
            <a:endParaRPr lang="fr-FR" altLang="zh-TW" sz="3600" dirty="0" smtClean="0"/>
          </a:p>
          <a:p>
            <a:r>
              <a:rPr lang="fr-FR" altLang="zh-TW" sz="3600" dirty="0" smtClean="0"/>
              <a:t>Cultural and educational continuity</a:t>
            </a:r>
          </a:p>
          <a:p>
            <a:endParaRPr lang="fr-FR" altLang="zh-TW" sz="3600" dirty="0" smtClean="0"/>
          </a:p>
          <a:p>
            <a:endParaRPr lang="fr-FR" altLang="zh-TW" sz="3600" dirty="0" smtClean="0"/>
          </a:p>
          <a:p>
            <a:r>
              <a:rPr lang="fr-FR" altLang="zh-TW" sz="3600" dirty="0" smtClean="0"/>
              <a:t> </a:t>
            </a:r>
            <a:endParaRPr lang="zh-TW" altLang="en-US" sz="36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itchFamily="18" charset="0"/>
              </a:rPr>
              <a:t/>
            </a:r>
            <a:br>
              <a:rPr lang="en-US" altLang="zh-TW" b="1" dirty="0" smtClean="0">
                <a:latin typeface="Times New Roman" pitchFamily="18" charset="0"/>
              </a:rPr>
            </a:br>
            <a:r>
              <a:rPr lang="en-US" altLang="zh-TW" b="1" dirty="0" smtClean="0">
                <a:latin typeface="Times New Roman" pitchFamily="18" charset="0"/>
              </a:rPr>
              <a:t>A Credential  Society</a:t>
            </a:r>
            <a:br>
              <a:rPr lang="en-US" altLang="zh-TW" b="1" dirty="0" smtClean="0">
                <a:latin typeface="Times New Roman" pitchFamily="18" charset="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196752"/>
            <a:ext cx="8496944" cy="518457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altLang="zh-TW" b="1" dirty="0"/>
              <a:t>I</a:t>
            </a:r>
            <a:r>
              <a:rPr lang="fr-FR" altLang="zh-TW" b="1" dirty="0" smtClean="0"/>
              <a:t>nfluence of the examination tradition</a:t>
            </a:r>
            <a:r>
              <a:rPr lang="en-US" altLang="zh-TW" b="1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fr-FR" altLang="zh-TW" sz="2400" dirty="0" smtClean="0"/>
              <a:t>Hard work via drills and practice</a:t>
            </a:r>
          </a:p>
          <a:p>
            <a:pPr lvl="1">
              <a:lnSpc>
                <a:spcPct val="80000"/>
              </a:lnSpc>
            </a:pPr>
            <a:r>
              <a:rPr lang="fr-FR" altLang="zh-TW" sz="2400" dirty="0" smtClean="0"/>
              <a:t>Respect teachers</a:t>
            </a:r>
          </a:p>
          <a:p>
            <a:pPr lvl="1">
              <a:lnSpc>
                <a:spcPct val="80000"/>
              </a:lnSpc>
            </a:pPr>
            <a:endParaRPr lang="fr-FR" altLang="zh-TW" dirty="0" smtClean="0"/>
          </a:p>
          <a:p>
            <a:pPr>
              <a:lnSpc>
                <a:spcPct val="80000"/>
              </a:lnSpc>
            </a:pPr>
            <a:r>
              <a:rPr lang="fr-FR" altLang="zh-TW" b="1" dirty="0" smtClean="0"/>
              <a:t>High parental expectations and investment  in </a:t>
            </a:r>
            <a:r>
              <a:rPr lang="fr-FR" altLang="zh-TW" b="1" dirty="0" err="1" smtClean="0"/>
              <a:t>education</a:t>
            </a:r>
            <a:r>
              <a:rPr lang="en-US" altLang="zh-TW" b="1" dirty="0" smtClean="0"/>
              <a:t>:</a:t>
            </a:r>
            <a:endParaRPr lang="en-US" altLang="zh-TW" sz="2800" b="1" dirty="0">
              <a:latin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TW" sz="2400" b="1" dirty="0" smtClean="0">
                <a:latin typeface="Times New Roman" pitchFamily="18" charset="0"/>
              </a:rPr>
              <a:t>Effort over Innate Abilities</a:t>
            </a:r>
            <a:endParaRPr lang="en-US" altLang="zh-TW" sz="2800" dirty="0" smtClean="0">
              <a:latin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TW" sz="2800" b="1" dirty="0" smtClean="0">
                <a:latin typeface="Times New Roman" pitchFamily="18" charset="0"/>
              </a:rPr>
              <a:t>18% </a:t>
            </a:r>
            <a:r>
              <a:rPr lang="en-US" altLang="zh-TW" sz="2800" dirty="0" smtClean="0">
                <a:latin typeface="Times New Roman" pitchFamily="18" charset="0"/>
              </a:rPr>
              <a:t>of total family income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TW" sz="2800" dirty="0" smtClean="0">
                <a:latin typeface="Times New Roman" pitchFamily="18" charset="0"/>
              </a:rPr>
              <a:t>	(</a:t>
            </a:r>
            <a:r>
              <a:rPr lang="en-US" altLang="zh-TW" sz="2800" b="1" dirty="0" smtClean="0">
                <a:latin typeface="Times New Roman" pitchFamily="18" charset="0"/>
              </a:rPr>
              <a:t>2</a:t>
            </a:r>
            <a:r>
              <a:rPr lang="en-US" altLang="zh-TW" sz="2800" b="1" baseline="30000" dirty="0" smtClean="0">
                <a:latin typeface="Times New Roman" pitchFamily="18" charset="0"/>
              </a:rPr>
              <a:t>nd</a:t>
            </a:r>
            <a:r>
              <a:rPr lang="en-US" altLang="zh-TW" sz="2800" b="1" dirty="0" smtClean="0">
                <a:latin typeface="Times New Roman" pitchFamily="18" charset="0"/>
              </a:rPr>
              <a:t> highest in</a:t>
            </a:r>
            <a:r>
              <a:rPr lang="zh-TW" altLang="en-US" sz="2800" b="1" dirty="0" smtClean="0">
                <a:latin typeface="Times New Roman" pitchFamily="18" charset="0"/>
              </a:rPr>
              <a:t> </a:t>
            </a:r>
            <a:r>
              <a:rPr lang="en-US" altLang="zh-TW" sz="2800" b="1" dirty="0" smtClean="0">
                <a:latin typeface="Times New Roman" pitchFamily="18" charset="0"/>
              </a:rPr>
              <a:t>Asia</a:t>
            </a:r>
            <a:r>
              <a:rPr lang="en-US" altLang="zh-TW" sz="2800" dirty="0" smtClean="0">
                <a:latin typeface="Times New Roman" pitchFamily="18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sz="2800" b="1" dirty="0" smtClean="0"/>
              <a:t>71.7% </a:t>
            </a:r>
            <a:r>
              <a:rPr lang="en-US" altLang="zh-TW" sz="2800" dirty="0" smtClean="0"/>
              <a:t>of college students depend on family financial support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>
          <a:xfrm>
            <a:off x="684213" y="260350"/>
            <a:ext cx="7699375" cy="5689600"/>
          </a:xfrm>
        </p:spPr>
        <p:txBody>
          <a:bodyPr/>
          <a:lstStyle/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/>
              <a:t>Chuing Prudence Chou (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周祝瑛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sz="3200" dirty="0" smtClean="0"/>
              <a:t>National Chengchi University (NCCU), Taiwan</a:t>
            </a:r>
            <a:br>
              <a:rPr lang="en-US" altLang="zh-TW" sz="3200" dirty="0" smtClean="0"/>
            </a:br>
            <a:r>
              <a:rPr lang="en-US" altLang="zh-TW" sz="3200" dirty="0" smtClean="0"/>
              <a:t>Fulbright  Scholar</a:t>
            </a:r>
            <a:br>
              <a:rPr lang="en-US" altLang="zh-TW" sz="3200" dirty="0" smtClean="0"/>
            </a:br>
            <a:r>
              <a:rPr lang="zh-TW" altLang="zh-TW" dirty="0" smtClean="0"/>
              <a:t/>
            </a:r>
            <a:br>
              <a:rPr lang="zh-TW" altLang="zh-TW" dirty="0" smtClean="0"/>
            </a:br>
            <a:r>
              <a:rPr lang="en-US" altLang="zh-TW" sz="3200" b="1" dirty="0" smtClean="0"/>
              <a:t/>
            </a:r>
            <a:br>
              <a:rPr lang="en-US" altLang="zh-TW" sz="3200" b="1" dirty="0" smtClean="0"/>
            </a:br>
            <a:r>
              <a:rPr lang="en-US" altLang="zh-TW" sz="3600" b="1" dirty="0" smtClean="0"/>
              <a:t/>
            </a:r>
            <a:br>
              <a:rPr lang="en-US" altLang="zh-TW" sz="3600" b="1" dirty="0" smtClean="0"/>
            </a:br>
            <a:r>
              <a:rPr lang="en-US" altLang="zh-TW" sz="3600" dirty="0" smtClean="0"/>
              <a:t> CIEP, 20</a:t>
            </a:r>
            <a:r>
              <a:rPr lang="en-US" altLang="zh-TW" sz="3600" baseline="30000" dirty="0" smtClean="0"/>
              <a:t>th</a:t>
            </a:r>
            <a:r>
              <a:rPr lang="en-US" altLang="zh-TW" sz="3600" dirty="0" smtClean="0"/>
              <a:t> Anniversary of the </a:t>
            </a:r>
            <a:r>
              <a:rPr lang="en-US" altLang="zh-TW" sz="3600" i="1" dirty="0" smtClean="0"/>
              <a:t>Revue </a:t>
            </a:r>
            <a:r>
              <a:rPr lang="en-US" altLang="zh-TW" sz="3600" i="1" dirty="0" err="1" smtClean="0"/>
              <a:t>internationale</a:t>
            </a:r>
            <a:r>
              <a:rPr lang="en-US" altLang="zh-TW" sz="3600" i="1" dirty="0" smtClean="0"/>
              <a:t> </a:t>
            </a:r>
            <a:r>
              <a:rPr lang="en-US" altLang="zh-TW" sz="3600" i="1" dirty="0" err="1" smtClean="0"/>
              <a:t>d’éducation</a:t>
            </a:r>
            <a:r>
              <a:rPr lang="en-US" altLang="zh-TW" sz="3600" i="1" dirty="0" smtClean="0"/>
              <a:t> de </a:t>
            </a:r>
            <a:r>
              <a:rPr lang="en-US" altLang="zh-TW" sz="3600" i="1" dirty="0" err="1" smtClean="0"/>
              <a:t>Sèvres</a:t>
            </a:r>
            <a:r>
              <a:rPr lang="en-US" altLang="zh-TW" sz="3600" i="1" dirty="0" smtClean="0"/>
              <a:t> </a:t>
            </a:r>
            <a:br>
              <a:rPr lang="en-US" altLang="zh-TW" sz="3600" i="1" dirty="0" smtClean="0"/>
            </a:br>
            <a:r>
              <a:rPr lang="en-US" altLang="zh-TW" sz="3600" i="1" dirty="0" smtClean="0"/>
              <a:t>Paris,  France, </a:t>
            </a:r>
            <a:r>
              <a:rPr lang="en-US" altLang="zh-TW" sz="2800" i="1" dirty="0" smtClean="0"/>
              <a:t>17th, 06, 2014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zh-TW" altLang="en-US" sz="2800" i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D9F81-7A74-454D-BD40-55F7E7A81C2C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sz="4800" b="1" dirty="0" smtClean="0"/>
              <a:t/>
            </a:r>
            <a:br>
              <a:rPr lang="fr-FR" altLang="zh-TW" sz="4800" b="1" dirty="0" smtClean="0"/>
            </a:br>
            <a:r>
              <a:rPr lang="fr-FR" altLang="zh-TW" sz="4800" b="1" dirty="0" smtClean="0"/>
              <a:t>High Priority in Education from Public and Privte Sector</a:t>
            </a:r>
            <a:r>
              <a:rPr lang="fr-FR" altLang="zh-TW" dirty="0" smtClean="0"/>
              <a:t/>
            </a:r>
            <a:br>
              <a:rPr lang="fr-FR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zh-TW" dirty="0" smtClean="0"/>
          </a:p>
          <a:p>
            <a:r>
              <a:rPr lang="fr-FR" altLang="zh-TW" dirty="0" smtClean="0"/>
              <a:t>Have launched a series of Education Reform Programs since 1994 and resulted in mixed impacts.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zh-TW" dirty="0" smtClean="0"/>
          </a:p>
          <a:p>
            <a:r>
              <a:rPr lang="fr-FR" altLang="zh-TW" dirty="0" smtClean="0"/>
              <a:t>Will expand to 12-year Basic Education  in Sep. 2014 (the first country in Asia)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Education and culture account 4.3 % of Taiwan’s GDP in 2005  (5 % in OECD)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/>
              <a:t>Parents pay about NT$2,640 (US$80) per subject per month for cram schools.</a:t>
            </a:r>
          </a:p>
          <a:p>
            <a:endParaRPr lang="fr-FR" altLang="zh-TW" dirty="0" smtClean="0"/>
          </a:p>
          <a:p>
            <a:r>
              <a:rPr lang="fr-FR" altLang="zh-TW" dirty="0" smtClean="0"/>
              <a:t>NT$7,920 (US$240) in total per month every household of children in Taiwan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Higher Educational  Expansion since late 1990s.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70 % of 18-22 age cohort attend higher education, the second highest in Asia (next to Korea).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611561" y="332656"/>
          <a:ext cx="8136903" cy="6120679"/>
        </p:xfrm>
        <a:graphic>
          <a:graphicData uri="http://schemas.openxmlformats.org/drawingml/2006/table">
            <a:tbl>
              <a:tblPr/>
              <a:tblGrid>
                <a:gridCol w="815546"/>
                <a:gridCol w="3805222"/>
                <a:gridCol w="3516135"/>
              </a:tblGrid>
              <a:tr h="10523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Year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Low-income families </a:t>
                      </a:r>
                      <a:endParaRPr lang="en-US" sz="2000" kern="100" dirty="0" smtClean="0">
                        <a:latin typeface="Times New Roman"/>
                        <a:ea typeface="標楷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Lowest 20%)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High-income </a:t>
                      </a:r>
                      <a:r>
                        <a:rPr lang="en-US" sz="20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families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Highest 20%)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4391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1976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655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4.4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29.4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4391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1981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655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7.3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28.0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4391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1986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655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13.4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30.8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4391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1991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655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23.0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36.7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1159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1996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655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30.8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00" dirty="0" smtClean="0">
                          <a:latin typeface="Calibri"/>
                          <a:ea typeface="標楷體"/>
                          <a:cs typeface="Times New Roman"/>
                        </a:rPr>
                        <a:t>48.2</a:t>
                      </a:r>
                      <a:r>
                        <a:rPr lang="zh-TW" sz="2000" kern="100" dirty="0" smtClean="0">
                          <a:latin typeface="Calibri"/>
                          <a:ea typeface="新細明體"/>
                          <a:cs typeface="Times New Roman"/>
                        </a:rPr>
                        <a:t> </a:t>
                      </a:r>
                      <a:endParaRPr lang="zh-TW" sz="20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4391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2000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655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37.1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59.2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4391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2001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655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39.9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64.4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4391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2002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655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36.9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67.4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4391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2003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655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45.0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69.2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4391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2004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655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45.7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標楷體"/>
                          <a:cs typeface="Times New Roman"/>
                        </a:rPr>
                        <a:t>73.7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sp>
        <p:nvSpPr>
          <p:cNvPr id="50177" name="Text Box 1">
            <a:hlinkClick r:id="rId2"/>
          </p:cNvPr>
          <p:cNvSpPr txBox="1">
            <a:spLocks noChangeArrowheads="1"/>
          </p:cNvSpPr>
          <p:nvPr/>
        </p:nvSpPr>
        <p:spPr bwMode="auto">
          <a:xfrm>
            <a:off x="3778250" y="298450"/>
            <a:ext cx="571500" cy="146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Birth Decline and Aging Society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/>
          <a:lstStyle/>
          <a:p>
            <a:r>
              <a:rPr lang="en-US" altLang="zh-TW" b="1" dirty="0" smtClean="0">
                <a:latin typeface="Times New Roman" pitchFamily="18" charset="0"/>
              </a:rPr>
              <a:t>Since late-1990s </a:t>
            </a:r>
          </a:p>
          <a:p>
            <a:r>
              <a:rPr lang="en-US" altLang="zh-TW" dirty="0" smtClean="0"/>
              <a:t>Birth rate reached 1.07 and has declined  </a:t>
            </a:r>
            <a:r>
              <a:rPr lang="en-US" altLang="zh-TW" sz="4800" dirty="0" smtClean="0"/>
              <a:t>½ </a:t>
            </a:r>
            <a:r>
              <a:rPr lang="en-US" altLang="zh-TW" dirty="0" smtClean="0"/>
              <a:t>over the last 20 years.</a:t>
            </a:r>
          </a:p>
          <a:p>
            <a:r>
              <a:rPr lang="en-US" altLang="zh-TW" b="1" dirty="0" smtClean="0">
                <a:latin typeface="Times New Roman" pitchFamily="18" charset="0"/>
              </a:rPr>
              <a:t>Consequences in Education:</a:t>
            </a:r>
          </a:p>
          <a:p>
            <a:pPr>
              <a:buNone/>
            </a:pPr>
            <a:r>
              <a:rPr lang="en-US" altLang="zh-TW" b="1" dirty="0" smtClean="0">
                <a:latin typeface="Times New Roman" pitchFamily="18" charset="0"/>
              </a:rPr>
              <a:t>----On going school closure and merging</a:t>
            </a:r>
          </a:p>
          <a:p>
            <a:pPr>
              <a:buNone/>
            </a:pPr>
            <a:r>
              <a:rPr lang="en-US" altLang="zh-TW" b="1" dirty="0" smtClean="0">
                <a:latin typeface="Times New Roman" pitchFamily="18" charset="0"/>
              </a:rPr>
              <a:t>----Upcoming University Closure</a:t>
            </a:r>
          </a:p>
          <a:p>
            <a:pPr>
              <a:buNone/>
            </a:pPr>
            <a:r>
              <a:rPr lang="en-US" altLang="zh-TW" b="1" dirty="0" smtClean="0">
                <a:latin typeface="Times New Roman" pitchFamily="18" charset="0"/>
              </a:rPr>
              <a:t>----Shrinking Workforce</a:t>
            </a:r>
          </a:p>
          <a:p>
            <a:pPr>
              <a:buNone/>
            </a:pPr>
            <a:endParaRPr lang="en-US" altLang="zh-TW" b="1" dirty="0" smtClean="0">
              <a:latin typeface="Times New Roman" pitchFamily="18" charset="0"/>
            </a:endParaRPr>
          </a:p>
          <a:p>
            <a:endParaRPr lang="en-US" altLang="zh-TW" b="1" dirty="0" smtClean="0">
              <a:latin typeface="Times New Roman" pitchFamily="18" charset="0"/>
            </a:endParaRPr>
          </a:p>
          <a:p>
            <a:endParaRPr lang="en-US" altLang="zh-TW" b="1" dirty="0" smtClean="0">
              <a:latin typeface="Times New Roman" pitchFamily="18" charset="0"/>
            </a:endParaRPr>
          </a:p>
          <a:p>
            <a:endParaRPr lang="en-US" altLang="zh-TW" b="1" dirty="0" smtClean="0">
              <a:latin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dirty="0" smtClean="0"/>
              <a:t>A long school day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/>
              <a:t>To achieve a higher score on their senior high school or university entrance exams at the end of 9th and 12th grade, students tend to stay in school till as late as 8 or 9 pm for "extra classes." </a:t>
            </a:r>
          </a:p>
          <a:p>
            <a:r>
              <a:rPr lang="fr-FR" altLang="zh-TW" dirty="0" smtClean="0"/>
              <a:t>Students spend a large amount of time in schools, typically from early childhood to their early twenties.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993775"/>
          </a:xfrm>
        </p:spPr>
        <p:txBody>
          <a:bodyPr/>
          <a:lstStyle/>
          <a:p>
            <a:pPr eaLnBrk="1" hangingPunct="1"/>
            <a:r>
              <a:rPr lang="en-US" altLang="zh-TW" b="1" dirty="0" smtClean="0"/>
              <a:t>A SCHOOL DAY(10</a:t>
            </a:r>
            <a:r>
              <a:rPr lang="en-US" altLang="zh-TW" b="1" baseline="30000" dirty="0" smtClean="0"/>
              <a:t>th</a:t>
            </a:r>
            <a:r>
              <a:rPr lang="en-US" altLang="zh-TW" b="1" dirty="0" smtClean="0"/>
              <a:t> Grade)</a:t>
            </a:r>
            <a:endParaRPr lang="en-US" altLang="zh-TW" dirty="0" smtClean="0"/>
          </a:p>
        </p:txBody>
      </p:sp>
      <p:graphicFrame>
        <p:nvGraphicFramePr>
          <p:cNvPr id="25113" name="Group 537"/>
          <p:cNvGraphicFramePr>
            <a:graphicFrameLocks noGrp="1"/>
          </p:cNvGraphicFramePr>
          <p:nvPr>
            <p:ph idx="1"/>
          </p:nvPr>
        </p:nvGraphicFramePr>
        <p:xfrm>
          <a:off x="0" y="1052513"/>
          <a:ext cx="9144000" cy="4846320"/>
        </p:xfrm>
        <a:graphic>
          <a:graphicData uri="http://schemas.openxmlformats.org/drawingml/2006/table">
            <a:tbl>
              <a:tblPr/>
              <a:tblGrid>
                <a:gridCol w="1763713"/>
                <a:gridCol w="1316037"/>
                <a:gridCol w="1276350"/>
                <a:gridCol w="1511300"/>
                <a:gridCol w="1441450"/>
                <a:gridCol w="1835150"/>
              </a:tblGrid>
              <a:tr h="360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Class period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Mon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Tue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Wed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Thu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Fri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7:10–7:20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Clean campus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7:20–7:50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Morning homeroom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7:50</a:t>
                      </a: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MS Mincho" pitchFamily="49" charset="-128"/>
                          <a:ea typeface="MS Mincho" pitchFamily="49" charset="-128"/>
                          <a:cs typeface="Times New Roman" pitchFamily="18" charset="0"/>
                        </a:rPr>
                        <a:t>∼</a:t>
                      </a: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8:10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Morning meeting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8:10–8:55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Chinese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Science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English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Geo.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Chinese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9:10–9:55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Chinese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Chinese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Science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Chinese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Art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Performance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10:10–10:55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Science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English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Math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English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Math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11:05–11:50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Math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Health &amp;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  P.E.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Integrated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&amp;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Activities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Math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Art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11:50–12:30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Lunch break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93" name="Group 1193"/>
          <p:cNvGraphicFramePr>
            <a:graphicFrameLocks noGrp="1"/>
          </p:cNvGraphicFramePr>
          <p:nvPr>
            <p:ph idx="1"/>
          </p:nvPr>
        </p:nvGraphicFramePr>
        <p:xfrm>
          <a:off x="468313" y="549275"/>
          <a:ext cx="8229600" cy="5577840"/>
        </p:xfrm>
        <a:graphic>
          <a:graphicData uri="http://schemas.openxmlformats.org/drawingml/2006/table">
            <a:tbl>
              <a:tblPr/>
              <a:tblGrid>
                <a:gridCol w="1008062"/>
                <a:gridCol w="1589088"/>
                <a:gridCol w="1362075"/>
                <a:gridCol w="1454150"/>
                <a:gridCol w="1408112"/>
                <a:gridCol w="1408113"/>
              </a:tblGrid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12:30</a:t>
                      </a: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MS Mincho" pitchFamily="49" charset="-128"/>
                          <a:ea typeface="MS Mincho" pitchFamily="49" charset="-128"/>
                          <a:cs typeface="Times New Roman" pitchFamily="18" charset="0"/>
                        </a:rPr>
                        <a:t>∼</a:t>
                      </a: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13:10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Nap time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13:20–14:05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School meeting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Civics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Chinese reading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History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English conversation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14:15–15:00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Class meeting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I &amp; A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Music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English composition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Science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15:00–15:25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Clean campus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15:25–16:10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Clubs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I &amp; A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Health and P.E.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English composition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 Health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      &amp;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    P.E.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16:20–17:05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English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Math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Chinese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Science 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11D1E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English reading</a:t>
                      </a:r>
                      <a:endParaRPr kumimoji="1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5386610"/>
          </a:xfrm>
        </p:spPr>
        <p:txBody>
          <a:bodyPr/>
          <a:lstStyle/>
          <a:p>
            <a:r>
              <a:rPr lang="en-US" altLang="zh-TW" b="1" dirty="0" smtClean="0"/>
              <a:t>Peace-building via student exchange</a:t>
            </a:r>
            <a:br>
              <a:rPr lang="en-US" altLang="zh-TW" b="1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very positive effect on Chinese exchange students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E51F-9F39-4927-A6DE-80459585B718}" type="slidenum">
              <a:rPr lang="en-US" altLang="zh-TW" smtClean="0"/>
              <a:pPr>
                <a:defRPr/>
              </a:pPr>
              <a:t>29</a:t>
            </a:fld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778098"/>
          </a:xfrm>
        </p:spPr>
        <p:txBody>
          <a:bodyPr/>
          <a:lstStyle/>
          <a:p>
            <a:r>
              <a:rPr lang="en-US" altLang="zh-TW" sz="4800" b="1" dirty="0" smtClean="0"/>
              <a:t>Outline</a:t>
            </a:r>
            <a:endParaRPr lang="zh-TW" altLang="en-US" sz="4800" b="1" dirty="0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/>
          <a:lstStyle/>
          <a:p>
            <a:pPr>
              <a:buNone/>
            </a:pPr>
            <a:r>
              <a:rPr lang="en-US" altLang="zh-TW" sz="4400" i="1" dirty="0" smtClean="0"/>
              <a:t>1. Historical context  and Country Profile</a:t>
            </a:r>
          </a:p>
          <a:p>
            <a:pPr>
              <a:buNone/>
            </a:pPr>
            <a:r>
              <a:rPr lang="en-US" altLang="zh-TW" sz="4400" i="1" dirty="0" smtClean="0"/>
              <a:t>2. Reasons Why Taiwan’s Education Matters?</a:t>
            </a:r>
          </a:p>
          <a:p>
            <a:pPr>
              <a:buNone/>
            </a:pPr>
            <a:r>
              <a:rPr lang="en-US" altLang="zh-TW" sz="4400" i="1" dirty="0" smtClean="0"/>
              <a:t>---- the Global Context</a:t>
            </a:r>
          </a:p>
          <a:p>
            <a:pPr>
              <a:buNone/>
            </a:pPr>
            <a:r>
              <a:rPr lang="en-US" altLang="zh-TW" sz="4400" i="1" dirty="0" smtClean="0"/>
              <a:t>-----the Global Context</a:t>
            </a:r>
          </a:p>
          <a:p>
            <a:pPr>
              <a:buNone/>
            </a:pPr>
            <a:r>
              <a:rPr lang="en-US" altLang="zh-TW" sz="4400" i="1" dirty="0" smtClean="0"/>
              <a:t>3. Impacts and Challenges</a:t>
            </a:r>
          </a:p>
          <a:p>
            <a:pPr>
              <a:buNone/>
            </a:pPr>
            <a:endParaRPr lang="en-US" altLang="zh-TW" sz="4400" i="1" dirty="0" smtClean="0"/>
          </a:p>
          <a:p>
            <a:pPr>
              <a:buNone/>
            </a:pPr>
            <a:endParaRPr lang="zh-TW" altLang="en-US" sz="4400" dirty="0" smtClean="0"/>
          </a:p>
          <a:p>
            <a:pPr>
              <a:buFont typeface="Arial" pitchFamily="34" charset="0"/>
              <a:buNone/>
            </a:pPr>
            <a:endParaRPr lang="zh-TW" altLang="zh-TW" sz="2800" dirty="0" smtClean="0"/>
          </a:p>
          <a:p>
            <a:pPr>
              <a:buFont typeface="Arial" pitchFamily="34" charset="0"/>
              <a:buNone/>
            </a:pPr>
            <a:r>
              <a:rPr lang="en-US" altLang="zh-TW" sz="2800" dirty="0" smtClean="0"/>
              <a:t>.</a:t>
            </a:r>
            <a:endParaRPr lang="zh-TW" altLang="zh-TW" sz="2800" dirty="0" smtClean="0"/>
          </a:p>
          <a:p>
            <a:pPr>
              <a:buFont typeface="Arial" pitchFamily="34" charset="0"/>
              <a:buNone/>
            </a:pPr>
            <a:r>
              <a:rPr lang="en-US" altLang="zh-TW" i="1" dirty="0" smtClean="0"/>
              <a:t>. </a:t>
            </a:r>
            <a:endParaRPr lang="zh-TW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B0E02B-1FD7-4F98-816D-5F8C71304111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內容版面配置區 2"/>
          <p:cNvSpPr>
            <a:spLocks noGrp="1"/>
          </p:cNvSpPr>
          <p:nvPr>
            <p:ph idx="1"/>
          </p:nvPr>
        </p:nvSpPr>
        <p:spPr>
          <a:xfrm>
            <a:off x="468313" y="908050"/>
            <a:ext cx="8218487" cy="5218113"/>
          </a:xfrm>
        </p:spPr>
        <p:txBody>
          <a:bodyPr/>
          <a:lstStyle/>
          <a:p>
            <a:r>
              <a:rPr lang="en-US" altLang="zh-TW" b="1" dirty="0" smtClean="0"/>
              <a:t>The Taiwan Cross-strait relationship </a:t>
            </a:r>
            <a:r>
              <a:rPr lang="en-US" altLang="zh-TW" dirty="0" smtClean="0"/>
              <a:t>has been highly politicized since 1949 when KMT government withdrew from China to Taiwan.</a:t>
            </a:r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But </a:t>
            </a:r>
            <a:r>
              <a:rPr lang="en-US" altLang="zh-TW" b="1" dirty="0" smtClean="0"/>
              <a:t>the educational exchange </a:t>
            </a:r>
            <a:r>
              <a:rPr lang="en-US" altLang="zh-TW" dirty="0" smtClean="0"/>
              <a:t>has made a huge progress since 1990s. 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 smtClean="0"/>
              <a:t>More than thirty- thousand Taiwanese students have studied in Chinese higher education since 1980s.</a:t>
            </a:r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More than twenty- thousand Chinese students have studied in Taiwan’s higher education since mid-1990s. 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4666530"/>
          </a:xfrm>
        </p:spPr>
        <p:txBody>
          <a:bodyPr/>
          <a:lstStyle/>
          <a:p>
            <a:r>
              <a:rPr lang="en-US" altLang="zh-TW" dirty="0" smtClean="0"/>
              <a:t>Impact and Challenges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E51F-9F39-4927-A6DE-80459585B718}" type="slidenum">
              <a:rPr lang="en-US" altLang="zh-TW" smtClean="0"/>
              <a:pPr>
                <a:defRPr/>
              </a:pPr>
              <a:t>32</a:t>
            </a:fld>
            <a:endParaRPr lang="en-US" altLang="zh-TW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Visible and Invisible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overshadow of China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Exclusion from UN, UNESCO, and many more… in terms of educational collaboration, exchanges and provision of educational statistics and data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Fair game  for all members in the global community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Conclusion:</a:t>
            </a:r>
            <a:br>
              <a:rPr lang="en-US" altLang="zh-TW" dirty="0" smtClean="0"/>
            </a:br>
            <a:r>
              <a:rPr lang="en-US" altLang="zh-TW" dirty="0" smtClean="0"/>
              <a:t>Why Taiwan’s Education Matters?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1. Shared same agenda with the world:</a:t>
            </a:r>
          </a:p>
          <a:p>
            <a:pPr>
              <a:buNone/>
            </a:pPr>
            <a:r>
              <a:rPr lang="en-US" altLang="zh-TW" dirty="0" smtClean="0"/>
              <a:t>   ---  Declining birth rate,  aging society, internet impact on education</a:t>
            </a:r>
          </a:p>
          <a:p>
            <a:pPr marL="514350" indent="-514350">
              <a:buAutoNum type="arabicPeriod" startAt="2"/>
            </a:pPr>
            <a:r>
              <a:rPr lang="en-US" altLang="zh-TW" dirty="0" smtClean="0"/>
              <a:t>Value of academic achievement (PISA), 12-year </a:t>
            </a:r>
            <a:r>
              <a:rPr lang="en-US" altLang="zh-TW" dirty="0" err="1" smtClean="0"/>
              <a:t>educ</a:t>
            </a:r>
            <a:r>
              <a:rPr lang="en-US" altLang="zh-TW" dirty="0" smtClean="0"/>
              <a:t> expansion (first in Asia), </a:t>
            </a:r>
            <a:r>
              <a:rPr lang="en-US" altLang="zh-TW" dirty="0" err="1" smtClean="0"/>
              <a:t>Educ</a:t>
            </a:r>
            <a:r>
              <a:rPr lang="en-US" altLang="zh-TW" dirty="0" smtClean="0"/>
              <a:t> contributes to Economic success (four tigers)</a:t>
            </a:r>
          </a:p>
          <a:p>
            <a:pPr marL="514350" indent="-514350">
              <a:buAutoNum type="arabicPeriod" startAt="2"/>
            </a:pPr>
            <a:r>
              <a:rPr lang="en-US" altLang="zh-TW" dirty="0" smtClean="0"/>
              <a:t>Experiment Hub for Chinese education (curriculum reform per se) but overshadow by China in the international community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Questions and Comments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040560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Chou’s email: iaezcpc2007@gmail.com</a:t>
            </a:r>
          </a:p>
          <a:p>
            <a:r>
              <a:rPr lang="en-US" altLang="zh-TW" dirty="0" smtClean="0">
                <a:hlinkClick r:id="rId2"/>
              </a:rPr>
              <a:t>Website: http://www3.nccu.edu.tw/~iaezcpc/renew_j_index.html</a:t>
            </a:r>
            <a:endParaRPr lang="en-US" altLang="zh-TW" dirty="0" smtClean="0"/>
          </a:p>
          <a:p>
            <a:r>
              <a:rPr lang="en-US" altLang="zh-TW" dirty="0" smtClean="0"/>
              <a:t>Books: </a:t>
            </a:r>
          </a:p>
          <a:p>
            <a:r>
              <a:rPr lang="en-US" altLang="zh-TW" b="1" i="1" dirty="0" smtClean="0"/>
              <a:t>Taiwan Education at the Crossroad (2012). </a:t>
            </a:r>
          </a:p>
          <a:p>
            <a:r>
              <a:rPr lang="en-US" altLang="zh-TW" b="1" i="1" dirty="0" smtClean="0"/>
              <a:t>The SSCI Syndrome in Higher Education (2014)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09A0EC-B7ED-489D-9798-9C68D2D368C1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i="1" dirty="0" smtClean="0"/>
              <a:t>Merci beaucoup</a:t>
            </a:r>
            <a:endParaRPr lang="zh-TW" altLang="en-US" sz="4800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  <p:pic>
        <p:nvPicPr>
          <p:cNvPr id="5" name="Picture 14" descr="pro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645024"/>
            <a:ext cx="383082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/>
            </a:r>
            <a:br>
              <a:rPr lang="en-US" altLang="zh-TW" i="1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800" i="1" dirty="0" smtClean="0"/>
              <a:t>Historical context </a:t>
            </a:r>
            <a:br>
              <a:rPr lang="en-US" altLang="zh-TW" sz="4800" i="1" dirty="0" smtClean="0"/>
            </a:br>
            <a:r>
              <a:rPr lang="en-US" altLang="zh-TW" sz="4800" i="1" dirty="0" smtClean="0"/>
              <a:t>         and Country Profile</a:t>
            </a:r>
            <a:br>
              <a:rPr lang="en-US" altLang="zh-TW" sz="4800" i="1" dirty="0" smtClean="0"/>
            </a:b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iwan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411413" y="0"/>
            <a:ext cx="4902200" cy="6524625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28EA5-A097-4F6E-8CD7-B7A4108A5F2C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006633"/>
                </a:solidFill>
                <a:cs typeface="Arial" pitchFamily="34" charset="0"/>
              </a:rPr>
              <a:t/>
            </a:r>
            <a:br>
              <a:rPr lang="en-US" altLang="zh-TW" b="1" dirty="0" smtClean="0">
                <a:solidFill>
                  <a:srgbClr val="006633"/>
                </a:solidFill>
                <a:cs typeface="Arial" pitchFamily="34" charset="0"/>
              </a:rPr>
            </a:br>
            <a:r>
              <a:rPr lang="en-US" altLang="zh-TW" b="1" dirty="0" smtClean="0">
                <a:solidFill>
                  <a:srgbClr val="006633"/>
                </a:solidFill>
                <a:cs typeface="Arial" pitchFamily="34" charset="0"/>
              </a:rPr>
              <a:t>TAIWAN </a:t>
            </a:r>
            <a:br>
              <a:rPr lang="en-US" altLang="zh-TW" b="1" dirty="0" smtClean="0">
                <a:solidFill>
                  <a:srgbClr val="006633"/>
                </a:solidFill>
                <a:cs typeface="Arial" pitchFamily="34" charset="0"/>
              </a:rPr>
            </a:br>
            <a:r>
              <a:rPr lang="en-US" altLang="zh-TW" b="1" dirty="0" smtClean="0">
                <a:cs typeface="Arial" pitchFamily="34" charset="0"/>
              </a:rPr>
              <a:t>(</a:t>
            </a:r>
            <a:r>
              <a:rPr lang="en-US" altLang="zh-TW" dirty="0" smtClean="0">
                <a:cs typeface="Arial" pitchFamily="34" charset="0"/>
              </a:rPr>
              <a:t>Republic of China</a:t>
            </a:r>
            <a:r>
              <a:rPr lang="en-US" altLang="zh-TW" b="1" dirty="0" smtClean="0">
                <a:cs typeface="Arial" pitchFamily="34" charset="0"/>
              </a:rPr>
              <a:t>,</a:t>
            </a:r>
            <a:r>
              <a:rPr lang="fr-FR" altLang="zh-TW" dirty="0" smtClean="0"/>
              <a:t> Formosa</a:t>
            </a:r>
            <a:r>
              <a:rPr lang="en-US" altLang="zh-TW" b="1" dirty="0" smtClean="0">
                <a:cs typeface="Arial" pitchFamily="34" charset="0"/>
              </a:rPr>
              <a:t>) </a:t>
            </a:r>
            <a:br>
              <a:rPr lang="en-US" altLang="zh-TW" b="1" dirty="0" smtClean="0">
                <a:cs typeface="Arial" pitchFamily="34" charset="0"/>
              </a:rPr>
            </a:br>
            <a:endParaRPr lang="zh-TW" altLang="zh-TW" dirty="0" smtClean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772816"/>
            <a:ext cx="8425184" cy="468052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endParaRPr lang="en-US" altLang="zh-TW" dirty="0" smtClean="0">
              <a:latin typeface=" arial"/>
              <a:ea typeface=" verdana"/>
              <a:cs typeface=" verdana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TW" dirty="0" smtClean="0">
                <a:latin typeface=" arial"/>
                <a:ea typeface=" verdana"/>
                <a:cs typeface=" verdana"/>
              </a:rPr>
              <a:t>13,969 square miles</a:t>
            </a:r>
            <a:endParaRPr lang="en-US" altLang="zh-TW" baseline="30000" dirty="0" smtClean="0">
              <a:ea typeface=" verdana"/>
              <a:cs typeface=" verdana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TW" dirty="0" smtClean="0">
                <a:ea typeface=" verdana"/>
                <a:cs typeface=" verdana"/>
              </a:rPr>
              <a:t>pop: 2.3 million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fr-FR" altLang="zh-TW" sz="3600" b="1" dirty="0" smtClean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fr-FR" altLang="zh-TW" sz="3600" b="1" dirty="0" smtClean="0"/>
              <a:t> Four Asian Tigers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TW" sz="3600" dirty="0" smtClean="0"/>
              <a:t>35% of GDP in 1952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TW" sz="3600" dirty="0" smtClean="0"/>
              <a:t>Less than 4% in 2014 </a:t>
            </a:r>
            <a:endParaRPr lang="en-US" altLang="zh-TW" sz="3600" b="1" dirty="0" smtClean="0">
              <a:ea typeface=" verdana"/>
              <a:cs typeface=" verdana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altLang="zh-TW" dirty="0" smtClean="0">
              <a:ea typeface=" verdana"/>
              <a:cs typeface=" verdana"/>
            </a:endParaRPr>
          </a:p>
          <a:p>
            <a:pPr eaLnBrk="1" hangingPunct="1"/>
            <a:endParaRPr lang="en-US" altLang="zh-TW" b="1" dirty="0" smtClean="0">
              <a:latin typeface="Times New Roman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4A46D-9DA7-4712-987E-B1956F24B917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Illiterate Rate :15 and above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1952  (42.1%, Japanese)</a:t>
            </a:r>
          </a:p>
          <a:p>
            <a:pPr>
              <a:buNone/>
            </a:pPr>
            <a:r>
              <a:rPr lang="en-US" altLang="zh-TW" dirty="0" smtClean="0"/>
              <a:t></a:t>
            </a:r>
          </a:p>
          <a:p>
            <a:r>
              <a:rPr lang="en-US" altLang="zh-TW" dirty="0" smtClean="0"/>
              <a:t> 1994  (5.8%, in Mandarin)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2004  (3.03%) 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Japanese Colony (1895-1945): Language transition policy, Chinese –only policy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8229600" cy="5605462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TW" sz="3600" b="1" dirty="0" smtClean="0">
                <a:latin typeface="Times New Roman" pitchFamily="18" charset="0"/>
              </a:rPr>
              <a:t>             Educational philosophy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3600" b="1" dirty="0" smtClean="0">
                <a:latin typeface="Times New Roman" pitchFamily="18" charset="0"/>
              </a:rPr>
              <a:t>    </a:t>
            </a:r>
            <a:endParaRPr lang="en-US" altLang="zh-TW" sz="28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TW" sz="2800" b="1" dirty="0" smtClean="0">
                <a:latin typeface="Times New Roman" pitchFamily="18" charset="0"/>
              </a:rPr>
              <a:t>Confucian Heritage: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800" b="1" dirty="0" smtClean="0">
                <a:latin typeface="Times New Roman" pitchFamily="18" charset="0"/>
              </a:rPr>
              <a:t>  </a:t>
            </a:r>
            <a:r>
              <a:rPr lang="en-US" altLang="zh-TW" sz="2800" dirty="0" smtClean="0">
                <a:latin typeface="Times New Roman" pitchFamily="18" charset="0"/>
              </a:rPr>
              <a:t>-- </a:t>
            </a:r>
            <a:r>
              <a:rPr lang="fr-FR" altLang="zh-TW" sz="2800" b="1" dirty="0" smtClean="0"/>
              <a:t>political authoritarianism</a:t>
            </a:r>
            <a:r>
              <a:rPr lang="fr-FR" altLang="zh-TW" sz="2800" dirty="0" smtClean="0"/>
              <a:t>, </a:t>
            </a:r>
            <a:r>
              <a:rPr lang="en-US" altLang="zh-TW" sz="2800" dirty="0" smtClean="0">
                <a:latin typeface="Times New Roman" pitchFamily="18" charset="0"/>
              </a:rPr>
              <a:t>group-oriented </a:t>
            </a:r>
            <a:r>
              <a:rPr lang="fr-FR" altLang="zh-TW" sz="2800" dirty="0" smtClean="0"/>
              <a:t>human network, </a:t>
            </a:r>
            <a:r>
              <a:rPr lang="en-US" altLang="zh-TW" sz="2800" dirty="0" smtClean="0">
                <a:latin typeface="Times New Roman" pitchFamily="18" charset="0"/>
              </a:rPr>
              <a:t>academic-driven</a:t>
            </a:r>
            <a:r>
              <a:rPr lang="en-US" altLang="zh-TW" sz="2800" i="1" dirty="0" smtClean="0">
                <a:latin typeface="Times New Roman" pitchFamily="18" charset="0"/>
              </a:rPr>
              <a:t>,</a:t>
            </a:r>
            <a:r>
              <a:rPr lang="en-US" altLang="zh-TW" sz="2800" dirty="0" smtClean="0">
                <a:latin typeface="Times New Roman" pitchFamily="18" charset="0"/>
              </a:rPr>
              <a:t> respect for teachers and the elderly</a:t>
            </a:r>
          </a:p>
          <a:p>
            <a:pPr>
              <a:lnSpc>
                <a:spcPct val="80000"/>
              </a:lnSpc>
              <a:buNone/>
            </a:pPr>
            <a:endParaRPr lang="en-US" altLang="zh-TW" sz="28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sz="2800" b="1" dirty="0" smtClean="0">
                <a:latin typeface="Times New Roman" pitchFamily="18" charset="0"/>
              </a:rPr>
              <a:t> -- Exam orientation </a:t>
            </a:r>
            <a:r>
              <a:rPr lang="fr-FR" altLang="zh-TW" sz="2800" dirty="0" smtClean="0"/>
              <a:t>(694–1895): A system used as a tool </a:t>
            </a:r>
            <a:r>
              <a:rPr lang="fr-FR" altLang="zh-TW" sz="2800" b="1" dirty="0" smtClean="0"/>
              <a:t>for social control by the ruling class to select intellectuals</a:t>
            </a:r>
            <a:r>
              <a:rPr lang="fr-FR" altLang="zh-TW" sz="2800" dirty="0" smtClean="0"/>
              <a:t> for the governing class through public examinations</a:t>
            </a:r>
          </a:p>
          <a:p>
            <a:pPr>
              <a:lnSpc>
                <a:spcPct val="80000"/>
              </a:lnSpc>
              <a:buNone/>
            </a:pPr>
            <a:endParaRPr lang="en-US" altLang="zh-TW" sz="28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TW" sz="2800" b="1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</a:pPr>
            <a:endParaRPr lang="en-US" altLang="zh-TW" sz="2000" b="1" dirty="0" smtClean="0"/>
          </a:p>
          <a:p>
            <a:pPr>
              <a:lnSpc>
                <a:spcPct val="80000"/>
              </a:lnSpc>
              <a:buFontTx/>
              <a:buNone/>
            </a:pPr>
            <a:endParaRPr lang="zh-TW" altLang="en-US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8A9250-3020-4CA5-979B-7C69208A1FD4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Reasons Why Taiwan’s Education Matters?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i="1" dirty="0" smtClean="0"/>
          </a:p>
          <a:p>
            <a:pPr>
              <a:buNone/>
            </a:pPr>
            <a:r>
              <a:rPr lang="en-US" altLang="zh-TW" sz="5400" i="1" dirty="0" smtClean="0"/>
              <a:t>---- from the Global Context</a:t>
            </a:r>
          </a:p>
          <a:p>
            <a:pPr>
              <a:buNone/>
            </a:pPr>
            <a:endParaRPr lang="en-US" altLang="zh-TW" i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94F79-9C7E-4C7F-A5BA-4B31FDDE79F0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1025</Words>
  <Application>Microsoft Office PowerPoint</Application>
  <PresentationFormat>如螢幕大小 (4:3)</PresentationFormat>
  <Paragraphs>294</Paragraphs>
  <Slides>36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Office 佈景主題</vt:lpstr>
      <vt:lpstr>Why Taiwan’s Education Matters :  When Globalization Meets Localization</vt:lpstr>
      <vt:lpstr>  Chuing Prudence Chou (周祝瑛)  National Chengchi University (NCCU), Taiwan Fulbright  Scholar     CIEP, 20th Anniversary of the Revue internationale d’éducation de Sèvres  Paris,  France, 17th, 06, 2014 </vt:lpstr>
      <vt:lpstr>Outline</vt:lpstr>
      <vt:lpstr> </vt:lpstr>
      <vt:lpstr>投影片 5</vt:lpstr>
      <vt:lpstr> TAIWAN  (Republic of China, Formosa)  </vt:lpstr>
      <vt:lpstr>Illiterate Rate :15 and above</vt:lpstr>
      <vt:lpstr>投影片 8</vt:lpstr>
      <vt:lpstr>Reasons Why Taiwan’s Education Matters?</vt:lpstr>
      <vt:lpstr>PISA and TIMSS</vt:lpstr>
      <vt:lpstr>International Mathematical Olympiad </vt:lpstr>
      <vt:lpstr>ICT Coverage Rate and Education</vt:lpstr>
      <vt:lpstr> Over-use of Smart phone and internet:  addiction issue  </vt:lpstr>
      <vt:lpstr>The internet-native generation</vt:lpstr>
      <vt:lpstr>Reasons Why Taiwan’s Education Matters?</vt:lpstr>
      <vt:lpstr>Education System </vt:lpstr>
      <vt:lpstr>投影片 17</vt:lpstr>
      <vt:lpstr>Confucius Heritage</vt:lpstr>
      <vt:lpstr> A Credential  Society </vt:lpstr>
      <vt:lpstr> High Priority in Education from Public and Privte Sector </vt:lpstr>
      <vt:lpstr>投影片 21</vt:lpstr>
      <vt:lpstr>投影片 22</vt:lpstr>
      <vt:lpstr>投影片 23</vt:lpstr>
      <vt:lpstr>投影片 24</vt:lpstr>
      <vt:lpstr>Birth Decline and Aging Society</vt:lpstr>
      <vt:lpstr>A long school day </vt:lpstr>
      <vt:lpstr>A SCHOOL DAY(10th Grade)</vt:lpstr>
      <vt:lpstr>投影片 28</vt:lpstr>
      <vt:lpstr>Peace-building via student exchange  very positive effect on Chinese exchange students</vt:lpstr>
      <vt:lpstr>投影片 30</vt:lpstr>
      <vt:lpstr>投影片 31</vt:lpstr>
      <vt:lpstr>Impact and Challenges</vt:lpstr>
      <vt:lpstr>Visible and Invisible</vt:lpstr>
      <vt:lpstr>Conclusion: Why Taiwan’s Education Matters? </vt:lpstr>
      <vt:lpstr> Questions and Comments </vt:lpstr>
      <vt:lpstr>Merci beaucoup</vt:lpstr>
    </vt:vector>
  </TitlesOfParts>
  <Company>THONGS.STUDIO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135</cp:revision>
  <dcterms:created xsi:type="dcterms:W3CDTF">2011-04-26T02:41:11Z</dcterms:created>
  <dcterms:modified xsi:type="dcterms:W3CDTF">2014-06-17T07:36:28Z</dcterms:modified>
</cp:coreProperties>
</file>