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1" r:id="rId1"/>
  </p:sldMasterIdLst>
  <p:notesMasterIdLst>
    <p:notesMasterId r:id="rId21"/>
  </p:notesMasterIdLst>
  <p:sldIdLst>
    <p:sldId id="256" r:id="rId2"/>
    <p:sldId id="257" r:id="rId3"/>
    <p:sldId id="284" r:id="rId4"/>
    <p:sldId id="261" r:id="rId5"/>
    <p:sldId id="271" r:id="rId6"/>
    <p:sldId id="264" r:id="rId7"/>
    <p:sldId id="277" r:id="rId8"/>
    <p:sldId id="286" r:id="rId9"/>
    <p:sldId id="287" r:id="rId10"/>
    <p:sldId id="288" r:id="rId11"/>
    <p:sldId id="285" r:id="rId12"/>
    <p:sldId id="280" r:id="rId13"/>
    <p:sldId id="281" r:id="rId14"/>
    <p:sldId id="282" r:id="rId15"/>
    <p:sldId id="279" r:id="rId16"/>
    <p:sldId id="265" r:id="rId17"/>
    <p:sldId id="267" r:id="rId18"/>
    <p:sldId id="268" r:id="rId19"/>
    <p:sldId id="290"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9A82F1-2C06-49E0-9884-E60920FBFA80}" v="370" dt="2023-09-11T10:40:57.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4694"/>
  </p:normalViewPr>
  <p:slideViewPr>
    <p:cSldViewPr snapToGrid="0">
      <p:cViewPr varScale="1">
        <p:scale>
          <a:sx n="138" d="100"/>
          <a:sy n="138" d="100"/>
        </p:scale>
        <p:origin x="396" y="3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B437EF-B579-4AAE-B390-C5A94EBC50E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C56B0CE-7157-43E0-AA46-C5BA308FF290}">
      <dgm:prSet/>
      <dgm:spPr/>
      <dgm:t>
        <a:bodyPr/>
        <a:lstStyle/>
        <a:p>
          <a:pPr algn="just">
            <a:lnSpc>
              <a:spcPct val="100000"/>
            </a:lnSpc>
          </a:pPr>
          <a:r>
            <a:rPr lang="en-US" b="0" i="0" dirty="0"/>
            <a:t>In today's rapidly evolving financial landscape, lending institutions face the challenge of making informed decisions while managing risks. One of the critical aspects of this process is predicting whether a loan applicant is likely to default on their loan or repay it as agreed. To address this challenge, financial institutions are increasingly turning to machine learning, a powerful tool that can analyze vast amounts of data to provide predictive insights.</a:t>
          </a:r>
          <a:endParaRPr lang="en-US" dirty="0"/>
        </a:p>
      </dgm:t>
    </dgm:pt>
    <dgm:pt modelId="{20DAF870-721A-437A-ACF4-56C0F28BFD19}" type="parTrans" cxnId="{0B5D991A-6660-4046-9D11-DAF88D2FEBD2}">
      <dgm:prSet/>
      <dgm:spPr/>
      <dgm:t>
        <a:bodyPr/>
        <a:lstStyle/>
        <a:p>
          <a:endParaRPr lang="en-US"/>
        </a:p>
      </dgm:t>
    </dgm:pt>
    <dgm:pt modelId="{81FFF529-7B83-44D0-AF25-0D6E4C965C95}" type="sibTrans" cxnId="{0B5D991A-6660-4046-9D11-DAF88D2FEBD2}">
      <dgm:prSet/>
      <dgm:spPr/>
      <dgm:t>
        <a:bodyPr/>
        <a:lstStyle/>
        <a:p>
          <a:pPr>
            <a:lnSpc>
              <a:spcPct val="100000"/>
            </a:lnSpc>
          </a:pPr>
          <a:endParaRPr lang="en-US"/>
        </a:p>
      </dgm:t>
    </dgm:pt>
    <dgm:pt modelId="{A3F1B633-826E-45A8-AF18-D187DA3372FB}">
      <dgm:prSet/>
      <dgm:spPr/>
      <dgm:t>
        <a:bodyPr/>
        <a:lstStyle/>
        <a:p>
          <a:pPr algn="just">
            <a:lnSpc>
              <a:spcPct val="100000"/>
            </a:lnSpc>
          </a:pPr>
          <a:r>
            <a:rPr lang="en-US" b="0" i="0" dirty="0"/>
            <a:t>In this presentation, we will explore into the fascinating world of machine learning and its applications in the banking sector. Specifically, we will focus on how machine learning algorithms can be employed to predict the likelihood of loan applicants defaulting on their loans. This topic is of utmost importance to banks and other financial institutions as it can help them mitigate risks, streamline the lending process, and ensure the sustainability of their operations.</a:t>
          </a:r>
          <a:endParaRPr lang="en-US" dirty="0"/>
        </a:p>
      </dgm:t>
    </dgm:pt>
    <dgm:pt modelId="{B1FA896A-945C-4D13-8290-DBEE28083232}" type="parTrans" cxnId="{63758F9E-ECB5-44AA-99E1-54FF3B2B9594}">
      <dgm:prSet/>
      <dgm:spPr/>
      <dgm:t>
        <a:bodyPr/>
        <a:lstStyle/>
        <a:p>
          <a:endParaRPr lang="en-US"/>
        </a:p>
      </dgm:t>
    </dgm:pt>
    <dgm:pt modelId="{607A9BD1-D558-402D-91DC-5ACFC7362437}" type="sibTrans" cxnId="{63758F9E-ECB5-44AA-99E1-54FF3B2B9594}">
      <dgm:prSet/>
      <dgm:spPr/>
      <dgm:t>
        <a:bodyPr/>
        <a:lstStyle/>
        <a:p>
          <a:endParaRPr lang="en-US"/>
        </a:p>
      </dgm:t>
    </dgm:pt>
    <dgm:pt modelId="{3CD59079-ADBC-4FFA-B37D-F54330598DA7}" type="pres">
      <dgm:prSet presAssocID="{6FB437EF-B579-4AAE-B390-C5A94EBC50E9}" presName="root" presStyleCnt="0">
        <dgm:presLayoutVars>
          <dgm:dir/>
          <dgm:resizeHandles val="exact"/>
        </dgm:presLayoutVars>
      </dgm:prSet>
      <dgm:spPr/>
    </dgm:pt>
    <dgm:pt modelId="{72C7C8C9-3CA4-48DA-952D-9F2A4C6F9926}" type="pres">
      <dgm:prSet presAssocID="{6FB437EF-B579-4AAE-B390-C5A94EBC50E9}" presName="container" presStyleCnt="0">
        <dgm:presLayoutVars>
          <dgm:dir/>
          <dgm:resizeHandles val="exact"/>
        </dgm:presLayoutVars>
      </dgm:prSet>
      <dgm:spPr/>
    </dgm:pt>
    <dgm:pt modelId="{2B0ECFBD-1A4A-455A-81A3-7AB6CB8D0B0A}" type="pres">
      <dgm:prSet presAssocID="{0C56B0CE-7157-43E0-AA46-C5BA308FF290}" presName="compNode" presStyleCnt="0"/>
      <dgm:spPr/>
    </dgm:pt>
    <dgm:pt modelId="{DE0CF619-1C96-406A-A669-F180F6E66BD0}" type="pres">
      <dgm:prSet presAssocID="{0C56B0CE-7157-43E0-AA46-C5BA308FF290}" presName="iconBgRect" presStyleLbl="bgShp" presStyleIdx="0" presStyleCnt="2"/>
      <dgm:spPr/>
    </dgm:pt>
    <dgm:pt modelId="{91BE3A34-279D-4E1B-A630-F826C31C9DFD}" type="pres">
      <dgm:prSet presAssocID="{0C56B0CE-7157-43E0-AA46-C5BA308FF2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C4CE9B3D-B853-4FBC-BF5D-3AC206ADF289}" type="pres">
      <dgm:prSet presAssocID="{0C56B0CE-7157-43E0-AA46-C5BA308FF290}" presName="spaceRect" presStyleCnt="0"/>
      <dgm:spPr/>
    </dgm:pt>
    <dgm:pt modelId="{6BE8D28B-743B-49DD-921A-FC969C8BA878}" type="pres">
      <dgm:prSet presAssocID="{0C56B0CE-7157-43E0-AA46-C5BA308FF290}" presName="textRect" presStyleLbl="revTx" presStyleIdx="0" presStyleCnt="2">
        <dgm:presLayoutVars>
          <dgm:chMax val="1"/>
          <dgm:chPref val="1"/>
        </dgm:presLayoutVars>
      </dgm:prSet>
      <dgm:spPr/>
    </dgm:pt>
    <dgm:pt modelId="{EFA816F7-2F8C-4F60-9349-AF7CDDD90FDC}" type="pres">
      <dgm:prSet presAssocID="{81FFF529-7B83-44D0-AF25-0D6E4C965C95}" presName="sibTrans" presStyleLbl="sibTrans2D1" presStyleIdx="0" presStyleCnt="0"/>
      <dgm:spPr/>
    </dgm:pt>
    <dgm:pt modelId="{186D212B-1B42-465D-A5B5-6EA1ECF216E8}" type="pres">
      <dgm:prSet presAssocID="{A3F1B633-826E-45A8-AF18-D187DA3372FB}" presName="compNode" presStyleCnt="0"/>
      <dgm:spPr/>
    </dgm:pt>
    <dgm:pt modelId="{D4A3C768-7273-4259-B252-FEF629B1A1BF}" type="pres">
      <dgm:prSet presAssocID="{A3F1B633-826E-45A8-AF18-D187DA3372FB}" presName="iconBgRect" presStyleLbl="bgShp" presStyleIdx="1" presStyleCnt="2"/>
      <dgm:spPr/>
    </dgm:pt>
    <dgm:pt modelId="{49F3AD71-6991-4683-95CB-DEB9929D57F1}" type="pres">
      <dgm:prSet presAssocID="{A3F1B633-826E-45A8-AF18-D187DA3372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E9DC11FD-50E7-4FEE-8ABD-6F8F688ADF05}" type="pres">
      <dgm:prSet presAssocID="{A3F1B633-826E-45A8-AF18-D187DA3372FB}" presName="spaceRect" presStyleCnt="0"/>
      <dgm:spPr/>
    </dgm:pt>
    <dgm:pt modelId="{AC11F7DD-4CB2-4886-90BA-D5A0433AA68F}" type="pres">
      <dgm:prSet presAssocID="{A3F1B633-826E-45A8-AF18-D187DA3372FB}" presName="textRect" presStyleLbl="revTx" presStyleIdx="1" presStyleCnt="2">
        <dgm:presLayoutVars>
          <dgm:chMax val="1"/>
          <dgm:chPref val="1"/>
        </dgm:presLayoutVars>
      </dgm:prSet>
      <dgm:spPr/>
    </dgm:pt>
  </dgm:ptLst>
  <dgm:cxnLst>
    <dgm:cxn modelId="{52565C17-594F-4C08-A95F-F53F3C533ED8}" type="presOf" srcId="{81FFF529-7B83-44D0-AF25-0D6E4C965C95}" destId="{EFA816F7-2F8C-4F60-9349-AF7CDDD90FDC}" srcOrd="0" destOrd="0" presId="urn:microsoft.com/office/officeart/2018/2/layout/IconCircleList"/>
    <dgm:cxn modelId="{0B5D991A-6660-4046-9D11-DAF88D2FEBD2}" srcId="{6FB437EF-B579-4AAE-B390-C5A94EBC50E9}" destId="{0C56B0CE-7157-43E0-AA46-C5BA308FF290}" srcOrd="0" destOrd="0" parTransId="{20DAF870-721A-437A-ACF4-56C0F28BFD19}" sibTransId="{81FFF529-7B83-44D0-AF25-0D6E4C965C95}"/>
    <dgm:cxn modelId="{5C403A4A-2482-401F-BEA2-69C66660977C}" type="presOf" srcId="{A3F1B633-826E-45A8-AF18-D187DA3372FB}" destId="{AC11F7DD-4CB2-4886-90BA-D5A0433AA68F}" srcOrd="0" destOrd="0" presId="urn:microsoft.com/office/officeart/2018/2/layout/IconCircleList"/>
    <dgm:cxn modelId="{E6DF2274-5F53-48A6-BF2A-58192C3553BF}" type="presOf" srcId="{0C56B0CE-7157-43E0-AA46-C5BA308FF290}" destId="{6BE8D28B-743B-49DD-921A-FC969C8BA878}" srcOrd="0" destOrd="0" presId="urn:microsoft.com/office/officeart/2018/2/layout/IconCircleList"/>
    <dgm:cxn modelId="{63758F9E-ECB5-44AA-99E1-54FF3B2B9594}" srcId="{6FB437EF-B579-4AAE-B390-C5A94EBC50E9}" destId="{A3F1B633-826E-45A8-AF18-D187DA3372FB}" srcOrd="1" destOrd="0" parTransId="{B1FA896A-945C-4D13-8290-DBEE28083232}" sibTransId="{607A9BD1-D558-402D-91DC-5ACFC7362437}"/>
    <dgm:cxn modelId="{F6A99BBF-76AF-4117-AC30-F248FD53A0DD}" type="presOf" srcId="{6FB437EF-B579-4AAE-B390-C5A94EBC50E9}" destId="{3CD59079-ADBC-4FFA-B37D-F54330598DA7}" srcOrd="0" destOrd="0" presId="urn:microsoft.com/office/officeart/2018/2/layout/IconCircleList"/>
    <dgm:cxn modelId="{C67BA309-ADC6-49C1-A3B4-AF759106F0A8}" type="presParOf" srcId="{3CD59079-ADBC-4FFA-B37D-F54330598DA7}" destId="{72C7C8C9-3CA4-48DA-952D-9F2A4C6F9926}" srcOrd="0" destOrd="0" presId="urn:microsoft.com/office/officeart/2018/2/layout/IconCircleList"/>
    <dgm:cxn modelId="{F5A3FC57-24F9-4A50-8E07-F47B4352F5AB}" type="presParOf" srcId="{72C7C8C9-3CA4-48DA-952D-9F2A4C6F9926}" destId="{2B0ECFBD-1A4A-455A-81A3-7AB6CB8D0B0A}" srcOrd="0" destOrd="0" presId="urn:microsoft.com/office/officeart/2018/2/layout/IconCircleList"/>
    <dgm:cxn modelId="{5C6A1A95-0D25-4CEE-98DE-29EF8CE58A5D}" type="presParOf" srcId="{2B0ECFBD-1A4A-455A-81A3-7AB6CB8D0B0A}" destId="{DE0CF619-1C96-406A-A669-F180F6E66BD0}" srcOrd="0" destOrd="0" presId="urn:microsoft.com/office/officeart/2018/2/layout/IconCircleList"/>
    <dgm:cxn modelId="{EB1E4633-E079-49D2-B25B-A871E95036B0}" type="presParOf" srcId="{2B0ECFBD-1A4A-455A-81A3-7AB6CB8D0B0A}" destId="{91BE3A34-279D-4E1B-A630-F826C31C9DFD}" srcOrd="1" destOrd="0" presId="urn:microsoft.com/office/officeart/2018/2/layout/IconCircleList"/>
    <dgm:cxn modelId="{43E0EB7B-5DFE-4605-A688-5ABAF2314A24}" type="presParOf" srcId="{2B0ECFBD-1A4A-455A-81A3-7AB6CB8D0B0A}" destId="{C4CE9B3D-B853-4FBC-BF5D-3AC206ADF289}" srcOrd="2" destOrd="0" presId="urn:microsoft.com/office/officeart/2018/2/layout/IconCircleList"/>
    <dgm:cxn modelId="{3167F2E2-D740-4A5B-9706-36D89F48288E}" type="presParOf" srcId="{2B0ECFBD-1A4A-455A-81A3-7AB6CB8D0B0A}" destId="{6BE8D28B-743B-49DD-921A-FC969C8BA878}" srcOrd="3" destOrd="0" presId="urn:microsoft.com/office/officeart/2018/2/layout/IconCircleList"/>
    <dgm:cxn modelId="{62C966BE-A636-4324-8EF6-7825CB702E32}" type="presParOf" srcId="{72C7C8C9-3CA4-48DA-952D-9F2A4C6F9926}" destId="{EFA816F7-2F8C-4F60-9349-AF7CDDD90FDC}" srcOrd="1" destOrd="0" presId="urn:microsoft.com/office/officeart/2018/2/layout/IconCircleList"/>
    <dgm:cxn modelId="{FE64F2A9-BE36-488B-B0EA-8E6A20A48682}" type="presParOf" srcId="{72C7C8C9-3CA4-48DA-952D-9F2A4C6F9926}" destId="{186D212B-1B42-465D-A5B5-6EA1ECF216E8}" srcOrd="2" destOrd="0" presId="urn:microsoft.com/office/officeart/2018/2/layout/IconCircleList"/>
    <dgm:cxn modelId="{171CE180-B400-457A-865D-42D807E7290D}" type="presParOf" srcId="{186D212B-1B42-465D-A5B5-6EA1ECF216E8}" destId="{D4A3C768-7273-4259-B252-FEF629B1A1BF}" srcOrd="0" destOrd="0" presId="urn:microsoft.com/office/officeart/2018/2/layout/IconCircleList"/>
    <dgm:cxn modelId="{DABCC707-5867-4878-AE0A-3473864FCB9F}" type="presParOf" srcId="{186D212B-1B42-465D-A5B5-6EA1ECF216E8}" destId="{49F3AD71-6991-4683-95CB-DEB9929D57F1}" srcOrd="1" destOrd="0" presId="urn:microsoft.com/office/officeart/2018/2/layout/IconCircleList"/>
    <dgm:cxn modelId="{65763C0A-8C5F-4765-9862-3A6D801FC0F6}" type="presParOf" srcId="{186D212B-1B42-465D-A5B5-6EA1ECF216E8}" destId="{E9DC11FD-50E7-4FEE-8ABD-6F8F688ADF05}" srcOrd="2" destOrd="0" presId="urn:microsoft.com/office/officeart/2018/2/layout/IconCircleList"/>
    <dgm:cxn modelId="{34726453-B7E8-4171-90DE-0A108909006A}" type="presParOf" srcId="{186D212B-1B42-465D-A5B5-6EA1ECF216E8}" destId="{AC11F7DD-4CB2-4886-90BA-D5A0433AA68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9972D9-8AF5-4B55-AD7E-170D41680FF5}" type="doc">
      <dgm:prSet loTypeId="urn:microsoft.com/office/officeart/2005/8/layout/process5" loCatId="process" qsTypeId="urn:microsoft.com/office/officeart/2005/8/quickstyle/simple5" qsCatId="simple" csTypeId="urn:microsoft.com/office/officeart/2005/8/colors/colorful5" csCatId="colorful" phldr="1"/>
      <dgm:spPr/>
    </dgm:pt>
    <dgm:pt modelId="{606F9276-E454-43E0-8474-DAF25C2F9256}">
      <dgm:prSet phldrT="[Text]"/>
      <dgm:spPr/>
      <dgm:t>
        <a:bodyPr/>
        <a:lstStyle/>
        <a:p>
          <a:r>
            <a:rPr lang="en-AU" dirty="0">
              <a:solidFill>
                <a:schemeClr val="tx1"/>
              </a:solidFill>
            </a:rPr>
            <a:t>Loan data from Kaggle (CSV file)</a:t>
          </a:r>
        </a:p>
      </dgm:t>
    </dgm:pt>
    <dgm:pt modelId="{85E8CA83-FB05-4B33-B820-BA374AC68F37}" type="parTrans" cxnId="{114EDE44-87DA-43AA-AA8B-A8C12A5B8852}">
      <dgm:prSet/>
      <dgm:spPr/>
      <dgm:t>
        <a:bodyPr/>
        <a:lstStyle/>
        <a:p>
          <a:endParaRPr lang="en-AU"/>
        </a:p>
      </dgm:t>
    </dgm:pt>
    <dgm:pt modelId="{BC4C2147-A2F6-42E2-8E07-4E0CDD29D70D}" type="sibTrans" cxnId="{114EDE44-87DA-43AA-AA8B-A8C12A5B8852}">
      <dgm:prSet/>
      <dgm:spPr/>
      <dgm:t>
        <a:bodyPr/>
        <a:lstStyle/>
        <a:p>
          <a:endParaRPr lang="en-AU"/>
        </a:p>
      </dgm:t>
    </dgm:pt>
    <dgm:pt modelId="{A91AB660-C1D4-42D6-A2A5-B04F521906F2}">
      <dgm:prSet phldrT="[Text]"/>
      <dgm:spPr/>
      <dgm:t>
        <a:bodyPr/>
        <a:lstStyle/>
        <a:p>
          <a:r>
            <a:rPr lang="en-AU" dirty="0">
              <a:solidFill>
                <a:schemeClr val="tx1"/>
              </a:solidFill>
            </a:rPr>
            <a:t>Data cleaning</a:t>
          </a:r>
        </a:p>
      </dgm:t>
    </dgm:pt>
    <dgm:pt modelId="{37E113AF-6478-4570-A74C-64B8AAF52F92}" type="parTrans" cxnId="{15B5EBC7-3971-434D-8987-3FF4D3B2B0BE}">
      <dgm:prSet/>
      <dgm:spPr/>
      <dgm:t>
        <a:bodyPr/>
        <a:lstStyle/>
        <a:p>
          <a:endParaRPr lang="en-AU"/>
        </a:p>
      </dgm:t>
    </dgm:pt>
    <dgm:pt modelId="{86742337-51E4-480B-A4F0-BCB40DEEAB1E}" type="sibTrans" cxnId="{15B5EBC7-3971-434D-8987-3FF4D3B2B0BE}">
      <dgm:prSet/>
      <dgm:spPr/>
      <dgm:t>
        <a:bodyPr/>
        <a:lstStyle/>
        <a:p>
          <a:endParaRPr lang="en-AU"/>
        </a:p>
      </dgm:t>
    </dgm:pt>
    <dgm:pt modelId="{32308EDE-2840-4BAB-8C14-F869E35C581A}">
      <dgm:prSet phldrT="[Text]"/>
      <dgm:spPr/>
      <dgm:t>
        <a:bodyPr/>
        <a:lstStyle/>
        <a:p>
          <a:r>
            <a:rPr lang="en-AU" dirty="0">
              <a:solidFill>
                <a:schemeClr val="tx1"/>
              </a:solidFill>
            </a:rPr>
            <a:t>Test data to find missing value</a:t>
          </a:r>
        </a:p>
      </dgm:t>
    </dgm:pt>
    <dgm:pt modelId="{4F96CAB4-D82A-4485-92BA-0BF011C24406}" type="parTrans" cxnId="{B2DDB782-7AE5-466B-88E1-B078DFC9CB32}">
      <dgm:prSet/>
      <dgm:spPr/>
      <dgm:t>
        <a:bodyPr/>
        <a:lstStyle/>
        <a:p>
          <a:endParaRPr lang="en-AU"/>
        </a:p>
      </dgm:t>
    </dgm:pt>
    <dgm:pt modelId="{BEC83482-AF38-40B7-8762-2AFC6FD0B2E7}" type="sibTrans" cxnId="{B2DDB782-7AE5-466B-88E1-B078DFC9CB32}">
      <dgm:prSet/>
      <dgm:spPr/>
      <dgm:t>
        <a:bodyPr/>
        <a:lstStyle/>
        <a:p>
          <a:endParaRPr lang="en-AU"/>
        </a:p>
      </dgm:t>
    </dgm:pt>
    <dgm:pt modelId="{64192A31-56E2-46B1-8F7C-5286764F2198}">
      <dgm:prSet phldrT="[Text]"/>
      <dgm:spPr/>
      <dgm:t>
        <a:bodyPr/>
        <a:lstStyle/>
        <a:p>
          <a:r>
            <a:rPr lang="en-AU">
              <a:solidFill>
                <a:schemeClr val="tx1"/>
              </a:solidFill>
            </a:rPr>
            <a:t>Data visualisation (Matplotlib, </a:t>
          </a:r>
          <a:r>
            <a:rPr lang="en-AU" b="0" i="0">
              <a:solidFill>
                <a:schemeClr val="tx1"/>
              </a:solidFill>
            </a:rPr>
            <a:t>Seaborn,  </a:t>
          </a:r>
          <a:r>
            <a:rPr lang="en-AU">
              <a:solidFill>
                <a:schemeClr val="tx1"/>
              </a:solidFill>
            </a:rPr>
            <a:t>)</a:t>
          </a:r>
          <a:endParaRPr lang="en-AU" dirty="0">
            <a:solidFill>
              <a:schemeClr val="tx1"/>
            </a:solidFill>
          </a:endParaRPr>
        </a:p>
      </dgm:t>
    </dgm:pt>
    <dgm:pt modelId="{2B2D34C3-60C9-4741-9ED9-CE68564717A4}" type="parTrans" cxnId="{0E32F0ED-489A-419A-8894-8D3F6C3A2F41}">
      <dgm:prSet/>
      <dgm:spPr/>
      <dgm:t>
        <a:bodyPr/>
        <a:lstStyle/>
        <a:p>
          <a:endParaRPr lang="en-AU"/>
        </a:p>
      </dgm:t>
    </dgm:pt>
    <dgm:pt modelId="{3CB5ABE2-42D1-4187-8106-3381AC02FD04}" type="sibTrans" cxnId="{0E32F0ED-489A-419A-8894-8D3F6C3A2F41}">
      <dgm:prSet/>
      <dgm:spPr/>
      <dgm:t>
        <a:bodyPr/>
        <a:lstStyle/>
        <a:p>
          <a:endParaRPr lang="en-AU"/>
        </a:p>
      </dgm:t>
    </dgm:pt>
    <dgm:pt modelId="{D0D8E0B5-C3D5-4E75-B9D8-39F8BA89856B}">
      <dgm:prSet phldrT="[Text]"/>
      <dgm:spPr/>
      <dgm:t>
        <a:bodyPr/>
        <a:lstStyle/>
        <a:p>
          <a:r>
            <a:rPr lang="en-AU">
              <a:solidFill>
                <a:schemeClr val="tx1"/>
              </a:solidFill>
            </a:rPr>
            <a:t>Data Preparation (</a:t>
          </a:r>
          <a:r>
            <a:rPr lang="en-AU" b="0" i="0">
              <a:solidFill>
                <a:schemeClr val="tx1"/>
              </a:solidFill>
            </a:rPr>
            <a:t>TensorFlow, sklearn)</a:t>
          </a:r>
          <a:endParaRPr lang="en-AU" dirty="0">
            <a:solidFill>
              <a:schemeClr val="tx1"/>
            </a:solidFill>
          </a:endParaRPr>
        </a:p>
      </dgm:t>
    </dgm:pt>
    <dgm:pt modelId="{B609D6E9-282D-4206-A268-12DF5F10150D}" type="parTrans" cxnId="{0A1FD703-27C0-4D18-BC0A-768F1B75AF31}">
      <dgm:prSet/>
      <dgm:spPr/>
      <dgm:t>
        <a:bodyPr/>
        <a:lstStyle/>
        <a:p>
          <a:endParaRPr lang="en-AU"/>
        </a:p>
      </dgm:t>
    </dgm:pt>
    <dgm:pt modelId="{17EF7E8B-CCF1-43A3-8E53-680078067607}" type="sibTrans" cxnId="{0A1FD703-27C0-4D18-BC0A-768F1B75AF31}">
      <dgm:prSet/>
      <dgm:spPr/>
      <dgm:t>
        <a:bodyPr/>
        <a:lstStyle/>
        <a:p>
          <a:endParaRPr lang="en-AU"/>
        </a:p>
      </dgm:t>
    </dgm:pt>
    <dgm:pt modelId="{6B160AC8-71FE-4ED6-90B4-4C2EDCFEB7A1}">
      <dgm:prSet phldrT="[Text]" custT="1"/>
      <dgm:spPr/>
      <dgm:t>
        <a:bodyPr/>
        <a:lstStyle/>
        <a:p>
          <a:pPr marL="0" lvl="0" indent="0" algn="ctr" defTabSz="577850">
            <a:lnSpc>
              <a:spcPct val="90000"/>
            </a:lnSpc>
            <a:spcBef>
              <a:spcPct val="0"/>
            </a:spcBef>
            <a:spcAft>
              <a:spcPct val="35000"/>
            </a:spcAft>
            <a:buNone/>
          </a:pPr>
          <a:r>
            <a:rPr lang="en-AU" sz="1300" kern="1200">
              <a:solidFill>
                <a:prstClr val="black"/>
              </a:solidFill>
              <a:latin typeface="Calibri"/>
              <a:ea typeface="+mn-ea"/>
              <a:cs typeface="+mn-cs"/>
            </a:rPr>
            <a:t>Building multi-layer neural network model (ANN model)</a:t>
          </a:r>
          <a:endParaRPr lang="en-AU" sz="1300" kern="1200" dirty="0">
            <a:solidFill>
              <a:prstClr val="black"/>
            </a:solidFill>
            <a:latin typeface="Calibri"/>
            <a:ea typeface="+mn-ea"/>
            <a:cs typeface="+mn-cs"/>
          </a:endParaRPr>
        </a:p>
      </dgm:t>
    </dgm:pt>
    <dgm:pt modelId="{62444060-6868-44DA-8EFB-1CCD00E83A6F}" type="parTrans" cxnId="{49A136B7-52C6-454A-90C3-6082880EFEEC}">
      <dgm:prSet/>
      <dgm:spPr/>
      <dgm:t>
        <a:bodyPr/>
        <a:lstStyle/>
        <a:p>
          <a:endParaRPr lang="en-AU"/>
        </a:p>
      </dgm:t>
    </dgm:pt>
    <dgm:pt modelId="{DF729738-BA97-4C8B-AE98-B98971DDA76F}" type="sibTrans" cxnId="{49A136B7-52C6-454A-90C3-6082880EFEEC}">
      <dgm:prSet/>
      <dgm:spPr/>
      <dgm:t>
        <a:bodyPr/>
        <a:lstStyle/>
        <a:p>
          <a:endParaRPr lang="en-AU"/>
        </a:p>
      </dgm:t>
    </dgm:pt>
    <dgm:pt modelId="{2D9B6F53-0FD1-46D1-AAE2-5279D7E97B3D}">
      <dgm:prSet phldrT="[Text]" custT="1"/>
      <dgm:spPr/>
      <dgm:t>
        <a:bodyPr/>
        <a:lstStyle/>
        <a:p>
          <a:pPr marL="0" lvl="0" indent="0" algn="ctr" defTabSz="577850">
            <a:lnSpc>
              <a:spcPct val="90000"/>
            </a:lnSpc>
            <a:spcBef>
              <a:spcPct val="0"/>
            </a:spcBef>
            <a:spcAft>
              <a:spcPct val="35000"/>
            </a:spcAft>
            <a:buNone/>
          </a:pPr>
          <a:r>
            <a:rPr lang="en-US" sz="1300" kern="1200">
              <a:solidFill>
                <a:prstClr val="black"/>
              </a:solidFill>
              <a:latin typeface="Calibri"/>
              <a:ea typeface="+mn-ea"/>
              <a:cs typeface="+mn-cs"/>
            </a:rPr>
            <a:t>Compilation and training of deep learning model (</a:t>
          </a:r>
          <a:r>
            <a:rPr lang="en-AU" sz="1300" kern="1200">
              <a:solidFill>
                <a:prstClr val="black"/>
              </a:solidFill>
              <a:latin typeface="Calibri"/>
              <a:ea typeface="+mn-ea"/>
              <a:cs typeface="+mn-cs"/>
            </a:rPr>
            <a:t>Keras, ANN model)</a:t>
          </a:r>
          <a:endParaRPr lang="en-AU" sz="1300" kern="1200" dirty="0">
            <a:solidFill>
              <a:prstClr val="black"/>
            </a:solidFill>
            <a:latin typeface="Calibri"/>
            <a:ea typeface="+mn-ea"/>
            <a:cs typeface="+mn-cs"/>
          </a:endParaRPr>
        </a:p>
      </dgm:t>
    </dgm:pt>
    <dgm:pt modelId="{F287FA40-C402-4814-AAEA-1757A232477A}" type="parTrans" cxnId="{656A2CCA-25AA-4B47-A85E-01A12FA919B1}">
      <dgm:prSet/>
      <dgm:spPr/>
      <dgm:t>
        <a:bodyPr/>
        <a:lstStyle/>
        <a:p>
          <a:endParaRPr lang="en-AU"/>
        </a:p>
      </dgm:t>
    </dgm:pt>
    <dgm:pt modelId="{2FBC6AAC-B509-4E8B-8777-A00BFA379E9B}" type="sibTrans" cxnId="{656A2CCA-25AA-4B47-A85E-01A12FA919B1}">
      <dgm:prSet/>
      <dgm:spPr/>
      <dgm:t>
        <a:bodyPr/>
        <a:lstStyle/>
        <a:p>
          <a:endParaRPr lang="en-AU"/>
        </a:p>
      </dgm:t>
    </dgm:pt>
    <dgm:pt modelId="{4645726C-2EB9-41DF-85C8-1A37C594403B}">
      <dgm:prSet phldrT="[Text]" custT="1"/>
      <dgm:spPr/>
      <dgm:t>
        <a:bodyPr/>
        <a:lstStyle/>
        <a:p>
          <a:pPr marL="0" lvl="0" indent="0" algn="ctr" defTabSz="577850">
            <a:lnSpc>
              <a:spcPct val="90000"/>
            </a:lnSpc>
            <a:spcBef>
              <a:spcPct val="0"/>
            </a:spcBef>
            <a:spcAft>
              <a:spcPct val="35000"/>
            </a:spcAft>
          </a:pPr>
          <a:r>
            <a:rPr lang="en-AU" sz="1300" kern="1200" dirty="0">
              <a:solidFill>
                <a:prstClr val="black"/>
              </a:solidFill>
              <a:latin typeface="Calibri"/>
              <a:ea typeface="+mn-ea"/>
              <a:cs typeface="+mn-cs"/>
            </a:rPr>
            <a:t>Evaluating model performance (F1 score, Precision, Recall &amp; Accuracy)</a:t>
          </a:r>
        </a:p>
      </dgm:t>
    </dgm:pt>
    <dgm:pt modelId="{7741E648-E6B7-4DF9-9BDC-9EEE845E76C6}" type="parTrans" cxnId="{167CF8E7-D245-4C85-987F-B28A28E927B5}">
      <dgm:prSet/>
      <dgm:spPr/>
      <dgm:t>
        <a:bodyPr/>
        <a:lstStyle/>
        <a:p>
          <a:endParaRPr lang="en-AU"/>
        </a:p>
      </dgm:t>
    </dgm:pt>
    <dgm:pt modelId="{4072C60E-0FBB-46D4-8B6C-70C83CD99A29}" type="sibTrans" cxnId="{167CF8E7-D245-4C85-987F-B28A28E927B5}">
      <dgm:prSet/>
      <dgm:spPr/>
      <dgm:t>
        <a:bodyPr/>
        <a:lstStyle/>
        <a:p>
          <a:endParaRPr lang="en-AU"/>
        </a:p>
      </dgm:t>
    </dgm:pt>
    <dgm:pt modelId="{01A77E23-E07E-4AA5-BA13-D7936177DA40}" type="pres">
      <dgm:prSet presAssocID="{269972D9-8AF5-4B55-AD7E-170D41680FF5}" presName="diagram" presStyleCnt="0">
        <dgm:presLayoutVars>
          <dgm:dir/>
          <dgm:resizeHandles val="exact"/>
        </dgm:presLayoutVars>
      </dgm:prSet>
      <dgm:spPr/>
    </dgm:pt>
    <dgm:pt modelId="{991F472D-133C-4975-A03A-82AF988987F4}" type="pres">
      <dgm:prSet presAssocID="{606F9276-E454-43E0-8474-DAF25C2F9256}" presName="node" presStyleLbl="node1" presStyleIdx="0" presStyleCnt="8">
        <dgm:presLayoutVars>
          <dgm:bulletEnabled val="1"/>
        </dgm:presLayoutVars>
      </dgm:prSet>
      <dgm:spPr/>
    </dgm:pt>
    <dgm:pt modelId="{8B4A061D-6E33-463F-9A8D-74AAFB4B640C}" type="pres">
      <dgm:prSet presAssocID="{BC4C2147-A2F6-42E2-8E07-4E0CDD29D70D}" presName="sibTrans" presStyleLbl="sibTrans2D1" presStyleIdx="0" presStyleCnt="7"/>
      <dgm:spPr/>
    </dgm:pt>
    <dgm:pt modelId="{B7F87C87-7D5C-4EF2-8EE6-4F1CAE259E7C}" type="pres">
      <dgm:prSet presAssocID="{BC4C2147-A2F6-42E2-8E07-4E0CDD29D70D}" presName="connectorText" presStyleLbl="sibTrans2D1" presStyleIdx="0" presStyleCnt="7"/>
      <dgm:spPr/>
    </dgm:pt>
    <dgm:pt modelId="{52F40507-D075-466B-B4A9-B8379E02C4AF}" type="pres">
      <dgm:prSet presAssocID="{A91AB660-C1D4-42D6-A2A5-B04F521906F2}" presName="node" presStyleLbl="node1" presStyleIdx="1" presStyleCnt="8">
        <dgm:presLayoutVars>
          <dgm:bulletEnabled val="1"/>
        </dgm:presLayoutVars>
      </dgm:prSet>
      <dgm:spPr/>
    </dgm:pt>
    <dgm:pt modelId="{EE9EC078-6966-40EE-9FCE-350CB311FA17}" type="pres">
      <dgm:prSet presAssocID="{86742337-51E4-480B-A4F0-BCB40DEEAB1E}" presName="sibTrans" presStyleLbl="sibTrans2D1" presStyleIdx="1" presStyleCnt="7"/>
      <dgm:spPr/>
    </dgm:pt>
    <dgm:pt modelId="{F9009359-9DBA-4540-A0D3-2346B999F6F4}" type="pres">
      <dgm:prSet presAssocID="{86742337-51E4-480B-A4F0-BCB40DEEAB1E}" presName="connectorText" presStyleLbl="sibTrans2D1" presStyleIdx="1" presStyleCnt="7"/>
      <dgm:spPr/>
    </dgm:pt>
    <dgm:pt modelId="{8D339E01-2BA9-40E0-91A1-DD8249525FB5}" type="pres">
      <dgm:prSet presAssocID="{32308EDE-2840-4BAB-8C14-F869E35C581A}" presName="node" presStyleLbl="node1" presStyleIdx="2" presStyleCnt="8">
        <dgm:presLayoutVars>
          <dgm:bulletEnabled val="1"/>
        </dgm:presLayoutVars>
      </dgm:prSet>
      <dgm:spPr/>
    </dgm:pt>
    <dgm:pt modelId="{3025CB26-1462-481E-83F4-009AF2E33DF1}" type="pres">
      <dgm:prSet presAssocID="{BEC83482-AF38-40B7-8762-2AFC6FD0B2E7}" presName="sibTrans" presStyleLbl="sibTrans2D1" presStyleIdx="2" presStyleCnt="7"/>
      <dgm:spPr/>
    </dgm:pt>
    <dgm:pt modelId="{E4305825-BB89-4D91-A2A3-27F232EB03D0}" type="pres">
      <dgm:prSet presAssocID="{BEC83482-AF38-40B7-8762-2AFC6FD0B2E7}" presName="connectorText" presStyleLbl="sibTrans2D1" presStyleIdx="2" presStyleCnt="7"/>
      <dgm:spPr/>
    </dgm:pt>
    <dgm:pt modelId="{787B4200-BD5F-463C-A1FE-E3F1E6891CB5}" type="pres">
      <dgm:prSet presAssocID="{64192A31-56E2-46B1-8F7C-5286764F2198}" presName="node" presStyleLbl="node1" presStyleIdx="3" presStyleCnt="8">
        <dgm:presLayoutVars>
          <dgm:bulletEnabled val="1"/>
        </dgm:presLayoutVars>
      </dgm:prSet>
      <dgm:spPr/>
    </dgm:pt>
    <dgm:pt modelId="{7B38353E-A028-4172-B876-DBD3DEF24308}" type="pres">
      <dgm:prSet presAssocID="{3CB5ABE2-42D1-4187-8106-3381AC02FD04}" presName="sibTrans" presStyleLbl="sibTrans2D1" presStyleIdx="3" presStyleCnt="7"/>
      <dgm:spPr/>
    </dgm:pt>
    <dgm:pt modelId="{7C72BBE7-2EA9-4D0F-91E1-CF134D1A4D06}" type="pres">
      <dgm:prSet presAssocID="{3CB5ABE2-42D1-4187-8106-3381AC02FD04}" presName="connectorText" presStyleLbl="sibTrans2D1" presStyleIdx="3" presStyleCnt="7"/>
      <dgm:spPr/>
    </dgm:pt>
    <dgm:pt modelId="{3BA93F0C-2B48-4B1C-AF15-1B535BD224B8}" type="pres">
      <dgm:prSet presAssocID="{D0D8E0B5-C3D5-4E75-B9D8-39F8BA89856B}" presName="node" presStyleLbl="node1" presStyleIdx="4" presStyleCnt="8">
        <dgm:presLayoutVars>
          <dgm:bulletEnabled val="1"/>
        </dgm:presLayoutVars>
      </dgm:prSet>
      <dgm:spPr/>
    </dgm:pt>
    <dgm:pt modelId="{1105CB95-0BBB-4C8D-AB27-31E3C0DB784C}" type="pres">
      <dgm:prSet presAssocID="{17EF7E8B-CCF1-43A3-8E53-680078067607}" presName="sibTrans" presStyleLbl="sibTrans2D1" presStyleIdx="4" presStyleCnt="7"/>
      <dgm:spPr/>
    </dgm:pt>
    <dgm:pt modelId="{E7A7AE4C-DBB1-447B-A110-095D2001C07A}" type="pres">
      <dgm:prSet presAssocID="{17EF7E8B-CCF1-43A3-8E53-680078067607}" presName="connectorText" presStyleLbl="sibTrans2D1" presStyleIdx="4" presStyleCnt="7"/>
      <dgm:spPr/>
    </dgm:pt>
    <dgm:pt modelId="{1DB6D113-1F94-4277-8699-8266E79DD0E6}" type="pres">
      <dgm:prSet presAssocID="{6B160AC8-71FE-4ED6-90B4-4C2EDCFEB7A1}" presName="node" presStyleLbl="node1" presStyleIdx="5" presStyleCnt="8">
        <dgm:presLayoutVars>
          <dgm:bulletEnabled val="1"/>
        </dgm:presLayoutVars>
      </dgm:prSet>
      <dgm:spPr/>
    </dgm:pt>
    <dgm:pt modelId="{C86E0FE6-E6BB-4002-9C16-2158C6FB2F74}" type="pres">
      <dgm:prSet presAssocID="{DF729738-BA97-4C8B-AE98-B98971DDA76F}" presName="sibTrans" presStyleLbl="sibTrans2D1" presStyleIdx="5" presStyleCnt="7"/>
      <dgm:spPr/>
    </dgm:pt>
    <dgm:pt modelId="{70341C36-7A24-4BEE-A3AB-D9647776A40C}" type="pres">
      <dgm:prSet presAssocID="{DF729738-BA97-4C8B-AE98-B98971DDA76F}" presName="connectorText" presStyleLbl="sibTrans2D1" presStyleIdx="5" presStyleCnt="7"/>
      <dgm:spPr/>
    </dgm:pt>
    <dgm:pt modelId="{435F83E7-B91D-49AE-9A3B-655DC9160E11}" type="pres">
      <dgm:prSet presAssocID="{2D9B6F53-0FD1-46D1-AAE2-5279D7E97B3D}" presName="node" presStyleLbl="node1" presStyleIdx="6" presStyleCnt="8">
        <dgm:presLayoutVars>
          <dgm:bulletEnabled val="1"/>
        </dgm:presLayoutVars>
      </dgm:prSet>
      <dgm:spPr/>
    </dgm:pt>
    <dgm:pt modelId="{F47962A7-4FDF-4CBD-9513-FF7513556CE4}" type="pres">
      <dgm:prSet presAssocID="{2FBC6AAC-B509-4E8B-8777-A00BFA379E9B}" presName="sibTrans" presStyleLbl="sibTrans2D1" presStyleIdx="6" presStyleCnt="7"/>
      <dgm:spPr/>
    </dgm:pt>
    <dgm:pt modelId="{683886A5-BB2E-481C-A216-D8E06271CD9F}" type="pres">
      <dgm:prSet presAssocID="{2FBC6AAC-B509-4E8B-8777-A00BFA379E9B}" presName="connectorText" presStyleLbl="sibTrans2D1" presStyleIdx="6" presStyleCnt="7"/>
      <dgm:spPr/>
    </dgm:pt>
    <dgm:pt modelId="{A731EDCD-2A2E-401B-BDB5-FA8D33FA5BC2}" type="pres">
      <dgm:prSet presAssocID="{4645726C-2EB9-41DF-85C8-1A37C594403B}" presName="node" presStyleLbl="node1" presStyleIdx="7" presStyleCnt="8">
        <dgm:presLayoutVars>
          <dgm:bulletEnabled val="1"/>
        </dgm:presLayoutVars>
      </dgm:prSet>
      <dgm:spPr/>
    </dgm:pt>
  </dgm:ptLst>
  <dgm:cxnLst>
    <dgm:cxn modelId="{1AC73301-F960-412E-928E-B2F97AE2F4D1}" type="presOf" srcId="{DF729738-BA97-4C8B-AE98-B98971DDA76F}" destId="{70341C36-7A24-4BEE-A3AB-D9647776A40C}" srcOrd="1" destOrd="0" presId="urn:microsoft.com/office/officeart/2005/8/layout/process5"/>
    <dgm:cxn modelId="{0A1FD703-27C0-4D18-BC0A-768F1B75AF31}" srcId="{269972D9-8AF5-4B55-AD7E-170D41680FF5}" destId="{D0D8E0B5-C3D5-4E75-B9D8-39F8BA89856B}" srcOrd="4" destOrd="0" parTransId="{B609D6E9-282D-4206-A268-12DF5F10150D}" sibTransId="{17EF7E8B-CCF1-43A3-8E53-680078067607}"/>
    <dgm:cxn modelId="{F80C4808-16B2-4A85-88B6-4176566915B3}" type="presOf" srcId="{17EF7E8B-CCF1-43A3-8E53-680078067607}" destId="{1105CB95-0BBB-4C8D-AB27-31E3C0DB784C}" srcOrd="0" destOrd="0" presId="urn:microsoft.com/office/officeart/2005/8/layout/process5"/>
    <dgm:cxn modelId="{776CBC2A-E8F8-4ACE-9B10-D0F6D2A385E2}" type="presOf" srcId="{269972D9-8AF5-4B55-AD7E-170D41680FF5}" destId="{01A77E23-E07E-4AA5-BA13-D7936177DA40}" srcOrd="0" destOrd="0" presId="urn:microsoft.com/office/officeart/2005/8/layout/process5"/>
    <dgm:cxn modelId="{82DD6E30-152A-4B61-ABCF-7CE950A11482}" type="presOf" srcId="{BEC83482-AF38-40B7-8762-2AFC6FD0B2E7}" destId="{3025CB26-1462-481E-83F4-009AF2E33DF1}" srcOrd="0" destOrd="0" presId="urn:microsoft.com/office/officeart/2005/8/layout/process5"/>
    <dgm:cxn modelId="{B2029360-7090-4BC3-A440-DE87070F384F}" type="presOf" srcId="{64192A31-56E2-46B1-8F7C-5286764F2198}" destId="{787B4200-BD5F-463C-A1FE-E3F1E6891CB5}" srcOrd="0" destOrd="0" presId="urn:microsoft.com/office/officeart/2005/8/layout/process5"/>
    <dgm:cxn modelId="{1219D560-9A5A-485B-B78F-02BDD3511DF6}" type="presOf" srcId="{2D9B6F53-0FD1-46D1-AAE2-5279D7E97B3D}" destId="{435F83E7-B91D-49AE-9A3B-655DC9160E11}" srcOrd="0" destOrd="0" presId="urn:microsoft.com/office/officeart/2005/8/layout/process5"/>
    <dgm:cxn modelId="{114EDE44-87DA-43AA-AA8B-A8C12A5B8852}" srcId="{269972D9-8AF5-4B55-AD7E-170D41680FF5}" destId="{606F9276-E454-43E0-8474-DAF25C2F9256}" srcOrd="0" destOrd="0" parTransId="{85E8CA83-FB05-4B33-B820-BA374AC68F37}" sibTransId="{BC4C2147-A2F6-42E2-8E07-4E0CDD29D70D}"/>
    <dgm:cxn modelId="{B0C79D67-3868-4F9F-A368-ECBDC936B0DE}" type="presOf" srcId="{2FBC6AAC-B509-4E8B-8777-A00BFA379E9B}" destId="{F47962A7-4FDF-4CBD-9513-FF7513556CE4}" srcOrd="0" destOrd="0" presId="urn:microsoft.com/office/officeart/2005/8/layout/process5"/>
    <dgm:cxn modelId="{0355A74A-D8AB-46BC-A64B-C4BC094C35E9}" type="presOf" srcId="{DF729738-BA97-4C8B-AE98-B98971DDA76F}" destId="{C86E0FE6-E6BB-4002-9C16-2158C6FB2F74}" srcOrd="0" destOrd="0" presId="urn:microsoft.com/office/officeart/2005/8/layout/process5"/>
    <dgm:cxn modelId="{770BF56F-0B37-4C6C-99E9-515215235AA0}" type="presOf" srcId="{4645726C-2EB9-41DF-85C8-1A37C594403B}" destId="{A731EDCD-2A2E-401B-BDB5-FA8D33FA5BC2}" srcOrd="0" destOrd="0" presId="urn:microsoft.com/office/officeart/2005/8/layout/process5"/>
    <dgm:cxn modelId="{B75D1B58-B362-42E1-B86A-39CD8C834454}" type="presOf" srcId="{606F9276-E454-43E0-8474-DAF25C2F9256}" destId="{991F472D-133C-4975-A03A-82AF988987F4}" srcOrd="0" destOrd="0" presId="urn:microsoft.com/office/officeart/2005/8/layout/process5"/>
    <dgm:cxn modelId="{B2DDB782-7AE5-466B-88E1-B078DFC9CB32}" srcId="{269972D9-8AF5-4B55-AD7E-170D41680FF5}" destId="{32308EDE-2840-4BAB-8C14-F869E35C581A}" srcOrd="2" destOrd="0" parTransId="{4F96CAB4-D82A-4485-92BA-0BF011C24406}" sibTransId="{BEC83482-AF38-40B7-8762-2AFC6FD0B2E7}"/>
    <dgm:cxn modelId="{816DF587-4B7C-4B23-BE00-0BD7548D0A3C}" type="presOf" srcId="{3CB5ABE2-42D1-4187-8106-3381AC02FD04}" destId="{7B38353E-A028-4172-B876-DBD3DEF24308}" srcOrd="0" destOrd="0" presId="urn:microsoft.com/office/officeart/2005/8/layout/process5"/>
    <dgm:cxn modelId="{64AF4091-A1D3-4A59-B664-476E42850FD7}" type="presOf" srcId="{2FBC6AAC-B509-4E8B-8777-A00BFA379E9B}" destId="{683886A5-BB2E-481C-A216-D8E06271CD9F}" srcOrd="1" destOrd="0" presId="urn:microsoft.com/office/officeart/2005/8/layout/process5"/>
    <dgm:cxn modelId="{6AA711A3-65CF-45C5-BEC2-70642977BF3F}" type="presOf" srcId="{86742337-51E4-480B-A4F0-BCB40DEEAB1E}" destId="{F9009359-9DBA-4540-A0D3-2346B999F6F4}" srcOrd="1" destOrd="0" presId="urn:microsoft.com/office/officeart/2005/8/layout/process5"/>
    <dgm:cxn modelId="{46D752A8-270B-4AA5-9438-6D5765D8EDB7}" type="presOf" srcId="{D0D8E0B5-C3D5-4E75-B9D8-39F8BA89856B}" destId="{3BA93F0C-2B48-4B1C-AF15-1B535BD224B8}" srcOrd="0" destOrd="0" presId="urn:microsoft.com/office/officeart/2005/8/layout/process5"/>
    <dgm:cxn modelId="{0C0BD8AC-F91C-479E-A8E9-D125B0B7BB71}" type="presOf" srcId="{6B160AC8-71FE-4ED6-90B4-4C2EDCFEB7A1}" destId="{1DB6D113-1F94-4277-8699-8266E79DD0E6}" srcOrd="0" destOrd="0" presId="urn:microsoft.com/office/officeart/2005/8/layout/process5"/>
    <dgm:cxn modelId="{26CDCAAD-F198-46BC-8B41-E77DC20F2F38}" type="presOf" srcId="{BC4C2147-A2F6-42E2-8E07-4E0CDD29D70D}" destId="{8B4A061D-6E33-463F-9A8D-74AAFB4B640C}" srcOrd="0" destOrd="0" presId="urn:microsoft.com/office/officeart/2005/8/layout/process5"/>
    <dgm:cxn modelId="{A6CD08B7-6548-4A29-80D7-A59F47FA5F34}" type="presOf" srcId="{BC4C2147-A2F6-42E2-8E07-4E0CDD29D70D}" destId="{B7F87C87-7D5C-4EF2-8EE6-4F1CAE259E7C}" srcOrd="1" destOrd="0" presId="urn:microsoft.com/office/officeart/2005/8/layout/process5"/>
    <dgm:cxn modelId="{49A136B7-52C6-454A-90C3-6082880EFEEC}" srcId="{269972D9-8AF5-4B55-AD7E-170D41680FF5}" destId="{6B160AC8-71FE-4ED6-90B4-4C2EDCFEB7A1}" srcOrd="5" destOrd="0" parTransId="{62444060-6868-44DA-8EFB-1CCD00E83A6F}" sibTransId="{DF729738-BA97-4C8B-AE98-B98971DDA76F}"/>
    <dgm:cxn modelId="{1EBD7ABB-FC10-429F-A777-82B11D7812A5}" type="presOf" srcId="{BEC83482-AF38-40B7-8762-2AFC6FD0B2E7}" destId="{E4305825-BB89-4D91-A2A3-27F232EB03D0}" srcOrd="1" destOrd="0" presId="urn:microsoft.com/office/officeart/2005/8/layout/process5"/>
    <dgm:cxn modelId="{4F266EC5-8A83-46C0-A5AC-1000E475B431}" type="presOf" srcId="{A91AB660-C1D4-42D6-A2A5-B04F521906F2}" destId="{52F40507-D075-466B-B4A9-B8379E02C4AF}" srcOrd="0" destOrd="0" presId="urn:microsoft.com/office/officeart/2005/8/layout/process5"/>
    <dgm:cxn modelId="{15B5EBC7-3971-434D-8987-3FF4D3B2B0BE}" srcId="{269972D9-8AF5-4B55-AD7E-170D41680FF5}" destId="{A91AB660-C1D4-42D6-A2A5-B04F521906F2}" srcOrd="1" destOrd="0" parTransId="{37E113AF-6478-4570-A74C-64B8AAF52F92}" sibTransId="{86742337-51E4-480B-A4F0-BCB40DEEAB1E}"/>
    <dgm:cxn modelId="{886608C8-07D1-4D4F-AD54-3730FFBCFE1E}" type="presOf" srcId="{32308EDE-2840-4BAB-8C14-F869E35C581A}" destId="{8D339E01-2BA9-40E0-91A1-DD8249525FB5}" srcOrd="0" destOrd="0" presId="urn:microsoft.com/office/officeart/2005/8/layout/process5"/>
    <dgm:cxn modelId="{656A2CCA-25AA-4B47-A85E-01A12FA919B1}" srcId="{269972D9-8AF5-4B55-AD7E-170D41680FF5}" destId="{2D9B6F53-0FD1-46D1-AAE2-5279D7E97B3D}" srcOrd="6" destOrd="0" parTransId="{F287FA40-C402-4814-AAEA-1757A232477A}" sibTransId="{2FBC6AAC-B509-4E8B-8777-A00BFA379E9B}"/>
    <dgm:cxn modelId="{387628D7-64C1-4670-9A7F-3EED290C99BB}" type="presOf" srcId="{86742337-51E4-480B-A4F0-BCB40DEEAB1E}" destId="{EE9EC078-6966-40EE-9FCE-350CB311FA17}" srcOrd="0" destOrd="0" presId="urn:microsoft.com/office/officeart/2005/8/layout/process5"/>
    <dgm:cxn modelId="{B07709D8-3A8C-4203-9B9E-5C2EC184089E}" type="presOf" srcId="{3CB5ABE2-42D1-4187-8106-3381AC02FD04}" destId="{7C72BBE7-2EA9-4D0F-91E1-CF134D1A4D06}" srcOrd="1" destOrd="0" presId="urn:microsoft.com/office/officeart/2005/8/layout/process5"/>
    <dgm:cxn modelId="{9A0423E2-76C4-4B1A-BC7C-1804D7AEB21C}" type="presOf" srcId="{17EF7E8B-CCF1-43A3-8E53-680078067607}" destId="{E7A7AE4C-DBB1-447B-A110-095D2001C07A}" srcOrd="1" destOrd="0" presId="urn:microsoft.com/office/officeart/2005/8/layout/process5"/>
    <dgm:cxn modelId="{167CF8E7-D245-4C85-987F-B28A28E927B5}" srcId="{269972D9-8AF5-4B55-AD7E-170D41680FF5}" destId="{4645726C-2EB9-41DF-85C8-1A37C594403B}" srcOrd="7" destOrd="0" parTransId="{7741E648-E6B7-4DF9-9BDC-9EEE845E76C6}" sibTransId="{4072C60E-0FBB-46D4-8B6C-70C83CD99A29}"/>
    <dgm:cxn modelId="{0E32F0ED-489A-419A-8894-8D3F6C3A2F41}" srcId="{269972D9-8AF5-4B55-AD7E-170D41680FF5}" destId="{64192A31-56E2-46B1-8F7C-5286764F2198}" srcOrd="3" destOrd="0" parTransId="{2B2D34C3-60C9-4741-9ED9-CE68564717A4}" sibTransId="{3CB5ABE2-42D1-4187-8106-3381AC02FD04}"/>
    <dgm:cxn modelId="{D0C3C183-B92C-4862-ACC7-D822347256F9}" type="presParOf" srcId="{01A77E23-E07E-4AA5-BA13-D7936177DA40}" destId="{991F472D-133C-4975-A03A-82AF988987F4}" srcOrd="0" destOrd="0" presId="urn:microsoft.com/office/officeart/2005/8/layout/process5"/>
    <dgm:cxn modelId="{4A1F9959-41B9-4BEC-AEE0-95F762066398}" type="presParOf" srcId="{01A77E23-E07E-4AA5-BA13-D7936177DA40}" destId="{8B4A061D-6E33-463F-9A8D-74AAFB4B640C}" srcOrd="1" destOrd="0" presId="urn:microsoft.com/office/officeart/2005/8/layout/process5"/>
    <dgm:cxn modelId="{E6228CAB-27D5-46B4-943C-9682FEAFFB5D}" type="presParOf" srcId="{8B4A061D-6E33-463F-9A8D-74AAFB4B640C}" destId="{B7F87C87-7D5C-4EF2-8EE6-4F1CAE259E7C}" srcOrd="0" destOrd="0" presId="urn:microsoft.com/office/officeart/2005/8/layout/process5"/>
    <dgm:cxn modelId="{97B414E7-1E2B-47C5-B20E-C5D3D738634A}" type="presParOf" srcId="{01A77E23-E07E-4AA5-BA13-D7936177DA40}" destId="{52F40507-D075-466B-B4A9-B8379E02C4AF}" srcOrd="2" destOrd="0" presId="urn:microsoft.com/office/officeart/2005/8/layout/process5"/>
    <dgm:cxn modelId="{61C9C026-5936-4E7F-89DE-3B5F0AE5178A}" type="presParOf" srcId="{01A77E23-E07E-4AA5-BA13-D7936177DA40}" destId="{EE9EC078-6966-40EE-9FCE-350CB311FA17}" srcOrd="3" destOrd="0" presId="urn:microsoft.com/office/officeart/2005/8/layout/process5"/>
    <dgm:cxn modelId="{3F4CB65A-B729-4362-B414-94EBDC90F010}" type="presParOf" srcId="{EE9EC078-6966-40EE-9FCE-350CB311FA17}" destId="{F9009359-9DBA-4540-A0D3-2346B999F6F4}" srcOrd="0" destOrd="0" presId="urn:microsoft.com/office/officeart/2005/8/layout/process5"/>
    <dgm:cxn modelId="{1012A54D-3F3C-4CD9-8560-1AE3605B757B}" type="presParOf" srcId="{01A77E23-E07E-4AA5-BA13-D7936177DA40}" destId="{8D339E01-2BA9-40E0-91A1-DD8249525FB5}" srcOrd="4" destOrd="0" presId="urn:microsoft.com/office/officeart/2005/8/layout/process5"/>
    <dgm:cxn modelId="{3BE059E5-7F83-4D61-9341-55987FE61762}" type="presParOf" srcId="{01A77E23-E07E-4AA5-BA13-D7936177DA40}" destId="{3025CB26-1462-481E-83F4-009AF2E33DF1}" srcOrd="5" destOrd="0" presId="urn:microsoft.com/office/officeart/2005/8/layout/process5"/>
    <dgm:cxn modelId="{664E22BB-091F-481E-A64C-277BD310FCCA}" type="presParOf" srcId="{3025CB26-1462-481E-83F4-009AF2E33DF1}" destId="{E4305825-BB89-4D91-A2A3-27F232EB03D0}" srcOrd="0" destOrd="0" presId="urn:microsoft.com/office/officeart/2005/8/layout/process5"/>
    <dgm:cxn modelId="{D2B0425E-836F-4D4C-8A4E-98B377B03172}" type="presParOf" srcId="{01A77E23-E07E-4AA5-BA13-D7936177DA40}" destId="{787B4200-BD5F-463C-A1FE-E3F1E6891CB5}" srcOrd="6" destOrd="0" presId="urn:microsoft.com/office/officeart/2005/8/layout/process5"/>
    <dgm:cxn modelId="{B4AA04FA-D340-459B-B2CE-1B67AFFB8503}" type="presParOf" srcId="{01A77E23-E07E-4AA5-BA13-D7936177DA40}" destId="{7B38353E-A028-4172-B876-DBD3DEF24308}" srcOrd="7" destOrd="0" presId="urn:microsoft.com/office/officeart/2005/8/layout/process5"/>
    <dgm:cxn modelId="{D30892DD-719C-4814-8FDD-30A6144E44B6}" type="presParOf" srcId="{7B38353E-A028-4172-B876-DBD3DEF24308}" destId="{7C72BBE7-2EA9-4D0F-91E1-CF134D1A4D06}" srcOrd="0" destOrd="0" presId="urn:microsoft.com/office/officeart/2005/8/layout/process5"/>
    <dgm:cxn modelId="{EBC3E041-330C-4D54-B31F-ED5035E64DF7}" type="presParOf" srcId="{01A77E23-E07E-4AA5-BA13-D7936177DA40}" destId="{3BA93F0C-2B48-4B1C-AF15-1B535BD224B8}" srcOrd="8" destOrd="0" presId="urn:microsoft.com/office/officeart/2005/8/layout/process5"/>
    <dgm:cxn modelId="{92773C0A-8218-4CA9-A9D4-42BC027DEC95}" type="presParOf" srcId="{01A77E23-E07E-4AA5-BA13-D7936177DA40}" destId="{1105CB95-0BBB-4C8D-AB27-31E3C0DB784C}" srcOrd="9" destOrd="0" presId="urn:microsoft.com/office/officeart/2005/8/layout/process5"/>
    <dgm:cxn modelId="{DAC41F66-95D4-4136-8EB7-027CFD646BCF}" type="presParOf" srcId="{1105CB95-0BBB-4C8D-AB27-31E3C0DB784C}" destId="{E7A7AE4C-DBB1-447B-A110-095D2001C07A}" srcOrd="0" destOrd="0" presId="urn:microsoft.com/office/officeart/2005/8/layout/process5"/>
    <dgm:cxn modelId="{BFCEBC11-8E24-40DF-BF85-C06CAB4D1833}" type="presParOf" srcId="{01A77E23-E07E-4AA5-BA13-D7936177DA40}" destId="{1DB6D113-1F94-4277-8699-8266E79DD0E6}" srcOrd="10" destOrd="0" presId="urn:microsoft.com/office/officeart/2005/8/layout/process5"/>
    <dgm:cxn modelId="{93189073-BACC-449B-82E0-7A9C9F81740B}" type="presParOf" srcId="{01A77E23-E07E-4AA5-BA13-D7936177DA40}" destId="{C86E0FE6-E6BB-4002-9C16-2158C6FB2F74}" srcOrd="11" destOrd="0" presId="urn:microsoft.com/office/officeart/2005/8/layout/process5"/>
    <dgm:cxn modelId="{7CB814D5-BEB5-44E8-AB59-5F27C63D96BA}" type="presParOf" srcId="{C86E0FE6-E6BB-4002-9C16-2158C6FB2F74}" destId="{70341C36-7A24-4BEE-A3AB-D9647776A40C}" srcOrd="0" destOrd="0" presId="urn:microsoft.com/office/officeart/2005/8/layout/process5"/>
    <dgm:cxn modelId="{EE90208D-9D70-408C-9F9E-9C0D49D21E88}" type="presParOf" srcId="{01A77E23-E07E-4AA5-BA13-D7936177DA40}" destId="{435F83E7-B91D-49AE-9A3B-655DC9160E11}" srcOrd="12" destOrd="0" presId="urn:microsoft.com/office/officeart/2005/8/layout/process5"/>
    <dgm:cxn modelId="{9F2333EA-7AEE-49DF-AE50-08649664938C}" type="presParOf" srcId="{01A77E23-E07E-4AA5-BA13-D7936177DA40}" destId="{F47962A7-4FDF-4CBD-9513-FF7513556CE4}" srcOrd="13" destOrd="0" presId="urn:microsoft.com/office/officeart/2005/8/layout/process5"/>
    <dgm:cxn modelId="{0181DD9D-6166-4DEA-BE75-99B23B2AD35D}" type="presParOf" srcId="{F47962A7-4FDF-4CBD-9513-FF7513556CE4}" destId="{683886A5-BB2E-481C-A216-D8E06271CD9F}" srcOrd="0" destOrd="0" presId="urn:microsoft.com/office/officeart/2005/8/layout/process5"/>
    <dgm:cxn modelId="{59BC737D-A682-4C59-8190-5AC21B69F85A}" type="presParOf" srcId="{01A77E23-E07E-4AA5-BA13-D7936177DA40}" destId="{A731EDCD-2A2E-401B-BDB5-FA8D33FA5BC2}"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CF619-1C96-406A-A669-F180F6E66BD0}">
      <dsp:nvSpPr>
        <dsp:cNvPr id="0" name=""/>
        <dsp:cNvSpPr/>
      </dsp:nvSpPr>
      <dsp:spPr>
        <a:xfrm>
          <a:off x="145153" y="1128917"/>
          <a:ext cx="1005669" cy="100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BE3A34-279D-4E1B-A630-F826C31C9DFD}">
      <dsp:nvSpPr>
        <dsp:cNvPr id="0" name=""/>
        <dsp:cNvSpPr/>
      </dsp:nvSpPr>
      <dsp:spPr>
        <a:xfrm>
          <a:off x="356344" y="1340107"/>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E8D28B-743B-49DD-921A-FC969C8BA878}">
      <dsp:nvSpPr>
        <dsp:cNvPr id="0" name=""/>
        <dsp:cNvSpPr/>
      </dsp:nvSpPr>
      <dsp:spPr>
        <a:xfrm>
          <a:off x="1366323" y="1128917"/>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0" i="0" kern="1200" dirty="0"/>
            <a:t>In today's rapidly evolving financial landscape, lending institutions face the challenge of making informed decisions while managing risks. One of the critical aspects of this process is predicting whether a loan applicant is likely to default on their loan or repay it as agreed. To address this challenge, financial institutions are increasingly turning to machine learning, a powerful tool that can analyze vast amounts of data to provide predictive insights.</a:t>
          </a:r>
          <a:endParaRPr lang="en-US" sz="1100" kern="1200" dirty="0"/>
        </a:p>
      </dsp:txBody>
      <dsp:txXfrm>
        <a:off x="1366323" y="1128917"/>
        <a:ext cx="2370505" cy="1005669"/>
      </dsp:txXfrm>
    </dsp:sp>
    <dsp:sp modelId="{D4A3C768-7273-4259-B252-FEF629B1A1BF}">
      <dsp:nvSpPr>
        <dsp:cNvPr id="0" name=""/>
        <dsp:cNvSpPr/>
      </dsp:nvSpPr>
      <dsp:spPr>
        <a:xfrm>
          <a:off x="4149871" y="1128917"/>
          <a:ext cx="1005669" cy="100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3AD71-6991-4683-95CB-DEB9929D57F1}">
      <dsp:nvSpPr>
        <dsp:cNvPr id="0" name=""/>
        <dsp:cNvSpPr/>
      </dsp:nvSpPr>
      <dsp:spPr>
        <a:xfrm>
          <a:off x="4361061" y="1340107"/>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11F7DD-4CB2-4886-90BA-D5A0433AA68F}">
      <dsp:nvSpPr>
        <dsp:cNvPr id="0" name=""/>
        <dsp:cNvSpPr/>
      </dsp:nvSpPr>
      <dsp:spPr>
        <a:xfrm>
          <a:off x="5371040" y="1128917"/>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US" sz="1100" b="0" i="0" kern="1200" dirty="0"/>
            <a:t>In this presentation, we will explore into the fascinating world of machine learning and its applications in the banking sector. Specifically, we will focus on how machine learning algorithms can be employed to predict the likelihood of loan applicants defaulting on their loans. This topic is of utmost importance to banks and other financial institutions as it can help them mitigate risks, streamline the lending process, and ensure the sustainability of their operations.</a:t>
          </a:r>
          <a:endParaRPr lang="en-US" sz="1100" kern="1200" dirty="0"/>
        </a:p>
      </dsp:txBody>
      <dsp:txXfrm>
        <a:off x="5371040" y="1128917"/>
        <a:ext cx="2370505" cy="1005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F472D-133C-4975-A03A-82AF988987F4}">
      <dsp:nvSpPr>
        <dsp:cNvPr id="0" name=""/>
        <dsp:cNvSpPr/>
      </dsp:nvSpPr>
      <dsp:spPr>
        <a:xfrm>
          <a:off x="3465" y="354064"/>
          <a:ext cx="1515340" cy="90920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solidFill>
                <a:schemeClr val="tx1"/>
              </a:solidFill>
            </a:rPr>
            <a:t>Loan data from Kaggle (CSV file)</a:t>
          </a:r>
        </a:p>
      </dsp:txBody>
      <dsp:txXfrm>
        <a:off x="30095" y="380694"/>
        <a:ext cx="1462080" cy="855944"/>
      </dsp:txXfrm>
    </dsp:sp>
    <dsp:sp modelId="{8B4A061D-6E33-463F-9A8D-74AAFB4B640C}">
      <dsp:nvSpPr>
        <dsp:cNvPr id="0" name=""/>
        <dsp:cNvSpPr/>
      </dsp:nvSpPr>
      <dsp:spPr>
        <a:xfrm>
          <a:off x="1652155" y="620764"/>
          <a:ext cx="321252" cy="375804"/>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1652155" y="695925"/>
        <a:ext cx="224876" cy="225482"/>
      </dsp:txXfrm>
    </dsp:sp>
    <dsp:sp modelId="{52F40507-D075-466B-B4A9-B8379E02C4AF}">
      <dsp:nvSpPr>
        <dsp:cNvPr id="0" name=""/>
        <dsp:cNvSpPr/>
      </dsp:nvSpPr>
      <dsp:spPr>
        <a:xfrm>
          <a:off x="2124941" y="354064"/>
          <a:ext cx="1515340" cy="909204"/>
        </a:xfrm>
        <a:prstGeom prst="roundRect">
          <a:avLst>
            <a:gd name="adj" fmla="val 10000"/>
          </a:avLst>
        </a:prstGeom>
        <a:gradFill rotWithShape="0">
          <a:gsLst>
            <a:gs pos="0">
              <a:schemeClr val="accent5">
                <a:hueOff val="-965506"/>
                <a:satOff val="-2488"/>
                <a:lumOff val="-1681"/>
                <a:alphaOff val="0"/>
                <a:satMod val="103000"/>
                <a:lumMod val="102000"/>
                <a:tint val="94000"/>
              </a:schemeClr>
            </a:gs>
            <a:gs pos="50000">
              <a:schemeClr val="accent5">
                <a:hueOff val="-965506"/>
                <a:satOff val="-2488"/>
                <a:lumOff val="-1681"/>
                <a:alphaOff val="0"/>
                <a:satMod val="110000"/>
                <a:lumMod val="100000"/>
                <a:shade val="100000"/>
              </a:schemeClr>
            </a:gs>
            <a:gs pos="100000">
              <a:schemeClr val="accent5">
                <a:hueOff val="-965506"/>
                <a:satOff val="-2488"/>
                <a:lumOff val="-16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solidFill>
                <a:schemeClr val="tx1"/>
              </a:solidFill>
            </a:rPr>
            <a:t>Data cleaning</a:t>
          </a:r>
        </a:p>
      </dsp:txBody>
      <dsp:txXfrm>
        <a:off x="2151571" y="380694"/>
        <a:ext cx="1462080" cy="855944"/>
      </dsp:txXfrm>
    </dsp:sp>
    <dsp:sp modelId="{EE9EC078-6966-40EE-9FCE-350CB311FA17}">
      <dsp:nvSpPr>
        <dsp:cNvPr id="0" name=""/>
        <dsp:cNvSpPr/>
      </dsp:nvSpPr>
      <dsp:spPr>
        <a:xfrm>
          <a:off x="3773631" y="620764"/>
          <a:ext cx="321252" cy="375804"/>
        </a:xfrm>
        <a:prstGeom prst="rightArrow">
          <a:avLst>
            <a:gd name="adj1" fmla="val 60000"/>
            <a:gd name="adj2" fmla="val 50000"/>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3773631" y="695925"/>
        <a:ext cx="224876" cy="225482"/>
      </dsp:txXfrm>
    </dsp:sp>
    <dsp:sp modelId="{8D339E01-2BA9-40E0-91A1-DD8249525FB5}">
      <dsp:nvSpPr>
        <dsp:cNvPr id="0" name=""/>
        <dsp:cNvSpPr/>
      </dsp:nvSpPr>
      <dsp:spPr>
        <a:xfrm>
          <a:off x="4246418" y="354064"/>
          <a:ext cx="1515340" cy="909204"/>
        </a:xfrm>
        <a:prstGeom prst="roundRect">
          <a:avLst>
            <a:gd name="adj" fmla="val 10000"/>
          </a:avLst>
        </a:prstGeom>
        <a:gradFill rotWithShape="0">
          <a:gsLst>
            <a:gs pos="0">
              <a:schemeClr val="accent5">
                <a:hueOff val="-1931012"/>
                <a:satOff val="-4977"/>
                <a:lumOff val="-3361"/>
                <a:alphaOff val="0"/>
                <a:satMod val="103000"/>
                <a:lumMod val="102000"/>
                <a:tint val="94000"/>
              </a:schemeClr>
            </a:gs>
            <a:gs pos="50000">
              <a:schemeClr val="accent5">
                <a:hueOff val="-1931012"/>
                <a:satOff val="-4977"/>
                <a:lumOff val="-3361"/>
                <a:alphaOff val="0"/>
                <a:satMod val="110000"/>
                <a:lumMod val="100000"/>
                <a:shade val="100000"/>
              </a:schemeClr>
            </a:gs>
            <a:gs pos="100000">
              <a:schemeClr val="accent5">
                <a:hueOff val="-1931012"/>
                <a:satOff val="-4977"/>
                <a:lumOff val="-33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solidFill>
                <a:schemeClr val="tx1"/>
              </a:solidFill>
            </a:rPr>
            <a:t>Test data to find missing value</a:t>
          </a:r>
        </a:p>
      </dsp:txBody>
      <dsp:txXfrm>
        <a:off x="4273048" y="380694"/>
        <a:ext cx="1462080" cy="855944"/>
      </dsp:txXfrm>
    </dsp:sp>
    <dsp:sp modelId="{3025CB26-1462-481E-83F4-009AF2E33DF1}">
      <dsp:nvSpPr>
        <dsp:cNvPr id="0" name=""/>
        <dsp:cNvSpPr/>
      </dsp:nvSpPr>
      <dsp:spPr>
        <a:xfrm>
          <a:off x="5895108" y="620764"/>
          <a:ext cx="321252" cy="375804"/>
        </a:xfrm>
        <a:prstGeom prst="rightArrow">
          <a:avLst>
            <a:gd name="adj1" fmla="val 60000"/>
            <a:gd name="adj2" fmla="val 5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a:off x="5895108" y="695925"/>
        <a:ext cx="224876" cy="225482"/>
      </dsp:txXfrm>
    </dsp:sp>
    <dsp:sp modelId="{787B4200-BD5F-463C-A1FE-E3F1E6891CB5}">
      <dsp:nvSpPr>
        <dsp:cNvPr id="0" name=""/>
        <dsp:cNvSpPr/>
      </dsp:nvSpPr>
      <dsp:spPr>
        <a:xfrm>
          <a:off x="6367894" y="354064"/>
          <a:ext cx="1515340" cy="909204"/>
        </a:xfrm>
        <a:prstGeom prst="roundRect">
          <a:avLst>
            <a:gd name="adj" fmla="val 10000"/>
          </a:avLst>
        </a:prstGeom>
        <a:gradFill rotWithShape="0">
          <a:gsLst>
            <a:gs pos="0">
              <a:schemeClr val="accent5">
                <a:hueOff val="-2896518"/>
                <a:satOff val="-7465"/>
                <a:lumOff val="-5042"/>
                <a:alphaOff val="0"/>
                <a:satMod val="103000"/>
                <a:lumMod val="102000"/>
                <a:tint val="94000"/>
              </a:schemeClr>
            </a:gs>
            <a:gs pos="50000">
              <a:schemeClr val="accent5">
                <a:hueOff val="-2896518"/>
                <a:satOff val="-7465"/>
                <a:lumOff val="-5042"/>
                <a:alphaOff val="0"/>
                <a:satMod val="110000"/>
                <a:lumMod val="100000"/>
                <a:shade val="100000"/>
              </a:schemeClr>
            </a:gs>
            <a:gs pos="100000">
              <a:schemeClr val="accent5">
                <a:hueOff val="-2896518"/>
                <a:satOff val="-7465"/>
                <a:lumOff val="-50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a:solidFill>
                <a:schemeClr val="tx1"/>
              </a:solidFill>
            </a:rPr>
            <a:t>Data visualisation (Matplotlib, </a:t>
          </a:r>
          <a:r>
            <a:rPr lang="en-AU" sz="1400" b="0" i="0" kern="1200">
              <a:solidFill>
                <a:schemeClr val="tx1"/>
              </a:solidFill>
            </a:rPr>
            <a:t>Seaborn,  </a:t>
          </a:r>
          <a:r>
            <a:rPr lang="en-AU" sz="1400" kern="1200">
              <a:solidFill>
                <a:schemeClr val="tx1"/>
              </a:solidFill>
            </a:rPr>
            <a:t>)</a:t>
          </a:r>
          <a:endParaRPr lang="en-AU" sz="1400" kern="1200" dirty="0">
            <a:solidFill>
              <a:schemeClr val="tx1"/>
            </a:solidFill>
          </a:endParaRPr>
        </a:p>
      </dsp:txBody>
      <dsp:txXfrm>
        <a:off x="6394524" y="380694"/>
        <a:ext cx="1462080" cy="855944"/>
      </dsp:txXfrm>
    </dsp:sp>
    <dsp:sp modelId="{7B38353E-A028-4172-B876-DBD3DEF24308}">
      <dsp:nvSpPr>
        <dsp:cNvPr id="0" name=""/>
        <dsp:cNvSpPr/>
      </dsp:nvSpPr>
      <dsp:spPr>
        <a:xfrm rot="5400000">
          <a:off x="6964938" y="1369342"/>
          <a:ext cx="321252" cy="375804"/>
        </a:xfrm>
        <a:prstGeom prs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rot="-5400000">
        <a:off x="7012823" y="1396618"/>
        <a:ext cx="225482" cy="224876"/>
      </dsp:txXfrm>
    </dsp:sp>
    <dsp:sp modelId="{3BA93F0C-2B48-4B1C-AF15-1B535BD224B8}">
      <dsp:nvSpPr>
        <dsp:cNvPr id="0" name=""/>
        <dsp:cNvSpPr/>
      </dsp:nvSpPr>
      <dsp:spPr>
        <a:xfrm>
          <a:off x="6367894" y="1869404"/>
          <a:ext cx="1515340" cy="909204"/>
        </a:xfrm>
        <a:prstGeom prst="roundRect">
          <a:avLst>
            <a:gd name="adj" fmla="val 10000"/>
          </a:avLst>
        </a:prstGeom>
        <a:gradFill rotWithShape="0">
          <a:gsLst>
            <a:gs pos="0">
              <a:schemeClr val="accent5">
                <a:hueOff val="-3862025"/>
                <a:satOff val="-9954"/>
                <a:lumOff val="-6723"/>
                <a:alphaOff val="0"/>
                <a:satMod val="103000"/>
                <a:lumMod val="102000"/>
                <a:tint val="94000"/>
              </a:schemeClr>
            </a:gs>
            <a:gs pos="50000">
              <a:schemeClr val="accent5">
                <a:hueOff val="-3862025"/>
                <a:satOff val="-9954"/>
                <a:lumOff val="-6723"/>
                <a:alphaOff val="0"/>
                <a:satMod val="110000"/>
                <a:lumMod val="100000"/>
                <a:shade val="100000"/>
              </a:schemeClr>
            </a:gs>
            <a:gs pos="100000">
              <a:schemeClr val="accent5">
                <a:hueOff val="-3862025"/>
                <a:satOff val="-9954"/>
                <a:lumOff val="-67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a:solidFill>
                <a:schemeClr val="tx1"/>
              </a:solidFill>
            </a:rPr>
            <a:t>Data Preparation (</a:t>
          </a:r>
          <a:r>
            <a:rPr lang="en-AU" sz="1400" b="0" i="0" kern="1200">
              <a:solidFill>
                <a:schemeClr val="tx1"/>
              </a:solidFill>
            </a:rPr>
            <a:t>TensorFlow, sklearn)</a:t>
          </a:r>
          <a:endParaRPr lang="en-AU" sz="1400" kern="1200" dirty="0">
            <a:solidFill>
              <a:schemeClr val="tx1"/>
            </a:solidFill>
          </a:endParaRPr>
        </a:p>
      </dsp:txBody>
      <dsp:txXfrm>
        <a:off x="6394524" y="1896034"/>
        <a:ext cx="1462080" cy="855944"/>
      </dsp:txXfrm>
    </dsp:sp>
    <dsp:sp modelId="{1105CB95-0BBB-4C8D-AB27-31E3C0DB784C}">
      <dsp:nvSpPr>
        <dsp:cNvPr id="0" name=""/>
        <dsp:cNvSpPr/>
      </dsp:nvSpPr>
      <dsp:spPr>
        <a:xfrm rot="10800000">
          <a:off x="5913292" y="2136104"/>
          <a:ext cx="321252" cy="375804"/>
        </a:xfrm>
        <a:prstGeom prst="rightArrow">
          <a:avLst>
            <a:gd name="adj1" fmla="val 60000"/>
            <a:gd name="adj2" fmla="val 5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rot="10800000">
        <a:off x="6009668" y="2211265"/>
        <a:ext cx="224876" cy="225482"/>
      </dsp:txXfrm>
    </dsp:sp>
    <dsp:sp modelId="{1DB6D113-1F94-4277-8699-8266E79DD0E6}">
      <dsp:nvSpPr>
        <dsp:cNvPr id="0" name=""/>
        <dsp:cNvSpPr/>
      </dsp:nvSpPr>
      <dsp:spPr>
        <a:xfrm>
          <a:off x="4246418" y="1869404"/>
          <a:ext cx="1515340" cy="909204"/>
        </a:xfrm>
        <a:prstGeom prst="roundRect">
          <a:avLst>
            <a:gd name="adj" fmla="val 10000"/>
          </a:avLst>
        </a:prstGeom>
        <a:gradFill rotWithShape="0">
          <a:gsLst>
            <a:gs pos="0">
              <a:schemeClr val="accent5">
                <a:hueOff val="-4827531"/>
                <a:satOff val="-12442"/>
                <a:lumOff val="-8404"/>
                <a:alphaOff val="0"/>
                <a:satMod val="103000"/>
                <a:lumMod val="102000"/>
                <a:tint val="94000"/>
              </a:schemeClr>
            </a:gs>
            <a:gs pos="50000">
              <a:schemeClr val="accent5">
                <a:hueOff val="-4827531"/>
                <a:satOff val="-12442"/>
                <a:lumOff val="-8404"/>
                <a:alphaOff val="0"/>
                <a:satMod val="110000"/>
                <a:lumMod val="100000"/>
                <a:shade val="100000"/>
              </a:schemeClr>
            </a:gs>
            <a:gs pos="100000">
              <a:schemeClr val="accent5">
                <a:hueOff val="-4827531"/>
                <a:satOff val="-12442"/>
                <a:lumOff val="-84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a:solidFill>
                <a:prstClr val="black"/>
              </a:solidFill>
              <a:latin typeface="Calibri"/>
              <a:ea typeface="+mn-ea"/>
              <a:cs typeface="+mn-cs"/>
            </a:rPr>
            <a:t>Building multi-layer neural network model (ANN model)</a:t>
          </a:r>
          <a:endParaRPr lang="en-AU" sz="1300" kern="1200" dirty="0">
            <a:solidFill>
              <a:prstClr val="black"/>
            </a:solidFill>
            <a:latin typeface="Calibri"/>
            <a:ea typeface="+mn-ea"/>
            <a:cs typeface="+mn-cs"/>
          </a:endParaRPr>
        </a:p>
      </dsp:txBody>
      <dsp:txXfrm>
        <a:off x="4273048" y="1896034"/>
        <a:ext cx="1462080" cy="855944"/>
      </dsp:txXfrm>
    </dsp:sp>
    <dsp:sp modelId="{C86E0FE6-E6BB-4002-9C16-2158C6FB2F74}">
      <dsp:nvSpPr>
        <dsp:cNvPr id="0" name=""/>
        <dsp:cNvSpPr/>
      </dsp:nvSpPr>
      <dsp:spPr>
        <a:xfrm rot="10800000">
          <a:off x="3791815" y="2136104"/>
          <a:ext cx="321252" cy="375804"/>
        </a:xfrm>
        <a:prstGeom prst="rightArrow">
          <a:avLst>
            <a:gd name="adj1" fmla="val 60000"/>
            <a:gd name="adj2" fmla="val 50000"/>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rot="10800000">
        <a:off x="3888191" y="2211265"/>
        <a:ext cx="224876" cy="225482"/>
      </dsp:txXfrm>
    </dsp:sp>
    <dsp:sp modelId="{435F83E7-B91D-49AE-9A3B-655DC9160E11}">
      <dsp:nvSpPr>
        <dsp:cNvPr id="0" name=""/>
        <dsp:cNvSpPr/>
      </dsp:nvSpPr>
      <dsp:spPr>
        <a:xfrm>
          <a:off x="2124941" y="1869404"/>
          <a:ext cx="1515340" cy="909204"/>
        </a:xfrm>
        <a:prstGeom prst="roundRect">
          <a:avLst>
            <a:gd name="adj" fmla="val 10000"/>
          </a:avLst>
        </a:prstGeom>
        <a:gradFill rotWithShape="0">
          <a:gsLst>
            <a:gs pos="0">
              <a:schemeClr val="accent5">
                <a:hueOff val="-5793037"/>
                <a:satOff val="-14931"/>
                <a:lumOff val="-10084"/>
                <a:alphaOff val="0"/>
                <a:satMod val="103000"/>
                <a:lumMod val="102000"/>
                <a:tint val="94000"/>
              </a:schemeClr>
            </a:gs>
            <a:gs pos="50000">
              <a:schemeClr val="accent5">
                <a:hueOff val="-5793037"/>
                <a:satOff val="-14931"/>
                <a:lumOff val="-10084"/>
                <a:alphaOff val="0"/>
                <a:satMod val="110000"/>
                <a:lumMod val="100000"/>
                <a:shade val="100000"/>
              </a:schemeClr>
            </a:gs>
            <a:gs pos="100000">
              <a:schemeClr val="accent5">
                <a:hueOff val="-5793037"/>
                <a:satOff val="-14931"/>
                <a:lumOff val="-100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prstClr val="black"/>
              </a:solidFill>
              <a:latin typeface="Calibri"/>
              <a:ea typeface="+mn-ea"/>
              <a:cs typeface="+mn-cs"/>
            </a:rPr>
            <a:t>Compilation and training of deep learning model (</a:t>
          </a:r>
          <a:r>
            <a:rPr lang="en-AU" sz="1300" kern="1200">
              <a:solidFill>
                <a:prstClr val="black"/>
              </a:solidFill>
              <a:latin typeface="Calibri"/>
              <a:ea typeface="+mn-ea"/>
              <a:cs typeface="+mn-cs"/>
            </a:rPr>
            <a:t>Keras, ANN model)</a:t>
          </a:r>
          <a:endParaRPr lang="en-AU" sz="1300" kern="1200" dirty="0">
            <a:solidFill>
              <a:prstClr val="black"/>
            </a:solidFill>
            <a:latin typeface="Calibri"/>
            <a:ea typeface="+mn-ea"/>
            <a:cs typeface="+mn-cs"/>
          </a:endParaRPr>
        </a:p>
      </dsp:txBody>
      <dsp:txXfrm>
        <a:off x="2151571" y="1896034"/>
        <a:ext cx="1462080" cy="855944"/>
      </dsp:txXfrm>
    </dsp:sp>
    <dsp:sp modelId="{F47962A7-4FDF-4CBD-9513-FF7513556CE4}">
      <dsp:nvSpPr>
        <dsp:cNvPr id="0" name=""/>
        <dsp:cNvSpPr/>
      </dsp:nvSpPr>
      <dsp:spPr>
        <a:xfrm rot="10800000">
          <a:off x="1670339" y="2136104"/>
          <a:ext cx="321252" cy="375804"/>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AU" sz="1100" kern="1200"/>
        </a:p>
      </dsp:txBody>
      <dsp:txXfrm rot="10800000">
        <a:off x="1766715" y="2211265"/>
        <a:ext cx="224876" cy="225482"/>
      </dsp:txXfrm>
    </dsp:sp>
    <dsp:sp modelId="{A731EDCD-2A2E-401B-BDB5-FA8D33FA5BC2}">
      <dsp:nvSpPr>
        <dsp:cNvPr id="0" name=""/>
        <dsp:cNvSpPr/>
      </dsp:nvSpPr>
      <dsp:spPr>
        <a:xfrm>
          <a:off x="3465" y="1869404"/>
          <a:ext cx="1515340" cy="909204"/>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solidFill>
                <a:prstClr val="black"/>
              </a:solidFill>
              <a:latin typeface="Calibri"/>
              <a:ea typeface="+mn-ea"/>
              <a:cs typeface="+mn-cs"/>
            </a:rPr>
            <a:t>Evaluating model performance (F1 score, Precision, Recall &amp; Accuracy)</a:t>
          </a:r>
        </a:p>
      </dsp:txBody>
      <dsp:txXfrm>
        <a:off x="30095" y="1896034"/>
        <a:ext cx="1462080" cy="8559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57031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73CC-1470-8269-B7F5-C9D83C41EC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AU"/>
          </a:p>
        </p:txBody>
      </p:sp>
      <p:sp>
        <p:nvSpPr>
          <p:cNvPr id="3" name="Subtitle 2">
            <a:extLst>
              <a:ext uri="{FF2B5EF4-FFF2-40B4-BE49-F238E27FC236}">
                <a16:creationId xmlns:a16="http://schemas.microsoft.com/office/drawing/2014/main" id="{E411ECB4-E76A-DD42-02AA-3306B651167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755A0D0-3828-4BD4-DEFD-A96A4CA027D5}"/>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5" name="Footer Placeholder 4">
            <a:extLst>
              <a:ext uri="{FF2B5EF4-FFF2-40B4-BE49-F238E27FC236}">
                <a16:creationId xmlns:a16="http://schemas.microsoft.com/office/drawing/2014/main" id="{41178D88-A24F-F60F-0116-54FE8F5CDD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9C9848-13A7-902F-EA63-1A88AE91E1C7}"/>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5176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49B6-2FCA-82FE-7CC6-78600CB610A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DEB9484-51BE-3A2E-81BF-F18D6482B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C4B2B91-F55C-EBE2-0D61-022C850919CC}"/>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5" name="Footer Placeholder 4">
            <a:extLst>
              <a:ext uri="{FF2B5EF4-FFF2-40B4-BE49-F238E27FC236}">
                <a16:creationId xmlns:a16="http://schemas.microsoft.com/office/drawing/2014/main" id="{FAC4C630-DA04-A657-93D9-E9B285D0A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36FA6-F7A4-EFB7-AFBE-D1F3F6613BA8}"/>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5654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299048-6B32-853A-61D7-29FA9E6FB0A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EE469F-D76F-0BAD-1B17-69F77F49CA0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F37FAE-CD64-EF02-A6B1-9259A5F10EC7}"/>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5" name="Footer Placeholder 4">
            <a:extLst>
              <a:ext uri="{FF2B5EF4-FFF2-40B4-BE49-F238E27FC236}">
                <a16:creationId xmlns:a16="http://schemas.microsoft.com/office/drawing/2014/main" id="{59068939-571F-DA75-87E8-374BBA784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63205-D69D-B91E-06BD-7B18E32452BC}"/>
              </a:ext>
            </a:extLst>
          </p:cNvPr>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A14439BD-DE7F-8886-51A7-B6AA01BE39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091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2827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25AD-80E4-711E-F68D-0FA20BA4D1D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3DD443C-052C-AEDD-B3CB-912B28DA8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3208BEC-B33A-9E0D-BC1B-4689FB7E328A}"/>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5" name="Footer Placeholder 4">
            <a:extLst>
              <a:ext uri="{FF2B5EF4-FFF2-40B4-BE49-F238E27FC236}">
                <a16:creationId xmlns:a16="http://schemas.microsoft.com/office/drawing/2014/main" id="{050BED74-3828-9371-4657-DABB5F4BD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5E10F-2A4F-5073-9584-75BA6B4D2C94}"/>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6970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708D-96A4-F353-B30E-7F88992C30D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66AA468-F120-D577-9EAC-3D6858E8B23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5500E4-AD3F-413B-EAFA-00F45FAEDB04}"/>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5" name="Footer Placeholder 4">
            <a:extLst>
              <a:ext uri="{FF2B5EF4-FFF2-40B4-BE49-F238E27FC236}">
                <a16:creationId xmlns:a16="http://schemas.microsoft.com/office/drawing/2014/main" id="{FAEF381E-25C9-E2AB-12AC-C8BF0725B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526E4-E862-98DA-6AB4-9D9276DF2F8E}"/>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7649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878A-BF1D-D8DD-0B98-65AB4C27DA1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CE4F5DF-3D03-B2D8-29B4-AD1FE74334A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5265DBD-8D95-1272-7626-8F42F32442E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BD3964F-995D-12B7-7284-31D558D4452D}"/>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6" name="Footer Placeholder 5">
            <a:extLst>
              <a:ext uri="{FF2B5EF4-FFF2-40B4-BE49-F238E27FC236}">
                <a16:creationId xmlns:a16="http://schemas.microsoft.com/office/drawing/2014/main" id="{17DF0856-9E25-DAF1-0477-46DECEF29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BCE30-9B0D-7037-8352-76424EC0F92D}"/>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2944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0E6C-C8A2-04F6-AAEC-70B5D570B5F4}"/>
              </a:ext>
            </a:extLst>
          </p:cNvPr>
          <p:cNvSpPr>
            <a:spLocks noGrp="1"/>
          </p:cNvSpPr>
          <p:nvPr>
            <p:ph type="title"/>
          </p:nvPr>
        </p:nvSpPr>
        <p:spPr>
          <a:xfrm>
            <a:off x="629841" y="273844"/>
            <a:ext cx="7886700" cy="994172"/>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4164429-23B9-7917-17FC-589251147C6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99DAC-A92E-EF48-946B-95F720A068F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EE466CE-1D8D-6C24-D75F-9ECB6384096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01CD496-67FA-F798-B09E-581B338E2D4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856E1C4-670C-12D5-FA71-FF6D1C18270F}"/>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8" name="Footer Placeholder 7">
            <a:extLst>
              <a:ext uri="{FF2B5EF4-FFF2-40B4-BE49-F238E27FC236}">
                <a16:creationId xmlns:a16="http://schemas.microsoft.com/office/drawing/2014/main" id="{CEEFA68A-DC97-61D1-21C9-0F555B7207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0A160C-96FF-6ACC-DF8F-8FA44544FF33}"/>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1784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2A70-3C00-2F69-6FD7-56164359569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0C33AF1-EDD9-6BDE-3E4C-C8D7999277D6}"/>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4" name="Footer Placeholder 3">
            <a:extLst>
              <a:ext uri="{FF2B5EF4-FFF2-40B4-BE49-F238E27FC236}">
                <a16:creationId xmlns:a16="http://schemas.microsoft.com/office/drawing/2014/main" id="{16E8C93F-8AF3-A513-F043-93CE84C4F3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A59F99-F278-A7EC-E88E-65B985E770DA}"/>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92185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D3A0F-B607-19F2-FD3F-21FB21F795C6}"/>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3" name="Footer Placeholder 2">
            <a:extLst>
              <a:ext uri="{FF2B5EF4-FFF2-40B4-BE49-F238E27FC236}">
                <a16:creationId xmlns:a16="http://schemas.microsoft.com/office/drawing/2014/main" id="{FE7229D5-0C62-9153-FDBE-E271CC9985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6457FE-2005-56BE-9E72-2D7A74F87628}"/>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056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8D2D-2624-6132-4622-7F2BD9DFC0A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55B6DDF-42EB-C8F3-E866-0787B728683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1CC0035-BEC4-7D1D-14E7-8DA8E83D7D1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8D2DFAA-5584-F4C8-8B94-34AD136DE38F}"/>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6" name="Footer Placeholder 5">
            <a:extLst>
              <a:ext uri="{FF2B5EF4-FFF2-40B4-BE49-F238E27FC236}">
                <a16:creationId xmlns:a16="http://schemas.microsoft.com/office/drawing/2014/main" id="{9DDEE54F-9102-F4E5-719F-817EEDC03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B66D4-ECB5-8F19-3F74-06CB93853804}"/>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11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B144-62A2-A636-1AB4-93E212A9FFD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39BDA55-E8CE-9868-30A7-D2D6FC2795B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a:extLst>
              <a:ext uri="{FF2B5EF4-FFF2-40B4-BE49-F238E27FC236}">
                <a16:creationId xmlns:a16="http://schemas.microsoft.com/office/drawing/2014/main" id="{58CCFCC5-E4AE-82FB-FF2F-08F4D803203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28827F-4D51-4C7D-0A01-A9AB97B9E241}"/>
              </a:ext>
            </a:extLst>
          </p:cNvPr>
          <p:cNvSpPr>
            <a:spLocks noGrp="1"/>
          </p:cNvSpPr>
          <p:nvPr>
            <p:ph type="dt" sz="half" idx="10"/>
          </p:nvPr>
        </p:nvSpPr>
        <p:spPr/>
        <p:txBody>
          <a:bodyPr/>
          <a:lstStyle/>
          <a:p>
            <a:fld id="{53074F12-AA26-4AC8-9962-C36BB8F32554}" type="datetimeFigureOut">
              <a:rPr lang="en-US" smtClean="0"/>
              <a:pPr/>
              <a:t>9/11/2023</a:t>
            </a:fld>
            <a:endParaRPr lang="en-US"/>
          </a:p>
        </p:txBody>
      </p:sp>
      <p:sp>
        <p:nvSpPr>
          <p:cNvPr id="6" name="Footer Placeholder 5">
            <a:extLst>
              <a:ext uri="{FF2B5EF4-FFF2-40B4-BE49-F238E27FC236}">
                <a16:creationId xmlns:a16="http://schemas.microsoft.com/office/drawing/2014/main" id="{D05B8F98-E393-D5AA-FD60-547EF93B7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32D7D-6B24-9FB1-7F06-F9925A980BBA}"/>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199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6A338-E425-0E93-57F9-93B56522809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4A319A4-C82E-62C3-BFC0-A09368EB6C4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04AF1AB-DCE1-9B09-D5FA-5644BAE3E59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9/11/2023</a:t>
            </a:fld>
            <a:endParaRPr lang="en-US"/>
          </a:p>
        </p:txBody>
      </p:sp>
      <p:sp>
        <p:nvSpPr>
          <p:cNvPr id="5" name="Footer Placeholder 4">
            <a:extLst>
              <a:ext uri="{FF2B5EF4-FFF2-40B4-BE49-F238E27FC236}">
                <a16:creationId xmlns:a16="http://schemas.microsoft.com/office/drawing/2014/main" id="{B55ACD94-9C26-4EDE-FF35-7949BC66196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C0BED-4DD7-9CA6-E221-B96A3058DD8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3029D36C-E2E0-CFC7-23D4-ADA132377998}"/>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33744861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alculator, pen, compass, money and a paper with graphs printed on it">
            <a:extLst>
              <a:ext uri="{FF2B5EF4-FFF2-40B4-BE49-F238E27FC236}">
                <a16:creationId xmlns:a16="http://schemas.microsoft.com/office/drawing/2014/main" id="{B530A721-CA1F-8E94-5BD7-47A2CAE4CB32}"/>
              </a:ext>
            </a:extLst>
          </p:cNvPr>
          <p:cNvPicPr>
            <a:picLocks noChangeAspect="1"/>
          </p:cNvPicPr>
          <p:nvPr/>
        </p:nvPicPr>
        <p:blipFill rotWithShape="1">
          <a:blip r:embed="rId2"/>
          <a:srcRect l="10702" r="10700" b="-1"/>
          <a:stretch/>
        </p:blipFill>
        <p:spPr>
          <a:xfrm>
            <a:off x="2434227" y="10"/>
            <a:ext cx="6709773" cy="5143489"/>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p:nvSpPr>
          <p:cNvPr id="2" name="Title 1"/>
          <p:cNvSpPr>
            <a:spLocks noGrp="1"/>
          </p:cNvSpPr>
          <p:nvPr>
            <p:ph type="ctrTitle"/>
          </p:nvPr>
        </p:nvSpPr>
        <p:spPr>
          <a:xfrm>
            <a:off x="278320" y="870966"/>
            <a:ext cx="2578608" cy="929259"/>
          </a:xfrm>
        </p:spPr>
        <p:txBody>
          <a:bodyPr vert="horz" lIns="91440" tIns="45720" rIns="91440" bIns="45720" rtlCol="0" anchor="ctr">
            <a:normAutofit/>
          </a:bodyPr>
          <a:lstStyle/>
          <a:p>
            <a:pPr algn="l">
              <a:lnSpc>
                <a:spcPct val="90000"/>
              </a:lnSpc>
            </a:pPr>
            <a:r>
              <a:rPr lang="en-US" sz="2100">
                <a:solidFill>
                  <a:schemeClr val="tx1"/>
                </a:solidFill>
              </a:rPr>
              <a:t>Bank Loan Prediction</a:t>
            </a:r>
          </a:p>
        </p:txBody>
      </p:sp>
      <p:sp>
        <p:nvSpPr>
          <p:cNvPr id="5" name="Subtitle 4">
            <a:extLst>
              <a:ext uri="{FF2B5EF4-FFF2-40B4-BE49-F238E27FC236}">
                <a16:creationId xmlns:a16="http://schemas.microsoft.com/office/drawing/2014/main" id="{57EDEDAB-D483-0FCF-9CE3-6949C00848CB}"/>
              </a:ext>
            </a:extLst>
          </p:cNvPr>
          <p:cNvSpPr>
            <a:spLocks noGrp="1"/>
          </p:cNvSpPr>
          <p:nvPr>
            <p:ph type="subTitle" idx="1"/>
          </p:nvPr>
        </p:nvSpPr>
        <p:spPr>
          <a:xfrm>
            <a:off x="278320" y="2038540"/>
            <a:ext cx="2579180" cy="2405444"/>
          </a:xfrm>
        </p:spPr>
        <p:txBody>
          <a:bodyPr vert="horz" lIns="91440" tIns="45720" rIns="91440" bIns="45720" rtlCol="0" anchor="t">
            <a:normAutofit/>
          </a:bodyPr>
          <a:lstStyle/>
          <a:p>
            <a:pPr algn="l">
              <a:lnSpc>
                <a:spcPct val="90000"/>
              </a:lnSpc>
            </a:pPr>
            <a:r>
              <a:rPr lang="en-US" sz="1300" dirty="0">
                <a:solidFill>
                  <a:schemeClr val="tx1"/>
                </a:solidFill>
              </a:rPr>
              <a:t>Group Member</a:t>
            </a:r>
          </a:p>
          <a:p>
            <a:pPr marL="285750" indent="-228600" algn="l">
              <a:lnSpc>
                <a:spcPct val="90000"/>
              </a:lnSpc>
              <a:buFont typeface="Arial" panose="020B0604020202020204" pitchFamily="34" charset="0"/>
              <a:buChar char="•"/>
            </a:pPr>
            <a:r>
              <a:rPr lang="en-US" sz="1300" dirty="0" err="1">
                <a:solidFill>
                  <a:schemeClr val="tx1"/>
                </a:solidFill>
              </a:rPr>
              <a:t>Clnton</a:t>
            </a:r>
            <a:r>
              <a:rPr lang="en-US" sz="1300" dirty="0">
                <a:solidFill>
                  <a:schemeClr val="tx1"/>
                </a:solidFill>
              </a:rPr>
              <a:t> </a:t>
            </a:r>
            <a:r>
              <a:rPr lang="en-US" sz="1300" dirty="0" err="1">
                <a:solidFill>
                  <a:schemeClr val="tx1"/>
                </a:solidFill>
              </a:rPr>
              <a:t>Idehen</a:t>
            </a:r>
            <a:endParaRPr lang="en-US" sz="1300" dirty="0">
              <a:solidFill>
                <a:schemeClr val="tx1"/>
              </a:solidFill>
            </a:endParaRPr>
          </a:p>
          <a:p>
            <a:pPr marL="285750" indent="-228600" algn="l">
              <a:lnSpc>
                <a:spcPct val="90000"/>
              </a:lnSpc>
              <a:buFont typeface="Arial" panose="020B0604020202020204" pitchFamily="34" charset="0"/>
              <a:buChar char="•"/>
            </a:pPr>
            <a:r>
              <a:rPr lang="en-US" sz="1300" dirty="0">
                <a:solidFill>
                  <a:schemeClr val="tx1"/>
                </a:solidFill>
              </a:rPr>
              <a:t>Joey Z</a:t>
            </a:r>
          </a:p>
          <a:p>
            <a:pPr marL="285750" indent="-228600" algn="l">
              <a:lnSpc>
                <a:spcPct val="90000"/>
              </a:lnSpc>
              <a:buFont typeface="Arial" panose="020B0604020202020204" pitchFamily="34" charset="0"/>
              <a:buChar char="•"/>
            </a:pPr>
            <a:r>
              <a:rPr lang="en-US" sz="1300" dirty="0" err="1">
                <a:solidFill>
                  <a:schemeClr val="tx1"/>
                </a:solidFill>
              </a:rPr>
              <a:t>Yichao</a:t>
            </a:r>
            <a:r>
              <a:rPr lang="en-US" sz="1300" dirty="0">
                <a:solidFill>
                  <a:schemeClr val="tx1"/>
                </a:solidFill>
              </a:rPr>
              <a:t> Li</a:t>
            </a:r>
          </a:p>
          <a:p>
            <a:pPr marL="285750" indent="-228600" algn="l">
              <a:lnSpc>
                <a:spcPct val="90000"/>
              </a:lnSpc>
              <a:buFont typeface="Arial" panose="020B0604020202020204" pitchFamily="34" charset="0"/>
              <a:buChar char="•"/>
            </a:pPr>
            <a:r>
              <a:rPr lang="en-US" sz="1300" dirty="0">
                <a:solidFill>
                  <a:schemeClr val="tx1"/>
                </a:solidFill>
              </a:rPr>
              <a:t>Simon Gomes </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7113-6555-DC5C-03DB-587E2018356C}"/>
              </a:ext>
            </a:extLst>
          </p:cNvPr>
          <p:cNvSpPr>
            <a:spLocks noGrp="1"/>
          </p:cNvSpPr>
          <p:nvPr>
            <p:ph type="title"/>
          </p:nvPr>
        </p:nvSpPr>
        <p:spPr>
          <a:xfrm>
            <a:off x="628650" y="-51738"/>
            <a:ext cx="7886700" cy="994172"/>
          </a:xfrm>
        </p:spPr>
        <p:txBody>
          <a:bodyPr>
            <a:normAutofit fontScale="90000"/>
          </a:bodyPr>
          <a:lstStyle/>
          <a:p>
            <a:r>
              <a:rPr lang="en-AU" dirty="0"/>
              <a:t>Distribution of age and income with mortgage (add insights)</a:t>
            </a:r>
          </a:p>
        </p:txBody>
      </p:sp>
      <p:pic>
        <p:nvPicPr>
          <p:cNvPr id="4" name="Content Placeholder 6">
            <a:extLst>
              <a:ext uri="{FF2B5EF4-FFF2-40B4-BE49-F238E27FC236}">
                <a16:creationId xmlns:a16="http://schemas.microsoft.com/office/drawing/2014/main" id="{AD28672D-9A03-3A70-CAE7-9D183B6E4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896305"/>
            <a:ext cx="3137001" cy="4091114"/>
          </a:xfrm>
        </p:spPr>
      </p:pic>
      <p:pic>
        <p:nvPicPr>
          <p:cNvPr id="5" name="Content Placeholder 4">
            <a:extLst>
              <a:ext uri="{FF2B5EF4-FFF2-40B4-BE49-F238E27FC236}">
                <a16:creationId xmlns:a16="http://schemas.microsoft.com/office/drawing/2014/main" id="{6EDC57CE-2BE1-FE4A-1514-47D785871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157" y="896305"/>
            <a:ext cx="3137001" cy="4150042"/>
          </a:xfrm>
          <a:prstGeom prst="rect">
            <a:avLst/>
          </a:prstGeom>
        </p:spPr>
      </p:pic>
    </p:spTree>
    <p:extLst>
      <p:ext uri="{BB962C8B-B14F-4D97-AF65-F5344CB8AC3E}">
        <p14:creationId xmlns:p14="http://schemas.microsoft.com/office/powerpoint/2010/main" val="249513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35C1-1088-34BE-7D4A-0E17C4C79F26}"/>
              </a:ext>
            </a:extLst>
          </p:cNvPr>
          <p:cNvSpPr>
            <a:spLocks noGrp="1"/>
          </p:cNvSpPr>
          <p:nvPr>
            <p:ph type="title"/>
          </p:nvPr>
        </p:nvSpPr>
        <p:spPr/>
        <p:txBody>
          <a:bodyPr/>
          <a:lstStyle/>
          <a:p>
            <a:r>
              <a:rPr lang="en-AU" dirty="0"/>
              <a:t>Location Map (add insights)</a:t>
            </a:r>
          </a:p>
        </p:txBody>
      </p:sp>
      <p:pic>
        <p:nvPicPr>
          <p:cNvPr id="4" name="Picture 3">
            <a:extLst>
              <a:ext uri="{FF2B5EF4-FFF2-40B4-BE49-F238E27FC236}">
                <a16:creationId xmlns:a16="http://schemas.microsoft.com/office/drawing/2014/main" id="{A180DF39-8BA9-61AC-8CAC-A1DC36FDF7DF}"/>
              </a:ext>
            </a:extLst>
          </p:cNvPr>
          <p:cNvPicPr>
            <a:picLocks noChangeAspect="1"/>
          </p:cNvPicPr>
          <p:nvPr/>
        </p:nvPicPr>
        <p:blipFill>
          <a:blip r:embed="rId2"/>
          <a:stretch>
            <a:fillRect/>
          </a:stretch>
        </p:blipFill>
        <p:spPr>
          <a:xfrm>
            <a:off x="1675891" y="1408192"/>
            <a:ext cx="5143500" cy="3193256"/>
          </a:xfrm>
          <a:prstGeom prst="rect">
            <a:avLst/>
          </a:prstGeom>
        </p:spPr>
      </p:pic>
    </p:spTree>
    <p:extLst>
      <p:ext uri="{BB962C8B-B14F-4D97-AF65-F5344CB8AC3E}">
        <p14:creationId xmlns:p14="http://schemas.microsoft.com/office/powerpoint/2010/main" val="250685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7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059B25D-6E86-2B6B-55EC-16BC89578FCE}"/>
              </a:ext>
            </a:extLst>
          </p:cNvPr>
          <p:cNvSpPr>
            <a:spLocks noGrp="1"/>
          </p:cNvSpPr>
          <p:nvPr>
            <p:ph type="title"/>
          </p:nvPr>
        </p:nvSpPr>
        <p:spPr>
          <a:xfrm>
            <a:off x="628650" y="273843"/>
            <a:ext cx="7886700" cy="1395300"/>
          </a:xfrm>
        </p:spPr>
        <p:txBody>
          <a:bodyPr vert="horz" lIns="91440" tIns="45720" rIns="91440" bIns="45720" rtlCol="0" anchor="ctr">
            <a:normAutofit/>
          </a:bodyPr>
          <a:lstStyle/>
          <a:p>
            <a:pPr defTabSz="914400"/>
            <a:r>
              <a:rPr lang="en-US" sz="3900" kern="1200" dirty="0">
                <a:solidFill>
                  <a:schemeClr val="tx1"/>
                </a:solidFill>
                <a:latin typeface="+mj-lt"/>
                <a:ea typeface="+mj-ea"/>
                <a:cs typeface="+mj-cs"/>
              </a:rPr>
              <a:t>Data Visualizations (add insights)</a:t>
            </a:r>
          </a:p>
        </p:txBody>
      </p:sp>
      <p:pic>
        <p:nvPicPr>
          <p:cNvPr id="3074" name="Picture 2">
            <a:extLst>
              <a:ext uri="{FF2B5EF4-FFF2-40B4-BE49-F238E27FC236}">
                <a16:creationId xmlns:a16="http://schemas.microsoft.com/office/drawing/2014/main" id="{7A24F4CE-1A61-9760-3ED2-6EBFDD99CF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983" y="1773963"/>
            <a:ext cx="3681079" cy="29540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D3006D3-274D-B631-EB57-2D042895C3AA}"/>
              </a:ext>
            </a:extLst>
          </p:cNvPr>
          <p:cNvPicPr>
            <a:picLocks noChangeAspect="1"/>
          </p:cNvPicPr>
          <p:nvPr/>
        </p:nvPicPr>
        <p:blipFill>
          <a:blip r:embed="rId3"/>
          <a:stretch>
            <a:fillRect/>
          </a:stretch>
        </p:blipFill>
        <p:spPr>
          <a:xfrm>
            <a:off x="4636878" y="2092630"/>
            <a:ext cx="4371196" cy="2316733"/>
          </a:xfrm>
          <a:prstGeom prst="rect">
            <a:avLst/>
          </a:prstGeom>
        </p:spPr>
      </p:pic>
    </p:spTree>
    <p:extLst>
      <p:ext uri="{BB962C8B-B14F-4D97-AF65-F5344CB8AC3E}">
        <p14:creationId xmlns:p14="http://schemas.microsoft.com/office/powerpoint/2010/main" val="346474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2" name="Rectangle 4111">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686A0-FE75-B709-5920-0C62C56F61A6}"/>
              </a:ext>
            </a:extLst>
          </p:cNvPr>
          <p:cNvSpPr>
            <a:spLocks noGrp="1"/>
          </p:cNvSpPr>
          <p:nvPr>
            <p:ph type="title"/>
          </p:nvPr>
        </p:nvSpPr>
        <p:spPr>
          <a:xfrm>
            <a:off x="628650" y="417891"/>
            <a:ext cx="7886700" cy="1542783"/>
          </a:xfrm>
        </p:spPr>
        <p:txBody>
          <a:bodyPr vert="horz" lIns="91440" tIns="45720" rIns="91440" bIns="45720" rtlCol="0" anchor="ctr">
            <a:normAutofit/>
          </a:bodyPr>
          <a:lstStyle/>
          <a:p>
            <a:pPr defTabSz="914400"/>
            <a:r>
              <a:rPr lang="en-US" sz="3900" kern="1200" dirty="0">
                <a:solidFill>
                  <a:schemeClr val="tx1"/>
                </a:solidFill>
                <a:latin typeface="+mj-lt"/>
                <a:ea typeface="+mj-ea"/>
                <a:cs typeface="+mj-cs"/>
              </a:rPr>
              <a:t>Add insights</a:t>
            </a:r>
          </a:p>
        </p:txBody>
      </p:sp>
      <p:pic>
        <p:nvPicPr>
          <p:cNvPr id="4098" name="Picture 2">
            <a:extLst>
              <a:ext uri="{FF2B5EF4-FFF2-40B4-BE49-F238E27FC236}">
                <a16:creationId xmlns:a16="http://schemas.microsoft.com/office/drawing/2014/main" id="{84775512-C15F-55FC-18F4-4E0314F6E5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574" y="2225549"/>
            <a:ext cx="2848152" cy="236396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E28F29F-5CBE-4AE2-0C82-043BD86DAA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45039" y="2328795"/>
            <a:ext cx="2848152" cy="215747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61B3E65-6353-E64C-DD0F-9018703FD85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44504" y="2328795"/>
            <a:ext cx="2848152" cy="215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32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3" name="Rectangle 5130">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B07E8902-FA0D-EF5A-F6EE-B14324B0BF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574" y="2314554"/>
            <a:ext cx="2848152" cy="21859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466C06A-7973-65C9-9B26-10B6BA528D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45039" y="2346596"/>
            <a:ext cx="2848152" cy="212187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5148B34D-31E3-81B0-F0EF-F5FE5A998D1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44504" y="2346596"/>
            <a:ext cx="2848152" cy="212187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69D5AC4-96F3-7BC1-1562-77818A86064B}"/>
              </a:ext>
            </a:extLst>
          </p:cNvPr>
          <p:cNvSpPr>
            <a:spLocks noGrp="1"/>
          </p:cNvSpPr>
          <p:nvPr>
            <p:ph type="title"/>
          </p:nvPr>
        </p:nvSpPr>
        <p:spPr>
          <a:xfrm>
            <a:off x="628650" y="417891"/>
            <a:ext cx="7886700" cy="1542783"/>
          </a:xfrm>
        </p:spPr>
        <p:txBody>
          <a:bodyPr vert="horz" lIns="91440" tIns="45720" rIns="91440" bIns="45720" rtlCol="0" anchor="ctr">
            <a:normAutofit/>
          </a:bodyPr>
          <a:lstStyle/>
          <a:p>
            <a:pPr defTabSz="914400"/>
            <a:r>
              <a:rPr lang="en-US" sz="3900" kern="1200" dirty="0">
                <a:solidFill>
                  <a:schemeClr val="tx1"/>
                </a:solidFill>
                <a:latin typeface="+mj-lt"/>
                <a:ea typeface="+mj-ea"/>
                <a:cs typeface="+mj-cs"/>
              </a:rPr>
              <a:t>Add insights</a:t>
            </a:r>
          </a:p>
        </p:txBody>
      </p:sp>
    </p:spTree>
    <p:extLst>
      <p:ext uri="{BB962C8B-B14F-4D97-AF65-F5344CB8AC3E}">
        <p14:creationId xmlns:p14="http://schemas.microsoft.com/office/powerpoint/2010/main" val="4279296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9A0A-C55C-87ED-2A3C-CC4E54365659}"/>
              </a:ext>
            </a:extLst>
          </p:cNvPr>
          <p:cNvSpPr>
            <a:spLocks noGrp="1"/>
          </p:cNvSpPr>
          <p:nvPr>
            <p:ph type="title"/>
          </p:nvPr>
        </p:nvSpPr>
        <p:spPr>
          <a:xfrm>
            <a:off x="628650" y="128371"/>
            <a:ext cx="7886700" cy="994172"/>
          </a:xfrm>
        </p:spPr>
        <p:txBody>
          <a:bodyPr/>
          <a:lstStyle/>
          <a:p>
            <a:r>
              <a:rPr lang="en-AU" dirty="0"/>
              <a:t>Heat map</a:t>
            </a:r>
          </a:p>
        </p:txBody>
      </p:sp>
      <p:pic>
        <p:nvPicPr>
          <p:cNvPr id="4" name="Picture 3">
            <a:extLst>
              <a:ext uri="{FF2B5EF4-FFF2-40B4-BE49-F238E27FC236}">
                <a16:creationId xmlns:a16="http://schemas.microsoft.com/office/drawing/2014/main" id="{DE6FD817-CFD3-5B4F-A468-C1B4398873B8}"/>
              </a:ext>
            </a:extLst>
          </p:cNvPr>
          <p:cNvPicPr>
            <a:picLocks noChangeAspect="1"/>
          </p:cNvPicPr>
          <p:nvPr/>
        </p:nvPicPr>
        <p:blipFill>
          <a:blip r:embed="rId2"/>
          <a:stretch>
            <a:fillRect/>
          </a:stretch>
        </p:blipFill>
        <p:spPr>
          <a:xfrm>
            <a:off x="304800" y="1006430"/>
            <a:ext cx="3913909" cy="4137070"/>
          </a:xfrm>
          <a:prstGeom prst="rect">
            <a:avLst/>
          </a:prstGeom>
        </p:spPr>
      </p:pic>
      <p:sp>
        <p:nvSpPr>
          <p:cNvPr id="5" name="Content Placeholder 4">
            <a:extLst>
              <a:ext uri="{FF2B5EF4-FFF2-40B4-BE49-F238E27FC236}">
                <a16:creationId xmlns:a16="http://schemas.microsoft.com/office/drawing/2014/main" id="{DB149A56-0769-37C1-FB3D-C085CE481390}"/>
              </a:ext>
            </a:extLst>
          </p:cNvPr>
          <p:cNvSpPr>
            <a:spLocks noGrp="1"/>
          </p:cNvSpPr>
          <p:nvPr>
            <p:ph idx="1"/>
          </p:nvPr>
        </p:nvSpPr>
        <p:spPr>
          <a:xfrm>
            <a:off x="4925292" y="1235755"/>
            <a:ext cx="3678828" cy="3420136"/>
          </a:xfrm>
        </p:spPr>
        <p:txBody>
          <a:bodyPr>
            <a:normAutofit/>
          </a:bodyPr>
          <a:lstStyle/>
          <a:p>
            <a:pPr algn="just"/>
            <a:r>
              <a:rPr lang="en-US" sz="1200" dirty="0">
                <a:effectLst/>
                <a:latin typeface="Helvetica Neue" panose="02000503000000020004" pitchFamily="2" charset="0"/>
              </a:rPr>
              <a:t>Age and Experience are highly correlated, and the correlation is almost 1.</a:t>
            </a:r>
          </a:p>
          <a:p>
            <a:pPr algn="just"/>
            <a:r>
              <a:rPr lang="en-US" sz="1200" dirty="0">
                <a:effectLst/>
                <a:latin typeface="Helvetica Neue" panose="02000503000000020004" pitchFamily="2" charset="0"/>
              </a:rPr>
              <a:t>'Income' and '</a:t>
            </a:r>
            <a:r>
              <a:rPr lang="en-US" sz="1200" dirty="0" err="1">
                <a:effectLst/>
                <a:latin typeface="Helvetica Neue" panose="02000503000000020004" pitchFamily="2" charset="0"/>
              </a:rPr>
              <a:t>CCAvg</a:t>
            </a:r>
            <a:r>
              <a:rPr lang="en-US" sz="1200" dirty="0">
                <a:effectLst/>
                <a:latin typeface="Helvetica Neue" panose="02000503000000020004" pitchFamily="2" charset="0"/>
              </a:rPr>
              <a:t>' is moderately correlated.</a:t>
            </a:r>
          </a:p>
          <a:p>
            <a:pPr algn="just"/>
            <a:r>
              <a:rPr lang="en-US" sz="1200" dirty="0">
                <a:effectLst/>
                <a:latin typeface="Helvetica Neue" panose="02000503000000020004" pitchFamily="2" charset="0"/>
              </a:rPr>
              <a:t>Personal Loan has maximum correlation with 'Income', '</a:t>
            </a:r>
            <a:r>
              <a:rPr lang="en-US" sz="1200" dirty="0" err="1">
                <a:effectLst/>
                <a:latin typeface="Helvetica Neue" panose="02000503000000020004" pitchFamily="2" charset="0"/>
              </a:rPr>
              <a:t>CCAvg</a:t>
            </a:r>
            <a:r>
              <a:rPr lang="en-US" sz="1200" dirty="0">
                <a:effectLst/>
                <a:latin typeface="Helvetica Neue" panose="02000503000000020004" pitchFamily="2" charset="0"/>
              </a:rPr>
              <a:t>', 'CD Account', 'Mortgage', and 'Education'.</a:t>
            </a:r>
          </a:p>
          <a:p>
            <a:pPr algn="just"/>
            <a:r>
              <a:rPr lang="en-US" sz="1200" dirty="0">
                <a:effectLst/>
                <a:latin typeface="Helvetica Neue" panose="02000503000000020004" pitchFamily="2" charset="0"/>
              </a:rPr>
              <a:t>We can see in above heat map there is association of 'CD Account' with 'Credit Card', 'Securities Account', 'Online', '</a:t>
            </a:r>
            <a:r>
              <a:rPr lang="en-US" sz="1200" dirty="0" err="1">
                <a:effectLst/>
                <a:latin typeface="Helvetica Neue" panose="02000503000000020004" pitchFamily="2" charset="0"/>
              </a:rPr>
              <a:t>CCAvg</a:t>
            </a:r>
            <a:r>
              <a:rPr lang="en-US" sz="1200" dirty="0">
                <a:effectLst/>
                <a:latin typeface="Helvetica Neue" panose="02000503000000020004" pitchFamily="2" charset="0"/>
              </a:rPr>
              <a:t>' and 'Income'.</a:t>
            </a:r>
          </a:p>
          <a:p>
            <a:pPr algn="just"/>
            <a:r>
              <a:rPr lang="en-US" sz="1200" dirty="0">
                <a:effectLst/>
                <a:latin typeface="Helvetica Neue" panose="02000503000000020004" pitchFamily="2" charset="0"/>
              </a:rPr>
              <a:t>'Mortgage' has moderate correlation with 'Income' which is about 12%.</a:t>
            </a:r>
          </a:p>
          <a:p>
            <a:pPr algn="just"/>
            <a:r>
              <a:rPr lang="en-US" sz="1200" dirty="0">
                <a:effectLst/>
                <a:latin typeface="Helvetica Neue" panose="02000503000000020004" pitchFamily="2" charset="0"/>
              </a:rPr>
              <a:t>'Income' influences '</a:t>
            </a:r>
            <a:r>
              <a:rPr lang="en-US" sz="1200" dirty="0" err="1">
                <a:effectLst/>
                <a:latin typeface="Helvetica Neue" panose="02000503000000020004" pitchFamily="2" charset="0"/>
              </a:rPr>
              <a:t>CCAvg</a:t>
            </a:r>
            <a:r>
              <a:rPr lang="en-US" sz="1200" dirty="0">
                <a:effectLst/>
                <a:latin typeface="Helvetica Neue" panose="02000503000000020004" pitchFamily="2" charset="0"/>
              </a:rPr>
              <a:t>', 'Personal Loan', 'CD Account' and 'Mortgage'.</a:t>
            </a:r>
            <a:endParaRPr lang="en-AU" sz="1200" dirty="0">
              <a:latin typeface="Helvetica Neue" panose="02000503000000020004" pitchFamily="2" charset="0"/>
            </a:endParaRPr>
          </a:p>
        </p:txBody>
      </p:sp>
    </p:spTree>
    <p:extLst>
      <p:ext uri="{BB962C8B-B14F-4D97-AF65-F5344CB8AC3E}">
        <p14:creationId xmlns:p14="http://schemas.microsoft.com/office/powerpoint/2010/main" val="415587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4FA1-FFC1-442F-7438-E0077121A4AB}"/>
              </a:ext>
            </a:extLst>
          </p:cNvPr>
          <p:cNvSpPr>
            <a:spLocks noGrp="1"/>
          </p:cNvSpPr>
          <p:nvPr>
            <p:ph type="title"/>
          </p:nvPr>
        </p:nvSpPr>
        <p:spPr>
          <a:xfrm>
            <a:off x="483798" y="394486"/>
            <a:ext cx="3212237" cy="900271"/>
          </a:xfrm>
        </p:spPr>
        <p:txBody>
          <a:bodyPr vert="horz" lIns="91440" tIns="45720" rIns="91440" bIns="45720" rtlCol="0" anchor="b">
            <a:normAutofit/>
          </a:bodyPr>
          <a:lstStyle/>
          <a:p>
            <a:pPr>
              <a:lnSpc>
                <a:spcPct val="90000"/>
              </a:lnSpc>
            </a:pPr>
            <a:r>
              <a:rPr lang="en-US" sz="2700" kern="1200">
                <a:solidFill>
                  <a:schemeClr val="tx1"/>
                </a:solidFill>
                <a:latin typeface="+mj-lt"/>
                <a:ea typeface="+mj-ea"/>
                <a:cs typeface="+mj-cs"/>
              </a:rPr>
              <a:t>Data Preparation</a:t>
            </a:r>
          </a:p>
        </p:txBody>
      </p:sp>
      <p:sp>
        <p:nvSpPr>
          <p:cNvPr id="3" name="Content Placeholder 2">
            <a:extLst>
              <a:ext uri="{FF2B5EF4-FFF2-40B4-BE49-F238E27FC236}">
                <a16:creationId xmlns:a16="http://schemas.microsoft.com/office/drawing/2014/main" id="{1CA512F4-0EE9-48FD-5B88-ABD2157B5B4D}"/>
              </a:ext>
            </a:extLst>
          </p:cNvPr>
          <p:cNvSpPr>
            <a:spLocks noGrp="1"/>
          </p:cNvSpPr>
          <p:nvPr>
            <p:ph idx="1"/>
          </p:nvPr>
        </p:nvSpPr>
        <p:spPr>
          <a:xfrm>
            <a:off x="483799" y="1523325"/>
            <a:ext cx="3212238" cy="2633958"/>
          </a:xfrm>
        </p:spPr>
        <p:txBody>
          <a:bodyPr vert="horz" lIns="91440" tIns="45720" rIns="91440" bIns="45720" rtlCol="0" anchor="ctr">
            <a:normAutofit/>
          </a:bodyPr>
          <a:lstStyle/>
          <a:p>
            <a:pPr indent="-228600" algn="just">
              <a:lnSpc>
                <a:spcPct val="90000"/>
              </a:lnSpc>
            </a:pPr>
            <a:r>
              <a:rPr lang="en-US" sz="900" b="0" i="0" dirty="0">
                <a:solidFill>
                  <a:schemeClr val="tx1"/>
                </a:solidFill>
                <a:effectLst/>
              </a:rPr>
              <a:t>To kick things off, we converted our binary target column 'Personal Loan' into a categorical variable, resulting in two distinct categories: 'Approved' and 'Not Approved.’</a:t>
            </a:r>
          </a:p>
          <a:p>
            <a:pPr marL="0" indent="-228600" algn="just">
              <a:lnSpc>
                <a:spcPct val="90000"/>
              </a:lnSpc>
            </a:pPr>
            <a:endParaRPr lang="en-US" sz="900" b="0" i="0" dirty="0">
              <a:solidFill>
                <a:schemeClr val="tx1"/>
              </a:solidFill>
              <a:effectLst/>
            </a:endParaRPr>
          </a:p>
          <a:p>
            <a:pPr indent="-228600" algn="just">
              <a:lnSpc>
                <a:spcPct val="90000"/>
              </a:lnSpc>
            </a:pPr>
            <a:r>
              <a:rPr lang="en-US" sz="900" b="0" i="0" dirty="0">
                <a:solidFill>
                  <a:schemeClr val="tx1"/>
                </a:solidFill>
                <a:effectLst/>
              </a:rPr>
              <a:t>Following that, we'll perform a random split of our dataset into two portions: 80% allocated for training and 20% for testing. Moreover, within the training data, we'll further partition it, reserving 20% for cross-validation purposes.</a:t>
            </a:r>
          </a:p>
          <a:p>
            <a:pPr marL="0" indent="-228600" algn="just">
              <a:lnSpc>
                <a:spcPct val="90000"/>
              </a:lnSpc>
            </a:pPr>
            <a:endParaRPr lang="en-US" sz="900" b="0" i="0" dirty="0">
              <a:solidFill>
                <a:schemeClr val="tx1"/>
              </a:solidFill>
              <a:effectLst/>
            </a:endParaRPr>
          </a:p>
          <a:p>
            <a:pPr indent="-228600" algn="just">
              <a:lnSpc>
                <a:spcPct val="90000"/>
              </a:lnSpc>
            </a:pPr>
            <a:r>
              <a:rPr lang="en-US" sz="900" b="0" i="0" dirty="0">
                <a:solidFill>
                  <a:schemeClr val="tx1"/>
                </a:solidFill>
                <a:effectLst/>
              </a:rPr>
              <a:t>Lastly, we will standardize all our features, ensuring they undergo appropriate preprocessing to enable the neural network to assign the correct weightage. Additionally, it's worth noting that we utilized TensorFlow, an open-source framework developed by Google researchers, to execute tasks such as running machine learning, deep learning, and various statistical and predictive analytics workloads.</a:t>
            </a:r>
          </a:p>
        </p:txBody>
      </p:sp>
      <p:pic>
        <p:nvPicPr>
          <p:cNvPr id="6" name="Picture 5">
            <a:extLst>
              <a:ext uri="{FF2B5EF4-FFF2-40B4-BE49-F238E27FC236}">
                <a16:creationId xmlns:a16="http://schemas.microsoft.com/office/drawing/2014/main" id="{CDEA841B-13FA-7DB0-1715-7E734F41C85C}"/>
              </a:ext>
            </a:extLst>
          </p:cNvPr>
          <p:cNvPicPr>
            <a:picLocks noChangeAspect="1"/>
          </p:cNvPicPr>
          <p:nvPr/>
        </p:nvPicPr>
        <p:blipFill>
          <a:blip r:embed="rId2"/>
          <a:stretch>
            <a:fillRect/>
          </a:stretch>
        </p:blipFill>
        <p:spPr>
          <a:xfrm>
            <a:off x="4490803" y="1640221"/>
            <a:ext cx="4221014" cy="1688404"/>
          </a:xfrm>
          <a:prstGeom prst="rect">
            <a:avLst/>
          </a:prstGeom>
        </p:spPr>
      </p:pic>
    </p:spTree>
    <p:extLst>
      <p:ext uri="{BB962C8B-B14F-4D97-AF65-F5344CB8AC3E}">
        <p14:creationId xmlns:p14="http://schemas.microsoft.com/office/powerpoint/2010/main" val="147259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4FA1-FFC1-442F-7438-E0077121A4AB}"/>
              </a:ext>
            </a:extLst>
          </p:cNvPr>
          <p:cNvSpPr>
            <a:spLocks noGrp="1"/>
          </p:cNvSpPr>
          <p:nvPr>
            <p:ph type="title"/>
          </p:nvPr>
        </p:nvSpPr>
        <p:spPr>
          <a:xfrm>
            <a:off x="483798" y="394486"/>
            <a:ext cx="3212237" cy="900271"/>
          </a:xfrm>
        </p:spPr>
        <p:txBody>
          <a:bodyPr vert="horz" lIns="91440" tIns="45720" rIns="91440" bIns="45720" rtlCol="0" anchor="b">
            <a:normAutofit/>
          </a:bodyPr>
          <a:lstStyle/>
          <a:p>
            <a:pPr>
              <a:lnSpc>
                <a:spcPct val="90000"/>
              </a:lnSpc>
            </a:pPr>
            <a:r>
              <a:rPr lang="en-US" sz="2700" kern="1200" dirty="0">
                <a:solidFill>
                  <a:schemeClr val="tx1"/>
                </a:solidFill>
                <a:latin typeface="+mj-lt"/>
                <a:ea typeface="+mj-ea"/>
                <a:cs typeface="+mj-cs"/>
              </a:rPr>
              <a:t>Building Multi-layer Neural Network</a:t>
            </a:r>
          </a:p>
        </p:txBody>
      </p:sp>
      <p:sp>
        <p:nvSpPr>
          <p:cNvPr id="3" name="Content Placeholder 2">
            <a:extLst>
              <a:ext uri="{FF2B5EF4-FFF2-40B4-BE49-F238E27FC236}">
                <a16:creationId xmlns:a16="http://schemas.microsoft.com/office/drawing/2014/main" id="{1CA512F4-0EE9-48FD-5B88-ABD2157B5B4D}"/>
              </a:ext>
            </a:extLst>
          </p:cNvPr>
          <p:cNvSpPr>
            <a:spLocks noGrp="1"/>
          </p:cNvSpPr>
          <p:nvPr>
            <p:ph idx="1"/>
          </p:nvPr>
        </p:nvSpPr>
        <p:spPr>
          <a:xfrm>
            <a:off x="483799" y="1523325"/>
            <a:ext cx="3212238" cy="2633958"/>
          </a:xfrm>
        </p:spPr>
        <p:txBody>
          <a:bodyPr vert="horz" lIns="91440" tIns="45720" rIns="91440" bIns="45720" rtlCol="0" anchor="ctr">
            <a:normAutofit/>
          </a:bodyPr>
          <a:lstStyle/>
          <a:p>
            <a:pPr indent="-228600" algn="just">
              <a:lnSpc>
                <a:spcPct val="90000"/>
              </a:lnSpc>
            </a:pPr>
            <a:r>
              <a:rPr lang="en-US" sz="1000" b="0" i="0" dirty="0">
                <a:solidFill>
                  <a:schemeClr val="tx1"/>
                </a:solidFill>
                <a:effectLst/>
              </a:rPr>
              <a:t>An artificial neural network (ANN) model is a numerical model that has the capability to approximate arbitrary continuous and bounded nonlinear functions with extensive applicability and high accuracy.</a:t>
            </a:r>
          </a:p>
          <a:p>
            <a:pPr indent="-228600" algn="just">
              <a:lnSpc>
                <a:spcPct val="90000"/>
              </a:lnSpc>
            </a:pPr>
            <a:endParaRPr lang="en-US" sz="1000" b="0" i="0" dirty="0">
              <a:solidFill>
                <a:schemeClr val="tx1"/>
              </a:solidFill>
              <a:effectLst/>
            </a:endParaRPr>
          </a:p>
          <a:p>
            <a:pPr indent="-228600" algn="just">
              <a:lnSpc>
                <a:spcPct val="90000"/>
              </a:lnSpc>
            </a:pPr>
            <a:r>
              <a:rPr lang="en-US" sz="1000" b="0" i="0" dirty="0">
                <a:solidFill>
                  <a:schemeClr val="tx1"/>
                </a:solidFill>
                <a:effectLst/>
              </a:rPr>
              <a:t>At that point, we began by assigning all the features as input. Next, we added some hidden layers to the model and then finished it off with the final target variable. The model in </a:t>
            </a:r>
            <a:r>
              <a:rPr lang="en-US" sz="1000" b="0" i="0" dirty="0" err="1">
                <a:solidFill>
                  <a:schemeClr val="tx1"/>
                </a:solidFill>
                <a:effectLst/>
              </a:rPr>
              <a:t>Keras</a:t>
            </a:r>
            <a:r>
              <a:rPr lang="en-US" sz="1000" b="0" i="0" dirty="0">
                <a:solidFill>
                  <a:schemeClr val="tx1"/>
                </a:solidFill>
                <a:effectLst/>
              </a:rPr>
              <a:t> is considered as a sequence of layers and each of them gradually “distills” the input data to obtain the desired output.</a:t>
            </a:r>
          </a:p>
          <a:p>
            <a:pPr indent="-228600" algn="just">
              <a:lnSpc>
                <a:spcPct val="90000"/>
              </a:lnSpc>
            </a:pPr>
            <a:endParaRPr lang="en-US" sz="1000" b="0" i="0" dirty="0">
              <a:solidFill>
                <a:schemeClr val="tx1"/>
              </a:solidFill>
              <a:effectLst/>
            </a:endParaRPr>
          </a:p>
          <a:p>
            <a:pPr indent="-228600" algn="just">
              <a:lnSpc>
                <a:spcPct val="90000"/>
              </a:lnSpc>
            </a:pPr>
            <a:r>
              <a:rPr lang="en-US" sz="1000" b="0" i="0" dirty="0">
                <a:solidFill>
                  <a:schemeClr val="tx1"/>
                </a:solidFill>
                <a:effectLst/>
              </a:rPr>
              <a:t>There were a total of 755,752 trainable parameters once the NN was set up.</a:t>
            </a:r>
          </a:p>
        </p:txBody>
      </p:sp>
      <p:pic>
        <p:nvPicPr>
          <p:cNvPr id="5" name="Picture 4" descr="A screen shot of a computer code&#10;&#10;Description automatically generated">
            <a:extLst>
              <a:ext uri="{FF2B5EF4-FFF2-40B4-BE49-F238E27FC236}">
                <a16:creationId xmlns:a16="http://schemas.microsoft.com/office/drawing/2014/main" id="{3FBF3941-401E-F086-A58D-F511408034E5}"/>
              </a:ext>
            </a:extLst>
          </p:cNvPr>
          <p:cNvPicPr>
            <a:picLocks noChangeAspect="1"/>
          </p:cNvPicPr>
          <p:nvPr/>
        </p:nvPicPr>
        <p:blipFill>
          <a:blip r:embed="rId2"/>
          <a:stretch>
            <a:fillRect/>
          </a:stretch>
        </p:blipFill>
        <p:spPr>
          <a:xfrm>
            <a:off x="4490803" y="1566353"/>
            <a:ext cx="4221014" cy="1836141"/>
          </a:xfrm>
          <a:prstGeom prst="rect">
            <a:avLst/>
          </a:prstGeom>
        </p:spPr>
      </p:pic>
    </p:spTree>
    <p:extLst>
      <p:ext uri="{BB962C8B-B14F-4D97-AF65-F5344CB8AC3E}">
        <p14:creationId xmlns:p14="http://schemas.microsoft.com/office/powerpoint/2010/main" val="365762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4FA1-FFC1-442F-7438-E0077121A4AB}"/>
              </a:ext>
            </a:extLst>
          </p:cNvPr>
          <p:cNvSpPr>
            <a:spLocks noGrp="1"/>
          </p:cNvSpPr>
          <p:nvPr>
            <p:ph type="title"/>
          </p:nvPr>
        </p:nvSpPr>
        <p:spPr>
          <a:xfrm>
            <a:off x="483798" y="394486"/>
            <a:ext cx="3212237" cy="900271"/>
          </a:xfrm>
        </p:spPr>
        <p:txBody>
          <a:bodyPr vert="horz" lIns="91440" tIns="45720" rIns="91440" bIns="45720" rtlCol="0" anchor="b">
            <a:normAutofit/>
          </a:bodyPr>
          <a:lstStyle/>
          <a:p>
            <a:pPr>
              <a:lnSpc>
                <a:spcPct val="90000"/>
              </a:lnSpc>
            </a:pPr>
            <a:r>
              <a:rPr lang="en-US" sz="2700" kern="1200" dirty="0">
                <a:solidFill>
                  <a:schemeClr val="tx1"/>
                </a:solidFill>
                <a:latin typeface="+mj-lt"/>
                <a:ea typeface="+mj-ea"/>
                <a:cs typeface="+mj-cs"/>
              </a:rPr>
              <a:t>Implementation and Result</a:t>
            </a:r>
          </a:p>
        </p:txBody>
      </p:sp>
      <p:sp>
        <p:nvSpPr>
          <p:cNvPr id="3" name="Content Placeholder 2">
            <a:extLst>
              <a:ext uri="{FF2B5EF4-FFF2-40B4-BE49-F238E27FC236}">
                <a16:creationId xmlns:a16="http://schemas.microsoft.com/office/drawing/2014/main" id="{1CA512F4-0EE9-48FD-5B88-ABD2157B5B4D}"/>
              </a:ext>
            </a:extLst>
          </p:cNvPr>
          <p:cNvSpPr>
            <a:spLocks noGrp="1"/>
          </p:cNvSpPr>
          <p:nvPr>
            <p:ph idx="1"/>
          </p:nvPr>
        </p:nvSpPr>
        <p:spPr>
          <a:xfrm>
            <a:off x="483799" y="1523325"/>
            <a:ext cx="3212238" cy="2633958"/>
          </a:xfrm>
        </p:spPr>
        <p:txBody>
          <a:bodyPr vert="horz" lIns="91440" tIns="45720" rIns="91440" bIns="45720" rtlCol="0" anchor="ctr">
            <a:normAutofit/>
          </a:bodyPr>
          <a:lstStyle/>
          <a:p>
            <a:pPr marL="114300" indent="0" algn="just">
              <a:lnSpc>
                <a:spcPct val="90000"/>
              </a:lnSpc>
              <a:buNone/>
            </a:pPr>
            <a:endParaRPr lang="en-US" sz="1000" b="0" i="0" dirty="0">
              <a:solidFill>
                <a:schemeClr val="tx1"/>
              </a:solidFill>
              <a:effectLst/>
            </a:endParaRPr>
          </a:p>
          <a:p>
            <a:pPr indent="-228600" algn="just">
              <a:lnSpc>
                <a:spcPct val="90000"/>
              </a:lnSpc>
            </a:pPr>
            <a:r>
              <a:rPr lang="en-US" sz="1000" dirty="0">
                <a:solidFill>
                  <a:schemeClr val="tx1"/>
                </a:solidFill>
              </a:rPr>
              <a:t>We fitted our model to our training data and there was a plot depicting the Model Loss vs. Epoch for this model.</a:t>
            </a:r>
          </a:p>
          <a:p>
            <a:pPr indent="-228600" algn="just">
              <a:lnSpc>
                <a:spcPct val="90000"/>
              </a:lnSpc>
            </a:pPr>
            <a:r>
              <a:rPr lang="en-US" sz="1000" dirty="0">
                <a:solidFill>
                  <a:schemeClr val="tx1"/>
                </a:solidFill>
              </a:rPr>
              <a:t>After training and cross validation, we use our model on the testing set to predict the outcome. One more thing to note is that the model is trained for the 'f1' metrics as the dataset is highly unbalanced. It would be unwise to use accuracy metrics.</a:t>
            </a:r>
          </a:p>
          <a:p>
            <a:pPr indent="-228600" algn="just">
              <a:lnSpc>
                <a:spcPct val="90000"/>
              </a:lnSpc>
            </a:pPr>
            <a:r>
              <a:rPr lang="en-US" sz="1000" dirty="0">
                <a:solidFill>
                  <a:schemeClr val="tx1"/>
                </a:solidFill>
              </a:rPr>
              <a:t>Below, we displayed the confusion matrix obtained from the final model. </a:t>
            </a:r>
            <a:r>
              <a:rPr lang="en-US" sz="800" b="0" i="0" dirty="0">
                <a:effectLst/>
                <a:latin typeface="Inter"/>
              </a:rPr>
              <a:t> </a:t>
            </a:r>
            <a:r>
              <a:rPr lang="en-US" sz="1000" b="0" i="0" dirty="0">
                <a:solidFill>
                  <a:schemeClr val="tx1"/>
                </a:solidFill>
                <a:effectLst/>
                <a:latin typeface="Inter"/>
              </a:rPr>
              <a:t>W</a:t>
            </a:r>
            <a:r>
              <a:rPr lang="en-US" sz="1000" dirty="0">
                <a:solidFill>
                  <a:schemeClr val="tx1"/>
                </a:solidFill>
              </a:rPr>
              <a:t>e can clearly see that k-Nearest Neighbors Algorithm with scaled data gives us best accuracy of 97%</a:t>
            </a:r>
          </a:p>
        </p:txBody>
      </p:sp>
      <p:pic>
        <p:nvPicPr>
          <p:cNvPr id="10" name="Picture 9">
            <a:extLst>
              <a:ext uri="{FF2B5EF4-FFF2-40B4-BE49-F238E27FC236}">
                <a16:creationId xmlns:a16="http://schemas.microsoft.com/office/drawing/2014/main" id="{086A7562-4B9A-D445-B671-F88054416D1A}"/>
              </a:ext>
            </a:extLst>
          </p:cNvPr>
          <p:cNvPicPr>
            <a:picLocks noChangeAspect="1"/>
          </p:cNvPicPr>
          <p:nvPr/>
        </p:nvPicPr>
        <p:blipFill>
          <a:blip r:embed="rId2"/>
          <a:stretch>
            <a:fillRect/>
          </a:stretch>
        </p:blipFill>
        <p:spPr>
          <a:xfrm>
            <a:off x="4724399" y="2911636"/>
            <a:ext cx="3352972" cy="1282766"/>
          </a:xfrm>
          <a:prstGeom prst="rect">
            <a:avLst/>
          </a:prstGeom>
        </p:spPr>
      </p:pic>
      <p:pic>
        <p:nvPicPr>
          <p:cNvPr id="1026" name="Picture 2">
            <a:extLst>
              <a:ext uri="{FF2B5EF4-FFF2-40B4-BE49-F238E27FC236}">
                <a16:creationId xmlns:a16="http://schemas.microsoft.com/office/drawing/2014/main" id="{2A9E07F7-7730-6D17-BCDC-A904D942D6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729" y="252053"/>
            <a:ext cx="4267472" cy="231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18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4FA1-FFC1-442F-7438-E0077121A4AB}"/>
              </a:ext>
            </a:extLst>
          </p:cNvPr>
          <p:cNvSpPr>
            <a:spLocks noGrp="1"/>
          </p:cNvSpPr>
          <p:nvPr>
            <p:ph type="title"/>
          </p:nvPr>
        </p:nvSpPr>
        <p:spPr>
          <a:xfrm>
            <a:off x="601562" y="-422564"/>
            <a:ext cx="3212237" cy="900271"/>
          </a:xfrm>
        </p:spPr>
        <p:txBody>
          <a:bodyPr vert="horz" lIns="91440" tIns="45720" rIns="91440" bIns="45720" rtlCol="0" anchor="b">
            <a:normAutofit/>
          </a:bodyPr>
          <a:lstStyle/>
          <a:p>
            <a:pPr>
              <a:lnSpc>
                <a:spcPct val="90000"/>
              </a:lnSpc>
            </a:pPr>
            <a:r>
              <a:rPr lang="en-US" sz="2700" kern="1200" dirty="0">
                <a:solidFill>
                  <a:schemeClr val="tx1"/>
                </a:solidFill>
                <a:latin typeface="+mj-lt"/>
                <a:ea typeface="+mj-ea"/>
                <a:cs typeface="+mj-cs"/>
              </a:rPr>
              <a:t>Limitations</a:t>
            </a:r>
          </a:p>
        </p:txBody>
      </p:sp>
      <p:sp>
        <p:nvSpPr>
          <p:cNvPr id="3" name="Content Placeholder 2">
            <a:extLst>
              <a:ext uri="{FF2B5EF4-FFF2-40B4-BE49-F238E27FC236}">
                <a16:creationId xmlns:a16="http://schemas.microsoft.com/office/drawing/2014/main" id="{1CA512F4-0EE9-48FD-5B88-ABD2157B5B4D}"/>
              </a:ext>
            </a:extLst>
          </p:cNvPr>
          <p:cNvSpPr>
            <a:spLocks noGrp="1"/>
          </p:cNvSpPr>
          <p:nvPr>
            <p:ph idx="1"/>
          </p:nvPr>
        </p:nvSpPr>
        <p:spPr>
          <a:xfrm>
            <a:off x="483799" y="1343890"/>
            <a:ext cx="8230710" cy="3075709"/>
          </a:xfrm>
        </p:spPr>
        <p:txBody>
          <a:bodyPr vert="horz" lIns="91440" tIns="45720" rIns="91440" bIns="45720" rtlCol="0" anchor="ctr">
            <a:normAutofit fontScale="25000" lnSpcReduction="20000"/>
          </a:bodyPr>
          <a:lstStyle/>
          <a:p>
            <a:pPr marL="114300" indent="0" algn="just">
              <a:lnSpc>
                <a:spcPct val="90000"/>
              </a:lnSpc>
              <a:buNone/>
            </a:pPr>
            <a:endParaRPr lang="en-US" sz="1000" b="0" i="0" dirty="0">
              <a:solidFill>
                <a:schemeClr val="tx1"/>
              </a:solidFill>
              <a:effectLst/>
            </a:endParaRPr>
          </a:p>
          <a:p>
            <a:pPr indent="-228600" algn="just">
              <a:lnSpc>
                <a:spcPct val="110000"/>
              </a:lnSpc>
            </a:pPr>
            <a:r>
              <a:rPr lang="en-US" sz="3200" dirty="0">
                <a:solidFill>
                  <a:schemeClr val="tx1"/>
                </a:solidFill>
              </a:rPr>
              <a:t>The Universal Bank dataset is a popular dataset often used for data analysis and machine learning, especially for tasks like predicting whether a customer will take out a personal loan. While it's a useful dataset, it does have some limitations that can affect its applicability and the accuracy of predictive models built with it. Here are some common limitations:</a:t>
            </a:r>
          </a:p>
          <a:p>
            <a:pPr indent="-228600" algn="just">
              <a:lnSpc>
                <a:spcPct val="110000"/>
              </a:lnSpc>
            </a:pPr>
            <a:r>
              <a:rPr lang="en-US" sz="3200" dirty="0">
                <a:solidFill>
                  <a:schemeClr val="tx1"/>
                </a:solidFill>
              </a:rPr>
              <a:t>1. Data Imbalance: One of the significant limitations is class imbalance in the target variable, which is whether a customer accepts a personal loan or not. In many real-world scenarios, personal loan acceptance rates are low, leading to an imbalanced dataset. This imbalance can make it challenging to build accurate predictive models.</a:t>
            </a:r>
          </a:p>
          <a:p>
            <a:pPr indent="-228600" algn="just">
              <a:lnSpc>
                <a:spcPct val="110000"/>
              </a:lnSpc>
            </a:pPr>
            <a:r>
              <a:rPr lang="en-US" sz="3200" dirty="0">
                <a:solidFill>
                  <a:schemeClr val="tx1"/>
                </a:solidFill>
              </a:rPr>
              <a:t>2. Small Dataset Size: The Universal Bank dataset may be relatively small, which can limit the complexity and performance of machine learning models. Smaller datasets may result in overfitting, where the model performs well on the training data but poorly on new, unseen data.</a:t>
            </a:r>
          </a:p>
          <a:p>
            <a:pPr indent="-228600" algn="just">
              <a:lnSpc>
                <a:spcPct val="110000"/>
              </a:lnSpc>
            </a:pPr>
            <a:r>
              <a:rPr lang="en-US" sz="3200" dirty="0">
                <a:solidFill>
                  <a:schemeClr val="tx1"/>
                </a:solidFill>
              </a:rPr>
              <a:t>3. **Data Quality**: The quality of the data can impact the performance of predictive models. If the dataset contains missing values, outliers, or inaccuracies, it can lead to biased or less reliable predictions.</a:t>
            </a:r>
          </a:p>
          <a:p>
            <a:pPr indent="-228600" algn="just">
              <a:lnSpc>
                <a:spcPct val="110000"/>
              </a:lnSpc>
            </a:pPr>
            <a:r>
              <a:rPr lang="en-US" sz="3200" dirty="0">
                <a:solidFill>
                  <a:schemeClr val="tx1"/>
                </a:solidFill>
              </a:rPr>
              <a:t>4. **Limited Features**: The dataset contains a limited number of features, which may not capture all the relevant factors influencing a customer's decision to take out a personal loan. In real-world scenarios, there are likely more variables at play.</a:t>
            </a:r>
          </a:p>
          <a:p>
            <a:pPr indent="-228600" algn="just">
              <a:lnSpc>
                <a:spcPct val="110000"/>
              </a:lnSpc>
            </a:pPr>
            <a:r>
              <a:rPr lang="en-US" sz="3200" dirty="0">
                <a:solidFill>
                  <a:schemeClr val="tx1"/>
                </a:solidFill>
              </a:rPr>
              <a:t>5. **Static Data**: The dataset represents a snapshot of customer information at a single point in time. It doesn't capture changes in customer behavior or circumstances over time, which can be essential for understanding loan acceptance trends.</a:t>
            </a:r>
          </a:p>
          <a:p>
            <a:pPr indent="-228600" algn="just">
              <a:lnSpc>
                <a:spcPct val="110000"/>
              </a:lnSpc>
            </a:pPr>
            <a:r>
              <a:rPr lang="en-US" sz="3200" dirty="0">
                <a:solidFill>
                  <a:schemeClr val="tx1"/>
                </a:solidFill>
              </a:rPr>
              <a:t>6. **Lack of Context**: The dataset may lack contextual information, such as economic conditions, market trends, or external factors that could influence personal loan decisions. Incorporating external data sources can provide a more comprehensive view.</a:t>
            </a:r>
          </a:p>
          <a:p>
            <a:pPr indent="-228600" algn="just">
              <a:lnSpc>
                <a:spcPct val="110000"/>
              </a:lnSpc>
            </a:pPr>
            <a:r>
              <a:rPr lang="en-US" sz="3200" dirty="0">
                <a:solidFill>
                  <a:schemeClr val="tx1"/>
                </a:solidFill>
              </a:rPr>
              <a:t>7. **Assumed Data Distribution**: Many machine learning algorithms assume that the data follows a specific distribution (e.g., normal distribution). If the Universal Bank dataset doesn't meet these assumptions, it may affect the performance of some algorithms.</a:t>
            </a:r>
          </a:p>
          <a:p>
            <a:pPr indent="-228600" algn="just">
              <a:lnSpc>
                <a:spcPct val="110000"/>
              </a:lnSpc>
            </a:pPr>
            <a:r>
              <a:rPr lang="en-US" sz="3200" dirty="0">
                <a:solidFill>
                  <a:schemeClr val="tx1"/>
                </a:solidFill>
              </a:rPr>
              <a:t>8. **Ethical Considerations**: When using the dataset for modeling, it's essential to consider ethical and fairness issues. Biases in the data, if not addressed, can lead to biased or unfair predictions, particularly when making decisions related to financial services.</a:t>
            </a:r>
          </a:p>
          <a:p>
            <a:pPr indent="-228600" algn="just">
              <a:lnSpc>
                <a:spcPct val="110000"/>
              </a:lnSpc>
            </a:pPr>
            <a:r>
              <a:rPr lang="en-US" sz="3200" dirty="0">
                <a:solidFill>
                  <a:schemeClr val="tx1"/>
                </a:solidFill>
              </a:rPr>
              <a:t>9. **Temporal Limitations**: Since the dataset is static, it doesn't capture temporal trends or seasonality in personal loan acceptance. In reality, customer behavior and loan acceptance rates can change over time.</a:t>
            </a:r>
          </a:p>
          <a:p>
            <a:pPr indent="-228600" algn="just">
              <a:lnSpc>
                <a:spcPct val="110000"/>
              </a:lnSpc>
            </a:pPr>
            <a:r>
              <a:rPr lang="en-US" sz="3200" dirty="0">
                <a:solidFill>
                  <a:schemeClr val="tx1"/>
                </a:solidFill>
              </a:rPr>
              <a:t>10. **Privacy Concerns**: Depending on how the dataset was collected and whether it contains any personally identifiable information (PII), there may be privacy and regulatory concerns when working with it.</a:t>
            </a:r>
          </a:p>
          <a:p>
            <a:pPr indent="-228600" algn="just">
              <a:lnSpc>
                <a:spcPct val="110000"/>
              </a:lnSpc>
            </a:pPr>
            <a:r>
              <a:rPr lang="en-US" sz="3200" dirty="0">
                <a:solidFill>
                  <a:schemeClr val="tx1"/>
                </a:solidFill>
              </a:rPr>
              <a:t>Despite these limitations, the Universal Bank dataset can still be a valuable resource for learning and practicing data analysis and machine learning techniques. However, it's important to be aware of these limitations and consider them when interpreting the results of any analysis or predictive modeling efforts based on the dataset. In practice, additional data sources and more comprehensive feature engineering may be needed to build robust predictive models for personal loan acceptance.</a:t>
            </a:r>
            <a:endParaRPr lang="en-AU" sz="3200" dirty="0">
              <a:solidFill>
                <a:schemeClr val="tx1"/>
              </a:solidFill>
            </a:endParaRPr>
          </a:p>
          <a:p>
            <a:pPr algn="l"/>
            <a:endParaRPr lang="en-US" sz="1000" b="0" i="0" dirty="0">
              <a:effectLst/>
              <a:latin typeface="Google Sans"/>
            </a:endParaRPr>
          </a:p>
        </p:txBody>
      </p:sp>
    </p:spTree>
    <p:extLst>
      <p:ext uri="{BB962C8B-B14F-4D97-AF65-F5344CB8AC3E}">
        <p14:creationId xmlns:p14="http://schemas.microsoft.com/office/powerpoint/2010/main" val="113320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Motivation (</a:t>
            </a:r>
            <a:r>
              <a:rPr lang="en-US" b="1" dirty="0"/>
              <a:t>add some facts, make it more nice with numbers from Australia</a:t>
            </a:r>
            <a:r>
              <a:rPr lang="en-US" dirty="0"/>
              <a:t>)</a:t>
            </a:r>
          </a:p>
        </p:txBody>
      </p:sp>
      <p:graphicFrame>
        <p:nvGraphicFramePr>
          <p:cNvPr id="5" name="Content Placeholder 2">
            <a:extLst>
              <a:ext uri="{FF2B5EF4-FFF2-40B4-BE49-F238E27FC236}">
                <a16:creationId xmlns:a16="http://schemas.microsoft.com/office/drawing/2014/main" id="{8C611338-8597-84D1-6D94-A70C4BCFC463}"/>
              </a:ext>
            </a:extLst>
          </p:cNvPr>
          <p:cNvGraphicFramePr>
            <a:graphicFrameLocks noGrp="1"/>
          </p:cNvGraphicFramePr>
          <p:nvPr>
            <p:ph idx="1"/>
            <p:extLst>
              <p:ext uri="{D42A27DB-BD31-4B8C-83A1-F6EECF244321}">
                <p14:modId xmlns:p14="http://schemas.microsoft.com/office/powerpoint/2010/main" val="1005289185"/>
              </p:ext>
            </p:extLst>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 Smart...Be Like... Blank Template - Imgflip">
            <a:extLst>
              <a:ext uri="{FF2B5EF4-FFF2-40B4-BE49-F238E27FC236}">
                <a16:creationId xmlns:a16="http://schemas.microsoft.com/office/drawing/2014/main" id="{F2DD9682-7882-221F-A6B1-796BAAB4D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58" y="399322"/>
            <a:ext cx="8719882" cy="4577938"/>
          </a:xfrm>
          <a:prstGeom prst="rect">
            <a:avLst/>
          </a:prstGeom>
          <a:solidFill>
            <a:schemeClr val="accent5">
              <a:lumMod val="20000"/>
              <a:lumOff val="80000"/>
            </a:schemeClr>
          </a:solidFill>
        </p:spPr>
      </p:pic>
      <p:sp>
        <p:nvSpPr>
          <p:cNvPr id="5" name="TextBox 4">
            <a:extLst>
              <a:ext uri="{FF2B5EF4-FFF2-40B4-BE49-F238E27FC236}">
                <a16:creationId xmlns:a16="http://schemas.microsoft.com/office/drawing/2014/main" id="{5320FF77-CE65-2541-A7D2-7F6E07626B7D}"/>
              </a:ext>
            </a:extLst>
          </p:cNvPr>
          <p:cNvSpPr txBox="1"/>
          <p:nvPr/>
        </p:nvSpPr>
        <p:spPr>
          <a:xfrm>
            <a:off x="767228" y="1010373"/>
            <a:ext cx="5185805" cy="2169825"/>
          </a:xfrm>
          <a:prstGeom prst="rect">
            <a:avLst/>
          </a:prstGeom>
          <a:noFill/>
        </p:spPr>
        <p:txBody>
          <a:bodyPr wrap="square">
            <a:spAutoFit/>
          </a:bodyPr>
          <a:lstStyle/>
          <a:p>
            <a:pPr defTabSz="685800"/>
            <a:r>
              <a:rPr lang="en-CA" sz="1350" dirty="0">
                <a:solidFill>
                  <a:prstClr val="black"/>
                </a:solidFill>
                <a:latin typeface="Helvetica Neue" panose="02000503000000020004" pitchFamily="2" charset="0"/>
              </a:rPr>
              <a:t>This is Bob</a:t>
            </a:r>
          </a:p>
          <a:p>
            <a:pPr defTabSz="685800"/>
            <a:endParaRPr lang="en-CA" sz="1350" dirty="0">
              <a:solidFill>
                <a:prstClr val="black"/>
              </a:solidFill>
              <a:latin typeface="Helvetica Neue" panose="02000503000000020004" pitchFamily="2" charset="0"/>
            </a:endParaRPr>
          </a:p>
          <a:p>
            <a:pPr defTabSz="685800"/>
            <a:r>
              <a:rPr lang="en-CA" sz="1350" dirty="0">
                <a:solidFill>
                  <a:prstClr val="black"/>
                </a:solidFill>
                <a:latin typeface="Helvetica Neue" panose="02000503000000020004" pitchFamily="2" charset="0"/>
              </a:rPr>
              <a:t>Bob wants to buy his first house for himself and his family.</a:t>
            </a:r>
          </a:p>
          <a:p>
            <a:pPr defTabSz="685800"/>
            <a:endParaRPr lang="en-CA" sz="1350" dirty="0">
              <a:solidFill>
                <a:prstClr val="black"/>
              </a:solidFill>
              <a:latin typeface="Helvetica Neue" panose="02000503000000020004" pitchFamily="2" charset="0"/>
            </a:endParaRPr>
          </a:p>
          <a:p>
            <a:pPr defTabSz="685800"/>
            <a:r>
              <a:rPr lang="en-CA" sz="1350" dirty="0">
                <a:solidFill>
                  <a:prstClr val="black"/>
                </a:solidFill>
                <a:latin typeface="Helvetica Neue" panose="02000503000000020004" pitchFamily="2" charset="0"/>
              </a:rPr>
              <a:t>Bob works very hard and applies for a loan from the banks.</a:t>
            </a:r>
          </a:p>
          <a:p>
            <a:pPr defTabSz="685800"/>
            <a:endParaRPr lang="en-CA" sz="1350" dirty="0">
              <a:solidFill>
                <a:prstClr val="black"/>
              </a:solidFill>
              <a:latin typeface="Helvetica Neue" panose="02000503000000020004" pitchFamily="2" charset="0"/>
            </a:endParaRPr>
          </a:p>
          <a:p>
            <a:pPr defTabSz="685800"/>
            <a:r>
              <a:rPr lang="en-CA" sz="1350" dirty="0">
                <a:solidFill>
                  <a:prstClr val="black"/>
                </a:solidFill>
                <a:latin typeface="Helvetica Neue" panose="02000503000000020004" pitchFamily="2" charset="0"/>
              </a:rPr>
              <a:t>Bob successfully buys the house and will spend 30 years of his life paying off the loan.</a:t>
            </a:r>
          </a:p>
          <a:p>
            <a:pPr defTabSz="685800"/>
            <a:endParaRPr lang="en-CA" sz="1350" dirty="0">
              <a:solidFill>
                <a:prstClr val="black"/>
              </a:solidFill>
              <a:latin typeface="Helvetica Neue" panose="02000503000000020004" pitchFamily="2" charset="0"/>
            </a:endParaRPr>
          </a:p>
          <a:p>
            <a:pPr defTabSz="685800"/>
            <a:r>
              <a:rPr lang="en-CA" sz="1350" dirty="0">
                <a:solidFill>
                  <a:prstClr val="black"/>
                </a:solidFill>
                <a:latin typeface="Helvetica Neue" panose="02000503000000020004" pitchFamily="2" charset="0"/>
              </a:rPr>
              <a:t>Be like Bob</a:t>
            </a:r>
          </a:p>
        </p:txBody>
      </p:sp>
      <p:sp>
        <p:nvSpPr>
          <p:cNvPr id="6" name="TextBox 5">
            <a:extLst>
              <a:ext uri="{FF2B5EF4-FFF2-40B4-BE49-F238E27FC236}">
                <a16:creationId xmlns:a16="http://schemas.microsoft.com/office/drawing/2014/main" id="{EAF63DB4-FA7C-3344-5BF5-0B628B484B58}"/>
              </a:ext>
            </a:extLst>
          </p:cNvPr>
          <p:cNvSpPr txBox="1"/>
          <p:nvPr/>
        </p:nvSpPr>
        <p:spPr>
          <a:xfrm>
            <a:off x="1452154" y="3378208"/>
            <a:ext cx="134438" cy="300082"/>
          </a:xfrm>
          <a:prstGeom prst="rect">
            <a:avLst/>
          </a:prstGeom>
          <a:noFill/>
        </p:spPr>
        <p:txBody>
          <a:bodyPr wrap="square" rtlCol="0">
            <a:spAutoFit/>
          </a:bodyPr>
          <a:lstStyle/>
          <a:p>
            <a:pPr defTabSz="685800"/>
            <a:endParaRPr lang="en-US" sz="1350" dirty="0">
              <a:solidFill>
                <a:prstClr val="black"/>
              </a:solidFill>
              <a:latin typeface="Calibri" panose="020F0502020204030204"/>
            </a:endParaRPr>
          </a:p>
        </p:txBody>
      </p:sp>
      <p:pic>
        <p:nvPicPr>
          <p:cNvPr id="7" name="Picture 2" descr="Palatial Point Cook house with $3.6m+ asking price set to make waves -  realestate.com.au">
            <a:extLst>
              <a:ext uri="{FF2B5EF4-FFF2-40B4-BE49-F238E27FC236}">
                <a16:creationId xmlns:a16="http://schemas.microsoft.com/office/drawing/2014/main" id="{B24FC6FC-DC58-B750-34D3-4BF8E688E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780" y="2952620"/>
            <a:ext cx="2977380" cy="16772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DD38DC-E8E5-4511-1132-84662DEF1B84}"/>
              </a:ext>
            </a:extLst>
          </p:cNvPr>
          <p:cNvSpPr txBox="1"/>
          <p:nvPr/>
        </p:nvSpPr>
        <p:spPr>
          <a:xfrm>
            <a:off x="924853" y="509227"/>
            <a:ext cx="4585854" cy="369332"/>
          </a:xfrm>
          <a:prstGeom prst="rect">
            <a:avLst/>
          </a:prstGeom>
          <a:noFill/>
        </p:spPr>
        <p:txBody>
          <a:bodyPr wrap="square">
            <a:spAutoFit/>
          </a:bodyPr>
          <a:lstStyle/>
          <a:p>
            <a:r>
              <a:rPr lang="en-US" dirty="0"/>
              <a:t>(</a:t>
            </a:r>
            <a:r>
              <a:rPr lang="en-US" b="1" dirty="0"/>
              <a:t>Make if funny and nice</a:t>
            </a:r>
            <a:r>
              <a:rPr lang="en-US" dirty="0"/>
              <a:t>)</a:t>
            </a:r>
            <a:endParaRPr lang="en-AU" dirty="0"/>
          </a:p>
        </p:txBody>
      </p:sp>
    </p:spTree>
    <p:extLst>
      <p:ext uri="{BB962C8B-B14F-4D97-AF65-F5344CB8AC3E}">
        <p14:creationId xmlns:p14="http://schemas.microsoft.com/office/powerpoint/2010/main" val="176790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17144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29F7A-0191-922D-5E0A-672248F9CF2D}"/>
              </a:ext>
            </a:extLst>
          </p:cNvPr>
          <p:cNvSpPr>
            <a:spLocks noGrp="1"/>
          </p:cNvSpPr>
          <p:nvPr>
            <p:ph type="title"/>
          </p:nvPr>
        </p:nvSpPr>
        <p:spPr>
          <a:xfrm>
            <a:off x="571352" y="262647"/>
            <a:ext cx="3485178" cy="1218390"/>
          </a:xfrm>
        </p:spPr>
        <p:txBody>
          <a:bodyPr anchor="ctr">
            <a:normAutofit/>
          </a:bodyPr>
          <a:lstStyle/>
          <a:p>
            <a:r>
              <a:rPr lang="en-US" sz="3000" dirty="0"/>
              <a:t>Dataset</a:t>
            </a:r>
          </a:p>
        </p:txBody>
      </p:sp>
      <p:sp>
        <p:nvSpPr>
          <p:cNvPr id="3" name="Content Placeholder 2">
            <a:extLst>
              <a:ext uri="{FF2B5EF4-FFF2-40B4-BE49-F238E27FC236}">
                <a16:creationId xmlns:a16="http://schemas.microsoft.com/office/drawing/2014/main" id="{67C71FE8-F9F0-F7E6-6E9B-B7887AB19B90}"/>
              </a:ext>
            </a:extLst>
          </p:cNvPr>
          <p:cNvSpPr>
            <a:spLocks noGrp="1"/>
          </p:cNvSpPr>
          <p:nvPr>
            <p:ph idx="1"/>
          </p:nvPr>
        </p:nvSpPr>
        <p:spPr>
          <a:xfrm>
            <a:off x="571351" y="2057400"/>
            <a:ext cx="3485179" cy="2709861"/>
          </a:xfrm>
        </p:spPr>
        <p:txBody>
          <a:bodyPr anchor="ctr">
            <a:normAutofit fontScale="92500"/>
          </a:bodyPr>
          <a:lstStyle/>
          <a:p>
            <a:pPr algn="just"/>
            <a:r>
              <a:rPr lang="en-US" sz="1200" dirty="0"/>
              <a:t>The Universal Bank Loan Classification dataset is accessible to the public through Kaggle. It comprises 5,000 instances and encompasses 14 distinct attributes. </a:t>
            </a:r>
          </a:p>
          <a:p>
            <a:pPr algn="just"/>
            <a:r>
              <a:rPr lang="en-US" sz="1200" dirty="0"/>
              <a:t>These attributes represent user information assessed across multiple criteria, including income, age, and experience. </a:t>
            </a:r>
          </a:p>
          <a:p>
            <a:pPr algn="just"/>
            <a:r>
              <a:rPr lang="en-US" sz="1200" dirty="0"/>
              <a:t>Notably, the dataset's response variable is the 'Personal Loan' feature, which is binary in nature. A value of 0 indicates a declined loan application, while a value of 1 indicates an approved application.</a:t>
            </a:r>
          </a:p>
          <a:p>
            <a:pPr algn="just"/>
            <a:r>
              <a:rPr lang="en-US" sz="1200" dirty="0"/>
              <a:t>The objective is to classify an instance in either of those categories – 0 or 1 (approved or not approved) based on the rest of the explanatory variables. </a:t>
            </a:r>
          </a:p>
        </p:txBody>
      </p:sp>
      <p:pic>
        <p:nvPicPr>
          <p:cNvPr id="5" name="Picture 4" descr="Calculator, pen, compass, money and a paper with graphs printed on it">
            <a:extLst>
              <a:ext uri="{FF2B5EF4-FFF2-40B4-BE49-F238E27FC236}">
                <a16:creationId xmlns:a16="http://schemas.microsoft.com/office/drawing/2014/main" id="{F48B81B4-FA9A-C87A-5A8F-A3F0700E83FB}"/>
              </a:ext>
            </a:extLst>
          </p:cNvPr>
          <p:cNvPicPr>
            <a:picLocks noChangeAspect="1"/>
          </p:cNvPicPr>
          <p:nvPr/>
        </p:nvPicPr>
        <p:blipFill rotWithShape="1">
          <a:blip r:embed="rId2"/>
          <a:srcRect l="25303" r="21080" b="-1"/>
          <a:stretch/>
        </p:blipFill>
        <p:spPr>
          <a:xfrm>
            <a:off x="4572000" y="10"/>
            <a:ext cx="4577118" cy="5143490"/>
          </a:xfrm>
          <a:prstGeom prst="rect">
            <a:avLst/>
          </a:prstGeom>
        </p:spPr>
      </p:pic>
    </p:spTree>
    <p:extLst>
      <p:ext uri="{BB962C8B-B14F-4D97-AF65-F5344CB8AC3E}">
        <p14:creationId xmlns:p14="http://schemas.microsoft.com/office/powerpoint/2010/main" val="43279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653359"/>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C2ED23-1062-27BD-A071-68720EE4A3F4}"/>
              </a:ext>
            </a:extLst>
          </p:cNvPr>
          <p:cNvSpPr>
            <a:spLocks noGrp="1"/>
          </p:cNvSpPr>
          <p:nvPr>
            <p:ph idx="1"/>
          </p:nvPr>
        </p:nvSpPr>
        <p:spPr>
          <a:xfrm>
            <a:off x="507422" y="755999"/>
            <a:ext cx="3822123" cy="2693405"/>
          </a:xfrm>
        </p:spPr>
        <p:txBody>
          <a:bodyPr>
            <a:noAutofit/>
          </a:bodyPr>
          <a:lstStyle/>
          <a:p>
            <a:pPr algn="just"/>
            <a:r>
              <a:rPr lang="en-US" sz="1000" dirty="0"/>
              <a:t>ID: Customer ID</a:t>
            </a:r>
          </a:p>
          <a:p>
            <a:pPr algn="just"/>
            <a:r>
              <a:rPr lang="en-US" sz="1000" dirty="0"/>
              <a:t>Age: Customer Age</a:t>
            </a:r>
          </a:p>
          <a:p>
            <a:pPr algn="just"/>
            <a:r>
              <a:rPr lang="en-US" sz="1000" dirty="0"/>
              <a:t>Experience: Amount of work experience in years</a:t>
            </a:r>
          </a:p>
          <a:p>
            <a:pPr algn="just"/>
            <a:r>
              <a:rPr lang="en-US" sz="1000" dirty="0"/>
              <a:t>Income: Amount of annual income (in thousands)</a:t>
            </a:r>
          </a:p>
          <a:p>
            <a:pPr algn="just"/>
            <a:r>
              <a:rPr lang="en-US" sz="1000" dirty="0" err="1"/>
              <a:t>Zipcode</a:t>
            </a:r>
            <a:r>
              <a:rPr lang="en-US" sz="1000" dirty="0"/>
              <a:t>: </a:t>
            </a:r>
            <a:r>
              <a:rPr lang="en-US" sz="1000" dirty="0" err="1"/>
              <a:t>Zipcode</a:t>
            </a:r>
            <a:r>
              <a:rPr lang="en-US" sz="1000" dirty="0"/>
              <a:t> of where customer lives</a:t>
            </a:r>
          </a:p>
          <a:p>
            <a:pPr algn="just"/>
            <a:r>
              <a:rPr lang="en-US" sz="1000" dirty="0"/>
              <a:t>Family: Number of family members</a:t>
            </a:r>
          </a:p>
          <a:p>
            <a:pPr algn="just"/>
            <a:r>
              <a:rPr lang="en-US" sz="1000" dirty="0" err="1"/>
              <a:t>CCAvg</a:t>
            </a:r>
            <a:r>
              <a:rPr lang="en-US" sz="1000" dirty="0"/>
              <a:t>: Average monthly credit card spendings</a:t>
            </a:r>
          </a:p>
          <a:p>
            <a:pPr algn="just"/>
            <a:r>
              <a:rPr lang="en-US" sz="1000" dirty="0"/>
              <a:t>Education: Education level (1: Bachelor, 2: Master, 3: Advanced Degree)</a:t>
            </a:r>
          </a:p>
          <a:p>
            <a:pPr algn="just"/>
            <a:r>
              <a:rPr lang="en-US" sz="1000" dirty="0"/>
              <a:t>Mortgage: Mortgage of house (in thousands)</a:t>
            </a:r>
          </a:p>
          <a:p>
            <a:pPr algn="just"/>
            <a:r>
              <a:rPr lang="en-US" sz="1000" dirty="0"/>
              <a:t>Securities Account: Boolean of whether customer has a securities account</a:t>
            </a:r>
          </a:p>
          <a:p>
            <a:pPr algn="just"/>
            <a:r>
              <a:rPr lang="en-US" sz="1000" dirty="0"/>
              <a:t>CD Account: Boolean of whether customer has Certificate of Deposit account</a:t>
            </a:r>
          </a:p>
          <a:p>
            <a:pPr algn="just"/>
            <a:r>
              <a:rPr lang="en-US" sz="1000" dirty="0"/>
              <a:t>Online: Boolean of whether customer uses online banking</a:t>
            </a:r>
          </a:p>
          <a:p>
            <a:pPr algn="just"/>
            <a:r>
              <a:rPr lang="en-US" sz="1000" dirty="0" err="1"/>
              <a:t>CreditCard</a:t>
            </a:r>
            <a:r>
              <a:rPr lang="en-US" sz="1000" dirty="0"/>
              <a:t>: Does the customer use credit card issued by the bank?</a:t>
            </a:r>
          </a:p>
          <a:p>
            <a:pPr algn="just"/>
            <a:r>
              <a:rPr lang="en-US" sz="1000" dirty="0"/>
              <a:t>Personal Loan: This is the target variable (Binary Classification Problem)</a:t>
            </a:r>
          </a:p>
        </p:txBody>
      </p:sp>
      <p:pic>
        <p:nvPicPr>
          <p:cNvPr id="7" name="Picture 4" descr="Computer script on a screen">
            <a:extLst>
              <a:ext uri="{FF2B5EF4-FFF2-40B4-BE49-F238E27FC236}">
                <a16:creationId xmlns:a16="http://schemas.microsoft.com/office/drawing/2014/main" id="{3FC99AFB-D80D-30BF-2ECC-E1DAAAF1ECD4}"/>
              </a:ext>
            </a:extLst>
          </p:cNvPr>
          <p:cNvPicPr>
            <a:picLocks noChangeAspect="1"/>
          </p:cNvPicPr>
          <p:nvPr/>
        </p:nvPicPr>
        <p:blipFill rotWithShape="1">
          <a:blip r:embed="rId2"/>
          <a:srcRect r="36335"/>
          <a:stretch/>
        </p:blipFill>
        <p:spPr>
          <a:xfrm>
            <a:off x="4457673" y="0"/>
            <a:ext cx="4686327" cy="4913427"/>
          </a:xfrm>
          <a:prstGeom prst="rect">
            <a:avLst/>
          </a:prstGeom>
        </p:spPr>
      </p:pic>
      <p:sp>
        <p:nvSpPr>
          <p:cNvPr id="19" name="Title 1">
            <a:extLst>
              <a:ext uri="{FF2B5EF4-FFF2-40B4-BE49-F238E27FC236}">
                <a16:creationId xmlns:a16="http://schemas.microsoft.com/office/drawing/2014/main" id="{6AAC9CA7-54EE-3C44-D365-EA71AEBA3E17}"/>
              </a:ext>
            </a:extLst>
          </p:cNvPr>
          <p:cNvSpPr>
            <a:spLocks noGrp="1"/>
          </p:cNvSpPr>
          <p:nvPr>
            <p:ph type="title"/>
          </p:nvPr>
        </p:nvSpPr>
        <p:spPr>
          <a:xfrm>
            <a:off x="328897" y="-222262"/>
            <a:ext cx="3485178" cy="1218390"/>
          </a:xfrm>
        </p:spPr>
        <p:txBody>
          <a:bodyPr anchor="ctr">
            <a:normAutofit/>
          </a:bodyPr>
          <a:lstStyle/>
          <a:p>
            <a:r>
              <a:rPr lang="en-US" sz="3000" dirty="0"/>
              <a:t>Dataset</a:t>
            </a:r>
          </a:p>
        </p:txBody>
      </p:sp>
    </p:spTree>
    <p:extLst>
      <p:ext uri="{BB962C8B-B14F-4D97-AF65-F5344CB8AC3E}">
        <p14:creationId xmlns:p14="http://schemas.microsoft.com/office/powerpoint/2010/main" val="213396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50A6564-C9F4-FEA5-C645-282E732381BA}"/>
              </a:ext>
            </a:extLst>
          </p:cNvPr>
          <p:cNvGraphicFramePr/>
          <p:nvPr>
            <p:extLst>
              <p:ext uri="{D42A27DB-BD31-4B8C-83A1-F6EECF244321}">
                <p14:modId xmlns:p14="http://schemas.microsoft.com/office/powerpoint/2010/main" val="95402596"/>
              </p:ext>
            </p:extLst>
          </p:nvPr>
        </p:nvGraphicFramePr>
        <p:xfrm>
          <a:off x="628650" y="1503334"/>
          <a:ext cx="7886700" cy="3132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B79F461B-ABBD-5242-38D8-F315DEECCF32}"/>
              </a:ext>
            </a:extLst>
          </p:cNvPr>
          <p:cNvSpPr txBox="1">
            <a:spLocks/>
          </p:cNvSpPr>
          <p:nvPr/>
        </p:nvSpPr>
        <p:spPr>
          <a:xfrm>
            <a:off x="367146" y="252046"/>
            <a:ext cx="5980918" cy="76352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t>Machine Learning Process</a:t>
            </a:r>
          </a:p>
        </p:txBody>
      </p:sp>
    </p:spTree>
    <p:extLst>
      <p:ext uri="{BB962C8B-B14F-4D97-AF65-F5344CB8AC3E}">
        <p14:creationId xmlns:p14="http://schemas.microsoft.com/office/powerpoint/2010/main" val="108249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113F-7C1D-8B8C-AE70-D5DB880EA127}"/>
              </a:ext>
            </a:extLst>
          </p:cNvPr>
          <p:cNvSpPr>
            <a:spLocks noGrp="1"/>
          </p:cNvSpPr>
          <p:nvPr>
            <p:ph type="title"/>
          </p:nvPr>
        </p:nvSpPr>
        <p:spPr>
          <a:xfrm>
            <a:off x="624840" y="841772"/>
            <a:ext cx="2400300" cy="1790700"/>
          </a:xfrm>
        </p:spPr>
        <p:txBody>
          <a:bodyPr vert="horz" lIns="91440" tIns="45720" rIns="91440" bIns="45720" rtlCol="0" anchor="b">
            <a:normAutofit/>
          </a:bodyPr>
          <a:lstStyle/>
          <a:p>
            <a:pPr defTabSz="914400"/>
            <a:r>
              <a:rPr lang="en-US" sz="3100" kern="1200" dirty="0">
                <a:solidFill>
                  <a:schemeClr val="tx1"/>
                </a:solidFill>
                <a:latin typeface="+mj-lt"/>
                <a:ea typeface="+mj-ea"/>
                <a:cs typeface="+mj-cs"/>
              </a:rPr>
              <a:t>Data Visualizations (add insights)</a:t>
            </a:r>
          </a:p>
        </p:txBody>
      </p:sp>
      <p:pic>
        <p:nvPicPr>
          <p:cNvPr id="2052" name="Picture 4">
            <a:extLst>
              <a:ext uri="{FF2B5EF4-FFF2-40B4-BE49-F238E27FC236}">
                <a16:creationId xmlns:a16="http://schemas.microsoft.com/office/drawing/2014/main" id="{8A2DE4E3-ACF6-F6FC-8857-D6DC80A78F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779003" y="241299"/>
            <a:ext cx="1549919" cy="11546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C23EAB1-1F4A-BF8C-11AD-B3490AC637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774459" y="1966725"/>
            <a:ext cx="1556218" cy="1159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0B79C47-D8F7-B507-9FC5-7B805096A03D}"/>
              </a:ext>
            </a:extLst>
          </p:cNvPr>
          <p:cNvPicPr>
            <a:picLocks noChangeAspect="1"/>
          </p:cNvPicPr>
          <p:nvPr/>
        </p:nvPicPr>
        <p:blipFill>
          <a:blip r:embed="rId4"/>
          <a:stretch>
            <a:fillRect/>
          </a:stretch>
        </p:blipFill>
        <p:spPr>
          <a:xfrm>
            <a:off x="5909310" y="470584"/>
            <a:ext cx="2997729" cy="1596290"/>
          </a:xfrm>
          <a:prstGeom prst="rect">
            <a:avLst/>
          </a:prstGeom>
        </p:spPr>
      </p:pic>
      <p:pic>
        <p:nvPicPr>
          <p:cNvPr id="2050" name="Picture 2">
            <a:extLst>
              <a:ext uri="{FF2B5EF4-FFF2-40B4-BE49-F238E27FC236}">
                <a16:creationId xmlns:a16="http://schemas.microsoft.com/office/drawing/2014/main" id="{7629A3DC-5B62-6F8E-63C7-8A3435F0F9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792455" y="3701052"/>
            <a:ext cx="1555707" cy="1159002"/>
          </a:xfrm>
          <a:prstGeom prst="rect">
            <a:avLst/>
          </a:prstGeom>
          <a:noFill/>
          <a:extLst>
            <a:ext uri="{909E8E84-426E-40DD-AFC4-6F175D3DCCD1}">
              <a14:hiddenFill xmlns:a14="http://schemas.microsoft.com/office/drawing/2010/main">
                <a:solidFill>
                  <a:srgbClr val="FFFFFF"/>
                </a:solidFill>
              </a14:hiddenFill>
            </a:ext>
          </a:extLst>
        </p:spPr>
      </p:pic>
      <p:cxnSp>
        <p:nvCxnSpPr>
          <p:cNvPr id="2076" name="Straight Connector 2058">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7996" y="0"/>
            <a:ext cx="0" cy="51435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60">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220" y="1671577"/>
            <a:ext cx="215777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62">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7995" y="2571750"/>
            <a:ext cx="349758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64">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220" y="3426151"/>
            <a:ext cx="215777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0E43FC3-483B-F884-8526-13E80946F683}"/>
              </a:ext>
            </a:extLst>
          </p:cNvPr>
          <p:cNvPicPr>
            <a:picLocks noChangeAspect="1"/>
          </p:cNvPicPr>
          <p:nvPr/>
        </p:nvPicPr>
        <p:blipFill>
          <a:blip r:embed="rId6"/>
          <a:stretch>
            <a:fillRect/>
          </a:stretch>
        </p:blipFill>
        <p:spPr>
          <a:xfrm>
            <a:off x="5909310" y="3073082"/>
            <a:ext cx="2997729" cy="1506358"/>
          </a:xfrm>
          <a:prstGeom prst="rect">
            <a:avLst/>
          </a:prstGeom>
        </p:spPr>
      </p:pic>
    </p:spTree>
    <p:extLst>
      <p:ext uri="{BB962C8B-B14F-4D97-AF65-F5344CB8AC3E}">
        <p14:creationId xmlns:p14="http://schemas.microsoft.com/office/powerpoint/2010/main" val="388700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115FB-D9C9-98A7-B196-B6412E6944A7}"/>
              </a:ext>
            </a:extLst>
          </p:cNvPr>
          <p:cNvSpPr>
            <a:spLocks noGrp="1"/>
          </p:cNvSpPr>
          <p:nvPr>
            <p:ph type="title"/>
          </p:nvPr>
        </p:nvSpPr>
        <p:spPr>
          <a:xfrm>
            <a:off x="628650" y="132160"/>
            <a:ext cx="7886700" cy="1110891"/>
          </a:xfrm>
        </p:spPr>
        <p:txBody>
          <a:bodyPr vert="horz" lIns="91440" tIns="45720" rIns="91440" bIns="45720" rtlCol="0" anchor="ctr">
            <a:normAutofit/>
          </a:bodyPr>
          <a:lstStyle/>
          <a:p>
            <a:pPr defTabSz="914400"/>
            <a:r>
              <a:rPr lang="en-US" sz="3000" dirty="0"/>
              <a:t>Different Bank Account (add insights and correct spelling of securities, make it in %)</a:t>
            </a:r>
          </a:p>
        </p:txBody>
      </p:sp>
      <p:pic>
        <p:nvPicPr>
          <p:cNvPr id="5" name="Picture 4" descr="A diagram of a pie chart&#10;&#10;Description automatically generated">
            <a:extLst>
              <a:ext uri="{FF2B5EF4-FFF2-40B4-BE49-F238E27FC236}">
                <a16:creationId xmlns:a16="http://schemas.microsoft.com/office/drawing/2014/main" id="{5DEAD662-30D4-0D41-6742-20CD725DE1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3915" b="-2"/>
          <a:stretch/>
        </p:blipFill>
        <p:spPr>
          <a:xfrm>
            <a:off x="1745891" y="1243050"/>
            <a:ext cx="5056691" cy="3615617"/>
          </a:xfrm>
          <a:prstGeom prst="rect">
            <a:avLst/>
          </a:prstGeom>
        </p:spPr>
      </p:pic>
    </p:spTree>
    <p:extLst>
      <p:ext uri="{BB962C8B-B14F-4D97-AF65-F5344CB8AC3E}">
        <p14:creationId xmlns:p14="http://schemas.microsoft.com/office/powerpoint/2010/main" val="257776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CC6D-8EC2-AF56-EAC7-0D08A190F1A1}"/>
              </a:ext>
            </a:extLst>
          </p:cNvPr>
          <p:cNvSpPr>
            <a:spLocks noGrp="1"/>
          </p:cNvSpPr>
          <p:nvPr>
            <p:ph type="title"/>
          </p:nvPr>
        </p:nvSpPr>
        <p:spPr/>
        <p:txBody>
          <a:bodyPr>
            <a:normAutofit fontScale="90000"/>
          </a:bodyPr>
          <a:lstStyle/>
          <a:p>
            <a:r>
              <a:rPr lang="en-US" sz="3600" dirty="0">
                <a:solidFill>
                  <a:schemeClr val="tx1">
                    <a:lumMod val="75000"/>
                    <a:lumOff val="25000"/>
                  </a:schemeClr>
                </a:solidFill>
              </a:rPr>
              <a:t>Family/Income/Consumption relationship </a:t>
            </a:r>
            <a:r>
              <a:rPr lang="en-US" sz="3600" dirty="0"/>
              <a:t>(add insights….)</a:t>
            </a:r>
            <a:endParaRPr lang="en-AU" dirty="0"/>
          </a:p>
        </p:txBody>
      </p:sp>
      <p:pic>
        <p:nvPicPr>
          <p:cNvPr id="4" name="Picture 3">
            <a:extLst>
              <a:ext uri="{FF2B5EF4-FFF2-40B4-BE49-F238E27FC236}">
                <a16:creationId xmlns:a16="http://schemas.microsoft.com/office/drawing/2014/main" id="{8834DB28-9EF0-D208-77A0-72FBBC0BE5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350331"/>
            <a:ext cx="7505114" cy="3718964"/>
          </a:xfrm>
          <a:prstGeom prst="rect">
            <a:avLst/>
          </a:prstGeom>
        </p:spPr>
      </p:pic>
    </p:spTree>
    <p:extLst>
      <p:ext uri="{BB962C8B-B14F-4D97-AF65-F5344CB8AC3E}">
        <p14:creationId xmlns:p14="http://schemas.microsoft.com/office/powerpoint/2010/main" val="2622975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1671</Words>
  <Application>Microsoft Office PowerPoint</Application>
  <PresentationFormat>On-screen Show (16:9)</PresentationFormat>
  <Paragraphs>95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Google Sans</vt:lpstr>
      <vt:lpstr>Helvetica Neue</vt:lpstr>
      <vt:lpstr>Inter</vt:lpstr>
      <vt:lpstr>Office Theme</vt:lpstr>
      <vt:lpstr>Bank Loan Prediction</vt:lpstr>
      <vt:lpstr>Motivation (add some facts, make it more nice with numbers from Australia)</vt:lpstr>
      <vt:lpstr>PowerPoint Presentation</vt:lpstr>
      <vt:lpstr>Dataset</vt:lpstr>
      <vt:lpstr>Dataset</vt:lpstr>
      <vt:lpstr>PowerPoint Presentation</vt:lpstr>
      <vt:lpstr>Data Visualizations (add insights)</vt:lpstr>
      <vt:lpstr>Different Bank Account (add insights and correct spelling of securities, make it in %)</vt:lpstr>
      <vt:lpstr>Family/Income/Consumption relationship (add insights….)</vt:lpstr>
      <vt:lpstr>Distribution of age and income with mortgage (add insights)</vt:lpstr>
      <vt:lpstr>Location Map (add insights)</vt:lpstr>
      <vt:lpstr>Data Visualizations (add insights)</vt:lpstr>
      <vt:lpstr>Add insights</vt:lpstr>
      <vt:lpstr>Add insights</vt:lpstr>
      <vt:lpstr>Heat map</vt:lpstr>
      <vt:lpstr>Data Preparation</vt:lpstr>
      <vt:lpstr>Building Multi-layer Neural Network</vt:lpstr>
      <vt:lpstr>Implementation and Result</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2023-09-11T11:53:43Z</dcterms:modified>
</cp:coreProperties>
</file>