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6" r:id="rId2"/>
    <p:sldId id="337" r:id="rId3"/>
    <p:sldId id="313" r:id="rId4"/>
    <p:sldId id="339" r:id="rId5"/>
    <p:sldId id="298" r:id="rId6"/>
    <p:sldId id="338" r:id="rId7"/>
    <p:sldId id="300" r:id="rId8"/>
    <p:sldId id="309" r:id="rId9"/>
    <p:sldId id="334" r:id="rId10"/>
    <p:sldId id="314" r:id="rId11"/>
    <p:sldId id="331" r:id="rId12"/>
    <p:sldId id="301" r:id="rId13"/>
    <p:sldId id="306" r:id="rId14"/>
    <p:sldId id="318" r:id="rId15"/>
    <p:sldId id="319" r:id="rId16"/>
    <p:sldId id="320" r:id="rId17"/>
    <p:sldId id="321" r:id="rId18"/>
    <p:sldId id="322" r:id="rId19"/>
    <p:sldId id="323" r:id="rId20"/>
    <p:sldId id="343" r:id="rId21"/>
    <p:sldId id="326" r:id="rId22"/>
    <p:sldId id="327" r:id="rId23"/>
    <p:sldId id="308" r:id="rId24"/>
    <p:sldId id="340" r:id="rId25"/>
    <p:sldId id="329" r:id="rId26"/>
    <p:sldId id="330" r:id="rId27"/>
    <p:sldId id="311" r:id="rId28"/>
    <p:sldId id="342" r:id="rId29"/>
    <p:sldId id="312" r:id="rId30"/>
    <p:sldId id="315" r:id="rId31"/>
    <p:sldId id="316" r:id="rId32"/>
    <p:sldId id="317" r:id="rId33"/>
    <p:sldId id="303" r:id="rId34"/>
    <p:sldId id="332" r:id="rId35"/>
    <p:sldId id="305" r:id="rId36"/>
    <p:sldId id="335" r:id="rId37"/>
    <p:sldId id="344" r:id="rId38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>
      <p:cViewPr varScale="1">
        <p:scale>
          <a:sx n="72" d="100"/>
          <a:sy n="72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56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Figure.</a:t>
            </a:r>
            <a:r>
              <a:rPr lang="en-US" baseline="0" dirty="0"/>
              <a:t> </a:t>
            </a:r>
            <a:r>
              <a:rPr lang="en-US" dirty="0"/>
              <a:t>Label Distribution</a:t>
            </a:r>
            <a:r>
              <a:rPr lang="en-US" baseline="0" dirty="0"/>
              <a:t> in the Dataset</a:t>
            </a:r>
            <a:endParaRPr lang="en-US" dirty="0"/>
          </a:p>
        </c:rich>
      </c:tx>
      <c:overlay val="0"/>
      <c:spPr>
        <a:noFill/>
        <a:ln w="25365">
          <a:noFill/>
        </a:ln>
      </c:spPr>
    </c:title>
    <c:autoTitleDeleted val="0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Tweets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33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2B17-4AA0-9FAC-C5052A7BF4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33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B17-4AA0-9FAC-C5052A7BF4C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2533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2B17-4AA0-9FAC-C5052A7BF4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33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B17-4AA0-9FAC-C5052A7BF4C1}"/>
              </c:ext>
            </c:extLst>
          </c:dPt>
          <c:dLbls>
            <c:dLbl>
              <c:idx val="0"/>
              <c:spPr>
                <a:noFill/>
                <a:ln w="25365">
                  <a:noFill/>
                </a:ln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3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17-4AA0-9FAC-C5052A7BF4C1}"/>
                </c:ext>
              </c:extLst>
            </c:dLbl>
            <c:dLbl>
              <c:idx val="1"/>
              <c:layout>
                <c:manualLayout>
                  <c:x val="-0.21441440398728295"/>
                  <c:y val="-0.11991891638545188"/>
                </c:manualLayout>
              </c:layout>
              <c:spPr>
                <a:noFill/>
                <a:ln w="25365">
                  <a:noFill/>
                </a:ln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3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17-4AA0-9FAC-C5052A7BF4C1}"/>
                </c:ext>
              </c:extLst>
            </c:dLbl>
            <c:dLbl>
              <c:idx val="2"/>
              <c:layout>
                <c:manualLayout>
                  <c:x val="0.19771309936740222"/>
                  <c:y val="-0.11998992313460817"/>
                </c:manualLayout>
              </c:layout>
              <c:spPr>
                <a:noFill/>
                <a:ln w="25365">
                  <a:noFill/>
                </a:ln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3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17-4AA0-9FAC-C5052A7BF4C1}"/>
                </c:ext>
              </c:extLst>
            </c:dLbl>
            <c:dLbl>
              <c:idx val="3"/>
              <c:spPr>
                <a:noFill/>
                <a:ln w="25365">
                  <a:noFill/>
                </a:ln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3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17-4AA0-9FAC-C5052A7BF4C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Zero Labels</c:v>
                </c:pt>
                <c:pt idx="1">
                  <c:v>One Label</c:v>
                </c:pt>
                <c:pt idx="2">
                  <c:v>Two Label</c:v>
                </c:pt>
                <c:pt idx="3">
                  <c:v>Three or More Labels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323</c:v>
                </c:pt>
                <c:pt idx="1">
                  <c:v>4247</c:v>
                </c:pt>
                <c:pt idx="2">
                  <c:v>3142</c:v>
                </c:pt>
                <c:pt idx="3">
                  <c:v>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17-4AA0-9FAC-C5052A7BF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365">
          <a:noFill/>
        </a:ln>
      </c:spPr>
    </c:plotArea>
    <c:legend>
      <c:legendPos val="b"/>
      <c:overlay val="0"/>
      <c:spPr>
        <a:noFill/>
        <a:ln w="25365">
          <a:noFill/>
        </a:ln>
      </c:spPr>
      <c:txPr>
        <a:bodyPr rot="0" spcFirstLastPara="1" vertOverflow="ellipsis" vert="horz" wrap="square" anchor="ctr" anchorCtr="1"/>
        <a:lstStyle/>
        <a:p>
          <a:pPr>
            <a:defRPr sz="1193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33D296-37F6-462C-8E72-9A14F7D484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79C95-AE6B-4E6C-AC4A-B24D26BC88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0217D-4821-4BE8-A4A0-9A945C3A5D74}" type="datetimeFigureOut">
              <a:rPr lang="en-US"/>
              <a:pPr>
                <a:defRPr/>
              </a:pPr>
              <a:t>5/24/2021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286D4E1-E6C2-425B-8E11-4E31E14746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00DBF1-321E-48E9-84F9-E85ECD157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1D8C-36F6-43B1-98C5-65EF4C580E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47F63-00DB-4BD0-938F-DD66C976C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CDAE7B0-1339-4C01-82B9-7AB58E9C2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7B7EF745-3DA3-4B2A-91D1-62255FB146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D05C1BDF-3F35-45DD-87FC-CCA5052875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05C0291-C0F8-4CC0-BF6A-96F1DA5AA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E8990883-858A-466E-BA5A-40130CBC9F0C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5" name="Date Placeholder 4">
            <a:extLst>
              <a:ext uri="{FF2B5EF4-FFF2-40B4-BE49-F238E27FC236}">
                <a16:creationId xmlns:a16="http://schemas.microsoft.com/office/drawing/2014/main" id="{828ED359-6665-4B5A-8A5A-1E86273E53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1040E4-6B19-47A0-8855-6F1112A1FEB2}" type="datetime1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5/24/2021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6C3DEF90-1991-464E-80E2-03D36ED2E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7F02183-A440-4F72-9863-BB1DACF36D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5" name="Picture 8" descr="neomail.gif">
            <a:extLst>
              <a:ext uri="{FF2B5EF4-FFF2-40B4-BE49-F238E27FC236}">
                <a16:creationId xmlns:a16="http://schemas.microsoft.com/office/drawing/2014/main" id="{3F40AA53-BC88-433B-A555-9D0ED26E54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6239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03070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303520"/>
          </a:xfrm>
        </p:spPr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25312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825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44975" cy="45720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295400"/>
            <a:ext cx="4244975" cy="45720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907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646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1004888"/>
            <a:ext cx="3008313" cy="1162050"/>
          </a:xfrm>
        </p:spPr>
        <p:txBody>
          <a:bodyPr anchor="b"/>
          <a:lstStyle>
            <a:lvl1pPr algn="just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04888"/>
            <a:ext cx="5111750" cy="5121276"/>
          </a:xfrm>
        </p:spPr>
        <p:txBody>
          <a:bodyPr/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000"/>
            </a:lvl4pPr>
            <a:lvl5pPr algn="just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87" y="2209800"/>
            <a:ext cx="3008313" cy="3931920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470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1560"/>
            <a:ext cx="5486400" cy="374904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9834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6076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90600"/>
            <a:ext cx="22860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90600"/>
            <a:ext cx="6705600" cy="5318125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1959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FDECBDB-9F69-4559-9CDB-F12B8EADC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9E062A-E9F6-4AD1-A76B-D10442673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020763"/>
            <a:ext cx="864235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Master </a:t>
            </a:r>
            <a:endParaRPr lang="ko-KR" altLang="en-US"/>
          </a:p>
          <a:p>
            <a:pPr lvl="1"/>
            <a:r>
              <a:rPr lang="en-US" altLang="ko-KR"/>
              <a:t>Master </a:t>
            </a:r>
          </a:p>
          <a:p>
            <a:pPr lvl="2"/>
            <a:r>
              <a:rPr lang="en-US" altLang="ko-KR"/>
              <a:t>Master</a:t>
            </a:r>
            <a:endParaRPr lang="ko-KR" altLang="en-US"/>
          </a:p>
          <a:p>
            <a:pPr lvl="3"/>
            <a:r>
              <a:rPr lang="en-US" altLang="ko-KR"/>
              <a:t>Master</a:t>
            </a:r>
            <a:endParaRPr lang="ko-KR" altLang="en-US"/>
          </a:p>
          <a:p>
            <a:pPr lvl="4"/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2889E11F-C2D4-4B55-B76B-47193F0F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>
              <a:defRPr/>
            </a:pPr>
            <a:fld id="{7846159F-74A7-4B17-BB7E-FE2454218E56}" type="slidenum">
              <a:rPr lang="ko-KR" altLang="en-US" sz="1400" smtClean="0">
                <a:latin typeface="Tahoma" panose="020B0604030504040204" pitchFamily="34" charset="0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ko-KR" sz="1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C844BFEE-05E9-417C-99DE-FD3492E8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solidFill>
                  <a:srgbClr val="444444"/>
                </a:solidFill>
                <a:latin typeface="Constantia" panose="02030602050306030303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58FB6C08-1835-4B8F-815C-04BF8456A6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071AE142-ADCA-4305-9619-5FF423F11A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1032" name="Picture 8" descr="Picture1.jpg">
            <a:extLst>
              <a:ext uri="{FF2B5EF4-FFF2-40B4-BE49-F238E27FC236}">
                <a16:creationId xmlns:a16="http://schemas.microsoft.com/office/drawing/2014/main" id="{639BE290-6907-40C6-AAB1-E2B2C170A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</p:sldLayoutIdLst>
  <p:transition/>
  <p:hf sldNum="0" hdr="0" dt="0"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q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Courier New" panose="02070309020205020404" pitchFamily="49" charset="0"/>
        <a:buChar char="o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qw4w9wgxcq" TargetMode="External"/><Relationship Id="rId2" Type="http://schemas.openxmlformats.org/officeDocument/2006/relationships/hyperlink" Target="https://youtu.be/dQw4w9WgXc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newswire.com/news-releases/world-leaders-on-twitter--adoption-stagnates-even-as-follower-base-explodes-300208802.html" TargetMode="External"/><Relationship Id="rId2" Type="http://schemas.openxmlformats.org/officeDocument/2006/relationships/hyperlink" Target="https://s22.q4cdn.com/826641620/files/doc_financials/2019/q1/Q1-2019-Selected-Company-Metrics-and-Financial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newswire.com/news-releases/world-leaders-on-twitter--adoption-stagnates-even-as-follower-base-explodes-300208802.htm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43BE-F622-4060-94C1-0D8921C5E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50875"/>
            <a:ext cx="7772400" cy="120015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dirty="0">
                <a:solidFill>
                  <a:schemeClr val="tx1"/>
                </a:solidFill>
              </a:rPr>
              <a:t>Multi-Label Emotion Classification of Tweets Using Machine Learning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Google Shape;58;p1">
            <a:extLst>
              <a:ext uri="{FF2B5EF4-FFF2-40B4-BE49-F238E27FC236}">
                <a16:creationId xmlns:a16="http://schemas.microsoft.com/office/drawing/2014/main" id="{5CAB8F60-19DB-4973-B072-99009288BE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470900" y="4989513"/>
            <a:ext cx="366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>
                <a:srgbClr val="000000"/>
              </a:buClr>
              <a:buSzPts val="1800"/>
              <a:buFont typeface="Noto Sans Symbols"/>
              <a:buNone/>
            </a:pPr>
            <a:endParaRPr kumimoji="0" lang="en-US" altLang="en-US" sz="1800">
              <a:solidFill>
                <a:srgbClr val="000000"/>
              </a:solidFill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6" name="Google Shape;59;p1">
            <a:extLst>
              <a:ext uri="{FF2B5EF4-FFF2-40B4-BE49-F238E27FC236}">
                <a16:creationId xmlns:a16="http://schemas.microsoft.com/office/drawing/2014/main" id="{6DEDA3EB-4B55-4C38-8F94-EEF1777F2FEA}"/>
              </a:ext>
            </a:extLst>
          </p:cNvPr>
          <p:cNvSpPr txBox="1"/>
          <p:nvPr/>
        </p:nvSpPr>
        <p:spPr>
          <a:xfrm>
            <a:off x="193675" y="4244975"/>
            <a:ext cx="3276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  <a:buFont typeface="Noto Sans Symbols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latin typeface="+mj-lt"/>
            </a:endParaRPr>
          </a:p>
          <a:p>
            <a:pPr>
              <a:buClr>
                <a:schemeClr val="dk1"/>
              </a:buClr>
              <a:buSzPts val="2400"/>
              <a:buFont typeface="Noto Sans Symbols"/>
              <a:buNone/>
              <a:defRPr/>
            </a:pPr>
            <a:r>
              <a:rPr lang="en-US" sz="2000" dirty="0">
                <a:latin typeface="+mj-lt"/>
              </a:rPr>
              <a:t>Simon Islam</a:t>
            </a:r>
            <a:endParaRPr sz="2000" dirty="0">
              <a:latin typeface="+mj-lt"/>
            </a:endParaRPr>
          </a:p>
          <a:p>
            <a:pPr>
              <a:buClr>
                <a:schemeClr val="dk1"/>
              </a:buClr>
              <a:buSzPts val="2400"/>
              <a:buFont typeface="Noto Sans Symbols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ID No : 1504062</a:t>
            </a:r>
          </a:p>
        </p:txBody>
      </p:sp>
      <p:sp>
        <p:nvSpPr>
          <p:cNvPr id="7" name="Google Shape;60;p1">
            <a:extLst>
              <a:ext uri="{FF2B5EF4-FFF2-40B4-BE49-F238E27FC236}">
                <a16:creationId xmlns:a16="http://schemas.microsoft.com/office/drawing/2014/main" id="{9AEB8B05-0933-4719-8525-D526C988ABFD}"/>
              </a:ext>
            </a:extLst>
          </p:cNvPr>
          <p:cNvSpPr txBox="1"/>
          <p:nvPr/>
        </p:nvSpPr>
        <p:spPr>
          <a:xfrm>
            <a:off x="5867400" y="2897188"/>
            <a:ext cx="32766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  <a:buFont typeface="Noto Sans Symbols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Supervised By</a:t>
            </a:r>
            <a:endParaRPr sz="2000" dirty="0">
              <a:latin typeface="+mj-lt"/>
            </a:endParaRPr>
          </a:p>
          <a:p>
            <a:pPr>
              <a:buClr>
                <a:schemeClr val="dk1"/>
              </a:buClr>
              <a:buSzPts val="2400"/>
              <a:defRPr/>
            </a:pPr>
            <a:r>
              <a:rPr lang="en-US" sz="2000" dirty="0" err="1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Animesh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Chandra Roy</a:t>
            </a:r>
          </a:p>
          <a:p>
            <a:pPr>
              <a:buClr>
                <a:schemeClr val="dk1"/>
              </a:buClr>
              <a:buSzPts val="2400"/>
              <a:defRPr/>
            </a:pPr>
            <a:r>
              <a:rPr lang="en-US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Assistant Professor</a:t>
            </a:r>
          </a:p>
          <a:p>
            <a:pPr>
              <a:buClr>
                <a:schemeClr val="dk1"/>
              </a:buClr>
              <a:buSzPts val="2400"/>
              <a:defRPr/>
            </a:pPr>
            <a:r>
              <a:rPr lang="en-US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Dept. of CSE, CUET</a:t>
            </a:r>
            <a:endParaRPr sz="2000" dirty="0">
              <a:latin typeface="+mj-lt"/>
            </a:endParaRPr>
          </a:p>
        </p:txBody>
      </p:sp>
      <p:sp>
        <p:nvSpPr>
          <p:cNvPr id="8" name="Google Shape;59;p1">
            <a:extLst>
              <a:ext uri="{FF2B5EF4-FFF2-40B4-BE49-F238E27FC236}">
                <a16:creationId xmlns:a16="http://schemas.microsoft.com/office/drawing/2014/main" id="{10C4AF77-9BF4-4C43-BFAF-87A612D1FFDA}"/>
              </a:ext>
            </a:extLst>
          </p:cNvPr>
          <p:cNvSpPr txBox="1"/>
          <p:nvPr/>
        </p:nvSpPr>
        <p:spPr>
          <a:xfrm>
            <a:off x="193675" y="2897188"/>
            <a:ext cx="3276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  <a:buFont typeface="Noto Sans Symbols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+mj-lt"/>
                <a:cs typeface="Times New Roman"/>
                <a:sym typeface="Times New Roman"/>
              </a:rPr>
              <a:t>Course No : </a:t>
            </a:r>
            <a:r>
              <a:rPr lang="en-US" sz="2000" dirty="0">
                <a:solidFill>
                  <a:schemeClr val="dk1"/>
                </a:solidFill>
                <a:latin typeface="+mj-lt"/>
                <a:cs typeface="Times New Roman"/>
                <a:sym typeface="Times New Roman"/>
              </a:rPr>
              <a:t>CSE-400</a:t>
            </a:r>
          </a:p>
          <a:p>
            <a:pPr>
              <a:buClr>
                <a:schemeClr val="dk1"/>
              </a:buClr>
              <a:buSzPts val="2400"/>
              <a:buFont typeface="Noto Sans Symbols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+mj-lt"/>
                <a:cs typeface="Times New Roman"/>
                <a:sym typeface="Times New Roman"/>
              </a:rPr>
              <a:t>Course Title: </a:t>
            </a:r>
            <a:r>
              <a:rPr lang="en-US" sz="2000" dirty="0">
                <a:solidFill>
                  <a:schemeClr val="dk1"/>
                </a:solidFill>
                <a:latin typeface="+mj-lt"/>
                <a:cs typeface="Times New Roman"/>
                <a:sym typeface="Times New Roman"/>
              </a:rPr>
              <a:t>Project &amp; Thesis</a:t>
            </a:r>
            <a:endParaRPr sz="2000" b="1" dirty="0">
              <a:latin typeface="+mj-lt"/>
            </a:endParaRPr>
          </a:p>
        </p:txBody>
      </p:sp>
    </p:spTree>
  </p:cSld>
  <p:clrMapOvr>
    <a:masterClrMapping/>
  </p:clrMapOvr>
  <p:transition advTm="1447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42BD3E5-DAB1-42A4-9C83-18D22DD3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Challenges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72B48EA-4670-4AD9-8C24-AEE6465F9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US" altLang="en-US"/>
              <a:t>Challenges</a:t>
            </a:r>
          </a:p>
          <a:p>
            <a:pPr lvl="1"/>
            <a:r>
              <a:rPr lang="en-US" altLang="en-US"/>
              <a:t>Lack of Datasets</a:t>
            </a:r>
          </a:p>
          <a:p>
            <a:pPr lvl="1"/>
            <a:r>
              <a:rPr lang="en-US" altLang="en-US"/>
              <a:t>Bias in Training Data</a:t>
            </a:r>
          </a:p>
          <a:p>
            <a:pPr lvl="1"/>
            <a:r>
              <a:rPr lang="en-US" altLang="en-US"/>
              <a:t>Scope of the Work</a:t>
            </a:r>
          </a:p>
          <a:p>
            <a:pPr lvl="1"/>
            <a:r>
              <a:rPr lang="en-US" altLang="en-US"/>
              <a:t>Exponential Complexity</a:t>
            </a:r>
          </a:p>
          <a:p>
            <a:pPr lvl="1"/>
            <a:endParaRPr lang="en-US" altLang="en-US"/>
          </a:p>
          <a:p>
            <a:r>
              <a:rPr lang="en-US" altLang="en-US"/>
              <a:t>Applications</a:t>
            </a:r>
          </a:p>
          <a:p>
            <a:pPr lvl="1"/>
            <a:r>
              <a:rPr lang="en-US" altLang="en-US"/>
              <a:t>Classifying emotions in social media feeds</a:t>
            </a:r>
          </a:p>
          <a:p>
            <a:pPr lvl="1"/>
            <a:r>
              <a:rPr lang="en-US" altLang="en-US"/>
              <a:t>Classifying emotions in brand reviews</a:t>
            </a:r>
          </a:p>
          <a:p>
            <a:pPr lvl="1"/>
            <a:r>
              <a:rPr lang="en-US" altLang="en-US"/>
              <a:t>Prioritize job assignments based on emotions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advTm="3198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D514DA8-D5B5-406A-9028-40FDE050F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Contributions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D89E174-F9C5-4C8F-AD9A-158DCF266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GB" altLang="en-US" dirty="0"/>
              <a:t>Development of a tweet dataset with properly labelled emotions</a:t>
            </a:r>
          </a:p>
          <a:p>
            <a:r>
              <a:rPr lang="en-GB" altLang="en-US" dirty="0"/>
              <a:t>Training various multi label classification models with the features extracted from the dataset</a:t>
            </a:r>
          </a:p>
          <a:p>
            <a:r>
              <a:rPr lang="en-GB" altLang="en-US" dirty="0"/>
              <a:t>Using Senticnet5 to improve the accuracy of the models</a:t>
            </a:r>
          </a:p>
        </p:txBody>
      </p:sp>
    </p:spTree>
  </p:cSld>
  <p:clrMapOvr>
    <a:masterClrMapping/>
  </p:clrMapOvr>
  <p:transition advTm="77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237A412-97F7-4B03-9F66-EA158903D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Architecture</a:t>
            </a:r>
          </a:p>
        </p:txBody>
      </p:sp>
      <p:pic>
        <p:nvPicPr>
          <p:cNvPr id="16387" name="Content Placeholder 2">
            <a:extLst>
              <a:ext uri="{FF2B5EF4-FFF2-40B4-BE49-F238E27FC236}">
                <a16:creationId xmlns:a16="http://schemas.microsoft.com/office/drawing/2014/main" id="{22C99CD9-6D57-493A-BA31-5BE335BA3D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1825" y="990600"/>
            <a:ext cx="5340350" cy="5303838"/>
          </a:xfrm>
        </p:spPr>
      </p:pic>
    </p:spTree>
  </p:cSld>
  <p:clrMapOvr>
    <a:masterClrMapping/>
  </p:clrMapOvr>
  <p:transition advTm="3143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1D394B8-82D5-48DE-92D8-F227A0949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4C008-C012-4F2D-B816-93F04E1A78A9}"/>
              </a:ext>
            </a:extLst>
          </p:cNvPr>
          <p:cNvSpPr txBox="1"/>
          <p:nvPr/>
        </p:nvSpPr>
        <p:spPr>
          <a:xfrm>
            <a:off x="1306513" y="6027738"/>
            <a:ext cx="6530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Figure. Tweet 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135E8-E54B-4A45-B486-2DCD9597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57225"/>
            <a:ext cx="5191125" cy="5738813"/>
          </a:xfrm>
        </p:spPr>
      </p:pic>
    </p:spTree>
  </p:cSld>
  <p:clrMapOvr>
    <a:masterClrMapping/>
  </p:clrMapOvr>
  <p:transition advTm="4677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17FA28C-BA14-4FB3-89EC-6251306B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B244AD-36E4-4C5E-B879-93323CA17B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3150" y="1066800"/>
          <a:ext cx="6997700" cy="437197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61194">
                  <a:extLst>
                    <a:ext uri="{9D8B030D-6E8A-4147-A177-3AD203B41FA5}">
                      <a16:colId xmlns:a16="http://schemas.microsoft.com/office/drawing/2014/main" val="427083080"/>
                    </a:ext>
                  </a:extLst>
                </a:gridCol>
                <a:gridCol w="4836506">
                  <a:extLst>
                    <a:ext uri="{9D8B030D-6E8A-4147-A177-3AD203B41FA5}">
                      <a16:colId xmlns:a16="http://schemas.microsoft.com/office/drawing/2014/main" val="20589415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Process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Example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1370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Raw tweet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@</a:t>
                      </a:r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alamin</a:t>
                      </a:r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 I did not have a good day but @</a:t>
                      </a:r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refat</a:t>
                      </a:r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 had a blast. #Mixed #day Watch it here: </a:t>
                      </a:r>
                      <a:r>
                        <a:rPr lang="en-GB" sz="1400" u="none" strike="noStrike" dirty="0">
                          <a:effectLst/>
                          <a:latin typeface="+mj-lt"/>
                          <a:hlinkClick r:id="rId2"/>
                        </a:rPr>
                        <a:t>https://youtu.be/dQw4w9WgXcQ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999956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Remove User mention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 err="1">
                          <a:effectLst/>
                          <a:latin typeface="+mj-lt"/>
                          <a:hlinkClick r:id="rId3"/>
                        </a:rPr>
                        <a:t>i</a:t>
                      </a:r>
                      <a:r>
                        <a:rPr lang="en-GB" sz="1400" u="sng" strike="noStrike" dirty="0">
                          <a:effectLst/>
                          <a:latin typeface="+mj-lt"/>
                          <a:hlinkClick r:id="rId3"/>
                        </a:rPr>
                        <a:t> did not have a good day but  had a blast. #mixed #day watch it here: https://youtu.be/dqw4w9wgxcq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1773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Remove Hyperlinks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 did not have a good day but  had a blast. #mixed #day watch it here: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936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Process Hashtags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 did not have a good day but  had a blast   mixed  day watch it here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7021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Tokenization &amp; Remove stopwords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['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', 'did', 'not', 'have', 'good', 'day', 'had', 'blast', 'mixed', 'day', 'watch', 'here']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0868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Lemmatization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['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', 'do', 'not', 'have', 'a', 'good', 'day', 'but', 'have', 'a', 'blast', 'mixed', 'day', 'watch', 'it', 'here']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399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Negation Words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['have', 'a', 'good', 'day']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7331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POS tagging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[('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', 'NN'), ('did', 'VBD'), ('not', 'RB'), ('have', 'VB'), ('a', 'DT'), ('good', 'JJ'), ('day', 'NN'), ('but', 'CC'), ('had', 'VBD'), ('a', 'DT'), ('blast', 'NN'), ('mixed', 'JJ'), ('day', 'NN'), ('watch', 'VB'), ('it', 'PRP'), ('here', 'RB')]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005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Post POS tagging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['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', 'did', 'not', 'have', 'good', 'day', 'had', 'blast', 'mixed', 'day', 'watch', 'here']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452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Final Output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en-GB" sz="1400" u="none" strike="noStrike" dirty="0">
                          <a:effectLst/>
                          <a:latin typeface="+mj-lt"/>
                        </a:rPr>
                        <a:t> do not have good day have blast mixed day watch here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544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2D70BE-5D75-42BA-A480-C63E3C36F024}"/>
              </a:ext>
            </a:extLst>
          </p:cNvPr>
          <p:cNvSpPr txBox="1"/>
          <p:nvPr/>
        </p:nvSpPr>
        <p:spPr>
          <a:xfrm>
            <a:off x="1073150" y="5791200"/>
            <a:ext cx="69977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Table 1. Tweet Preprocessing Steps  </a:t>
            </a:r>
          </a:p>
        </p:txBody>
      </p:sp>
    </p:spTree>
  </p:cSld>
  <p:clrMapOvr>
    <a:masterClrMapping/>
  </p:clrMapOvr>
  <p:transition advTm="51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FACC03E-A383-43D6-AF19-983EE1AE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AC1F-4D4D-4034-ABBA-2CEA66AA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>
              <a:defRPr/>
            </a:pPr>
            <a:r>
              <a:rPr lang="en-US" dirty="0"/>
              <a:t>Senticnet5 </a:t>
            </a:r>
            <a:r>
              <a:rPr lang="en-US" dirty="0">
                <a:hlinkClick r:id="rId2" action="ppaction://hlinksldjump"/>
              </a:rPr>
              <a:t>[4]</a:t>
            </a:r>
            <a:endParaRPr lang="en-US" dirty="0"/>
          </a:p>
          <a:p>
            <a:pPr lvl="1">
              <a:defRPr/>
            </a:pPr>
            <a:r>
              <a:rPr lang="en-US" dirty="0"/>
              <a:t>Began in MIT Media Laboratory in 2009</a:t>
            </a:r>
          </a:p>
          <a:p>
            <a:pPr lvl="1">
              <a:defRPr/>
            </a:pPr>
            <a:r>
              <a:rPr lang="en-US" dirty="0"/>
              <a:t>Used as an enhancement during the training phase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Tf-idf</a:t>
            </a:r>
            <a:r>
              <a:rPr lang="en-US" dirty="0"/>
              <a:t> Vectorizer</a:t>
            </a:r>
          </a:p>
          <a:p>
            <a:pPr lvl="1">
              <a:defRPr/>
            </a:pPr>
            <a:r>
              <a:rPr lang="en-US" dirty="0"/>
              <a:t>Stands for term frequency-inverse document frequency</a:t>
            </a:r>
          </a:p>
          <a:p>
            <a:pPr lvl="1">
              <a:defRPr/>
            </a:pPr>
            <a:r>
              <a:rPr lang="en-US" dirty="0"/>
              <a:t>Represents relevancy of each word</a:t>
            </a:r>
          </a:p>
          <a:p>
            <a:pPr lvl="1">
              <a:defRPr/>
            </a:pPr>
            <a:r>
              <a:rPr lang="en-US" dirty="0"/>
              <a:t>Used for converting the dataset into matrix representation</a:t>
            </a:r>
          </a:p>
        </p:txBody>
      </p:sp>
    </p:spTree>
  </p:cSld>
  <p:clrMapOvr>
    <a:masterClrMapping/>
  </p:clrMapOvr>
  <p:transition advTm="90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0D8E757-BED1-44AD-8FBD-2E1F86588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E380-8E28-43D7-A1F0-62FFE8AC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Training Multi-Label Emotion Classifiers</a:t>
            </a:r>
          </a:p>
          <a:p>
            <a:pPr>
              <a:defRPr/>
            </a:pPr>
            <a:r>
              <a:rPr lang="en-US" dirty="0"/>
              <a:t>Problem Transformation Methods</a:t>
            </a:r>
          </a:p>
          <a:p>
            <a:pPr lvl="1">
              <a:defRPr/>
            </a:pPr>
            <a:r>
              <a:rPr lang="en-US" dirty="0"/>
              <a:t>Transform multi-label problem into multiple binary classifications &amp; multi-class classification problem</a:t>
            </a:r>
          </a:p>
          <a:p>
            <a:pPr lvl="1">
              <a:defRPr/>
            </a:pPr>
            <a:r>
              <a:rPr lang="en-US" dirty="0"/>
              <a:t>Base classifiers are needed to train models (Ex. RFC, SVM)</a:t>
            </a:r>
          </a:p>
          <a:p>
            <a:pPr lvl="1">
              <a:defRPr/>
            </a:pPr>
            <a:r>
              <a:rPr lang="en-US" dirty="0"/>
              <a:t>Example: Binary Relevance, Label Powerset etc.</a:t>
            </a:r>
          </a:p>
          <a:p>
            <a:pPr>
              <a:defRPr/>
            </a:pPr>
            <a:r>
              <a:rPr lang="en-US" dirty="0"/>
              <a:t>Algorithm Adaption Methods</a:t>
            </a:r>
          </a:p>
          <a:p>
            <a:pPr lvl="1">
              <a:defRPr/>
            </a:pPr>
            <a:r>
              <a:rPr lang="en-US" dirty="0"/>
              <a:t>Adapts well known algorithms to work with multiple labels</a:t>
            </a:r>
          </a:p>
          <a:p>
            <a:pPr lvl="1">
              <a:defRPr/>
            </a:pPr>
            <a:r>
              <a:rPr lang="en-US" dirty="0"/>
              <a:t>Example: </a:t>
            </a:r>
            <a:r>
              <a:rPr lang="en-US" dirty="0" err="1"/>
              <a:t>MLkNN</a:t>
            </a:r>
            <a:r>
              <a:rPr lang="en-US" dirty="0"/>
              <a:t>, </a:t>
            </a:r>
            <a:r>
              <a:rPr lang="en-US" dirty="0" err="1"/>
              <a:t>BRkNN</a:t>
            </a:r>
            <a:r>
              <a:rPr lang="en-US" dirty="0"/>
              <a:t> etc.</a:t>
            </a:r>
          </a:p>
        </p:txBody>
      </p:sp>
    </p:spTree>
  </p:cSld>
  <p:clrMapOvr>
    <a:masterClrMapping/>
  </p:clrMapOvr>
  <p:transition advTm="2509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DA0FAD3-1AA2-419E-984A-3B103B440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 (Cont.)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CB22B1A-D9D3-48E5-922F-B92F23728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Binary Relevance (BR) </a:t>
            </a:r>
            <a:r>
              <a:rPr lang="en-US" altLang="en-US" dirty="0">
                <a:hlinkClick r:id="rId2" action="ppaction://hlinksldjump"/>
              </a:rPr>
              <a:t>[5]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Transform the problem into n binary classification problem</a:t>
            </a:r>
          </a:p>
          <a:p>
            <a:pPr lvl="1">
              <a:defRPr/>
            </a:pPr>
            <a:r>
              <a:rPr lang="en-US" altLang="en-US" dirty="0"/>
              <a:t>Each models trained separately</a:t>
            </a:r>
          </a:p>
          <a:p>
            <a:pPr lvl="1">
              <a:defRPr/>
            </a:pPr>
            <a:r>
              <a:rPr lang="en-US" altLang="en-US" dirty="0"/>
              <a:t>Models are independent and can be used in other works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A0E48890-9EEF-4A9B-94E9-5BE34B4F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971800"/>
            <a:ext cx="6381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7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8428E91-F77B-4A0E-A97C-4C9495F09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 (Cont.)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3EFE50C-CCE9-43C8-9409-461EFE54A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Label Powerset (LP) </a:t>
            </a:r>
            <a:r>
              <a:rPr lang="en-US" altLang="en-US" dirty="0">
                <a:hlinkClick r:id="rId2" action="ppaction://hlinksldjump"/>
              </a:rPr>
              <a:t>[6]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Transforms the problem into multi-class classification problem</a:t>
            </a:r>
          </a:p>
          <a:p>
            <a:pPr lvl="1">
              <a:defRPr/>
            </a:pPr>
            <a:r>
              <a:rPr lang="en-US" altLang="en-US" dirty="0"/>
              <a:t>Classes were assigned according to unique label combinations</a:t>
            </a:r>
          </a:p>
          <a:p>
            <a:pPr lvl="1">
              <a:defRPr/>
            </a:pPr>
            <a:r>
              <a:rPr lang="en-US" altLang="en-US" dirty="0"/>
              <a:t>Correct class prediction leads to correct prediction for all emotions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BA3DD68B-CDD7-4968-8E3A-170A5BEDC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3581400"/>
            <a:ext cx="6365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827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D3164C8-7FEF-48ED-BD4F-B54F94EEE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 (Cont.)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32FE251-8115-4319-872A-199E827F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Classifier Chains (CC) </a:t>
            </a:r>
            <a:r>
              <a:rPr lang="en-US" altLang="en-US" dirty="0">
                <a:hlinkClick r:id="rId2" action="ppaction://hlinksldjump"/>
              </a:rPr>
              <a:t>[7]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Trains the models sequentially</a:t>
            </a:r>
          </a:p>
          <a:p>
            <a:pPr lvl="1">
              <a:defRPr/>
            </a:pPr>
            <a:r>
              <a:rPr lang="en-US" altLang="en-US" dirty="0"/>
              <a:t>Efficiency depends on the order of the chain</a:t>
            </a:r>
          </a:p>
          <a:p>
            <a:pPr lvl="1">
              <a:defRPr/>
            </a:pPr>
            <a:r>
              <a:rPr lang="en-US" altLang="en-US" dirty="0"/>
              <a:t>Maintains correlation between different labels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A352E677-FB9E-4398-B374-C4518C48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52750"/>
            <a:ext cx="66786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951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2191536-14B9-438E-9338-2C3BAFA0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92F67C9-3741-4555-85E6-44DD49FB9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Motivation</a:t>
            </a:r>
          </a:p>
          <a:p>
            <a:pPr eaLnBrk="1" hangingPunct="1"/>
            <a:r>
              <a:rPr lang="en-US" altLang="en-US"/>
              <a:t>Related Work</a:t>
            </a:r>
          </a:p>
          <a:p>
            <a:pPr eaLnBrk="1" hangingPunct="1"/>
            <a:r>
              <a:rPr lang="en-US" altLang="en-US"/>
              <a:t>Research Challenges</a:t>
            </a:r>
          </a:p>
          <a:p>
            <a:pPr eaLnBrk="1" hangingPunct="1"/>
            <a:r>
              <a:rPr lang="en-US" altLang="en-US"/>
              <a:t>Contributions</a:t>
            </a:r>
          </a:p>
          <a:p>
            <a:pPr eaLnBrk="1" hangingPunct="1"/>
            <a:r>
              <a:rPr lang="en-US" altLang="en-US"/>
              <a:t>System Architecture</a:t>
            </a:r>
          </a:p>
          <a:p>
            <a:pPr eaLnBrk="1" hangingPunct="1"/>
            <a:r>
              <a:rPr lang="en-US" altLang="en-US"/>
              <a:t>Methodology</a:t>
            </a:r>
          </a:p>
          <a:p>
            <a:pPr eaLnBrk="1" hangingPunct="1"/>
            <a:r>
              <a:rPr lang="en-US" altLang="en-US"/>
              <a:t>Experimental Results</a:t>
            </a:r>
          </a:p>
          <a:p>
            <a:pPr eaLnBrk="1" hangingPunct="1"/>
            <a:r>
              <a:rPr lang="en-US" altLang="en-US"/>
              <a:t>Conclusion</a:t>
            </a:r>
          </a:p>
          <a:p>
            <a:pPr eaLnBrk="1" hangingPunct="1"/>
            <a:r>
              <a:rPr lang="en-US" altLang="en-US"/>
              <a:t>References</a:t>
            </a:r>
          </a:p>
        </p:txBody>
      </p:sp>
    </p:spTree>
  </p:cSld>
  <p:clrMapOvr>
    <a:masterClrMapping/>
  </p:clrMapOvr>
  <p:transition advTm="353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2F66-6CEA-46DD-87C1-8135B2F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B6408-4782-4CF7-91BE-13CC339BB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k-</a:t>
                </a:r>
                <a:r>
                  <a:rPr lang="en-US" dirty="0" err="1"/>
                  <a:t>Labelsets</a:t>
                </a:r>
                <a:r>
                  <a:rPr lang="en-US" dirty="0"/>
                  <a:t> (</a:t>
                </a:r>
                <a:r>
                  <a:rPr lang="en-US" dirty="0" err="1"/>
                  <a:t>RAkEL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Breaks initial set of labels into subsets containing k labels</a:t>
                </a:r>
              </a:p>
              <a:p>
                <a:pPr lvl="1"/>
                <a:r>
                  <a:rPr lang="en-US" dirty="0"/>
                  <a:t>Reduces complexity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where m is the number of subsets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Ensemble of Classifier Chains (ECC)</a:t>
                </a:r>
              </a:p>
              <a:p>
                <a:pPr lvl="1"/>
                <a:r>
                  <a:rPr lang="en-US" dirty="0"/>
                  <a:t>Trains multiple classifier chains of different label orders</a:t>
                </a:r>
              </a:p>
              <a:p>
                <a:pPr lvl="1"/>
                <a:r>
                  <a:rPr lang="en-US" dirty="0"/>
                  <a:t>Ensembles the results to produce the final output</a:t>
                </a:r>
              </a:p>
              <a:p>
                <a:pPr lvl="1"/>
                <a:r>
                  <a:rPr lang="en-US" dirty="0"/>
                  <a:t>High computational complexity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B6408-4782-4CF7-91BE-13CC339BB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2" t="-1264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440328"/>
      </p:ext>
    </p:extLst>
  </p:cSld>
  <p:clrMapOvr>
    <a:masterClrMapping/>
  </p:clrMapOvr>
  <p:transition advTm="1736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5B4CA95-484E-4627-A973-86FCED472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 (Cont.)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80393E4-DDA9-46BD-A554-E69D90864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US" altLang="en-US" dirty="0" err="1"/>
              <a:t>MLkNN</a:t>
            </a:r>
            <a:r>
              <a:rPr lang="en-US" altLang="en-US" dirty="0"/>
              <a:t> </a:t>
            </a:r>
            <a:r>
              <a:rPr lang="en-US" altLang="en-US" dirty="0">
                <a:hlinkClick r:id="rId2" action="ppaction://hlinksldjump"/>
              </a:rPr>
              <a:t>[8]</a:t>
            </a:r>
            <a:endParaRPr lang="en-US" altLang="en-US" dirty="0"/>
          </a:p>
          <a:p>
            <a:pPr lvl="1"/>
            <a:r>
              <a:rPr lang="en-US" altLang="en-US" dirty="0"/>
              <a:t>Adapts K nearest neighbor algorithm to work with multiple labels</a:t>
            </a:r>
          </a:p>
          <a:p>
            <a:pPr lvl="1"/>
            <a:r>
              <a:rPr lang="en-US" altLang="en-US" dirty="0"/>
              <a:t>Uses Maximum a posteriori (MAP) principal to determine labels for unidentified data</a:t>
            </a:r>
          </a:p>
          <a:p>
            <a:pPr lvl="1"/>
            <a:r>
              <a:rPr lang="en-US" altLang="en-US" dirty="0"/>
              <a:t> MAP is based on the information from nearest neighbors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advTm="14056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4DA88EA-756E-4CA7-AE6C-0DB4469B8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 (Cont.)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C80204E-C93E-49A6-9E04-8887EC247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US" altLang="en-US"/>
              <a:t>BRkNN </a:t>
            </a:r>
            <a:r>
              <a:rPr lang="en-US" altLang="en-US">
                <a:hlinkClick r:id="rId2" action="ppaction://hlinksldjump"/>
              </a:rPr>
              <a:t>[9]</a:t>
            </a:r>
            <a:endParaRPr lang="en-US" altLang="en-US"/>
          </a:p>
          <a:p>
            <a:pPr lvl="1"/>
            <a:r>
              <a:rPr lang="en-US" altLang="en-US"/>
              <a:t>Combines approaches from binary relevance and k nearest neighbors </a:t>
            </a:r>
          </a:p>
          <a:p>
            <a:pPr lvl="1"/>
            <a:r>
              <a:rPr lang="en-US" altLang="en-US"/>
              <a:t>Has two extensions BRkNN-a &amp; BRkNN-b</a:t>
            </a:r>
          </a:p>
          <a:p>
            <a:pPr lvl="1"/>
            <a:r>
              <a:rPr lang="en-US" altLang="en-US"/>
              <a:t>BRkNN-a outputs labels present in half of the nearest neighbors</a:t>
            </a:r>
          </a:p>
          <a:p>
            <a:pPr lvl="1"/>
            <a:r>
              <a:rPr lang="en-US" altLang="en-US"/>
              <a:t>BRkNN-b outputs first k labels with highest confidence value, where k is label density rounded to nearest integer</a:t>
            </a:r>
          </a:p>
        </p:txBody>
      </p:sp>
    </p:spTree>
  </p:cSld>
  <p:clrMapOvr>
    <a:masterClrMapping/>
  </p:clrMapOvr>
  <p:transition advTm="1517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27DAE55-4FE2-4619-98BA-404F63712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86CA87C-CAB4-45E8-8AE0-493CAA128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4038600"/>
          </a:xfrm>
        </p:spPr>
        <p:txBody>
          <a:bodyPr/>
          <a:lstStyle/>
          <a:p>
            <a:r>
              <a:rPr lang="en-US" altLang="en-US"/>
              <a:t>Dataset Description</a:t>
            </a:r>
          </a:p>
          <a:p>
            <a:pPr lvl="1"/>
            <a:r>
              <a:rPr lang="en-US" altLang="en-US"/>
              <a:t>Tweets selected from </a:t>
            </a:r>
            <a:r>
              <a:rPr lang="en-US" altLang="en-US" i="1"/>
              <a:t>Sentiment140 </a:t>
            </a:r>
            <a:r>
              <a:rPr lang="en-US" altLang="en-US"/>
              <a:t>dataset</a:t>
            </a:r>
          </a:p>
          <a:p>
            <a:pPr lvl="1"/>
            <a:r>
              <a:rPr lang="en-US" altLang="en-US"/>
              <a:t>Tweets were labeled according to emotions (Joy, Sadness, Anger, Disgust, Admiration, Surprise, Interest, Fear)</a:t>
            </a:r>
          </a:p>
          <a:p>
            <a:pPr lvl="1"/>
            <a:r>
              <a:rPr lang="en-US" altLang="en-US"/>
              <a:t>Total number of tweets 8501</a:t>
            </a:r>
          </a:p>
          <a:p>
            <a:pPr lvl="1"/>
            <a:r>
              <a:rPr lang="en-US" altLang="en-US"/>
              <a:t>Label Cardinality 1.5</a:t>
            </a:r>
          </a:p>
          <a:p>
            <a:pPr lvl="1"/>
            <a:r>
              <a:rPr lang="en-US" altLang="en-US"/>
              <a:t>Label Density 0.1875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ransition advTm="34943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CF07064-1FE0-4505-A417-93936909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83DFE11-A5F8-4A77-BDA7-ED3D69290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289926"/>
              </p:ext>
            </p:extLst>
          </p:nvPr>
        </p:nvGraphicFramePr>
        <p:xfrm>
          <a:off x="228600" y="1143000"/>
          <a:ext cx="8763000" cy="4455795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5215119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8536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97999251"/>
                    </a:ext>
                  </a:extLst>
                </a:gridCol>
                <a:gridCol w="628800">
                  <a:extLst>
                    <a:ext uri="{9D8B030D-6E8A-4147-A177-3AD203B41FA5}">
                      <a16:colId xmlns:a16="http://schemas.microsoft.com/office/drawing/2014/main" val="3743440731"/>
                    </a:ext>
                  </a:extLst>
                </a:gridCol>
                <a:gridCol w="593400">
                  <a:extLst>
                    <a:ext uri="{9D8B030D-6E8A-4147-A177-3AD203B41FA5}">
                      <a16:colId xmlns:a16="http://schemas.microsoft.com/office/drawing/2014/main" val="1567898872"/>
                    </a:ext>
                  </a:extLst>
                </a:gridCol>
                <a:gridCol w="800400">
                  <a:extLst>
                    <a:ext uri="{9D8B030D-6E8A-4147-A177-3AD203B41FA5}">
                      <a16:colId xmlns:a16="http://schemas.microsoft.com/office/drawing/2014/main" val="3964895442"/>
                    </a:ext>
                  </a:extLst>
                </a:gridCol>
                <a:gridCol w="607200">
                  <a:extLst>
                    <a:ext uri="{9D8B030D-6E8A-4147-A177-3AD203B41FA5}">
                      <a16:colId xmlns:a16="http://schemas.microsoft.com/office/drawing/2014/main" val="1640156911"/>
                    </a:ext>
                  </a:extLst>
                </a:gridCol>
                <a:gridCol w="593400">
                  <a:extLst>
                    <a:ext uri="{9D8B030D-6E8A-4147-A177-3AD203B41FA5}">
                      <a16:colId xmlns:a16="http://schemas.microsoft.com/office/drawing/2014/main" val="626033475"/>
                    </a:ext>
                  </a:extLst>
                </a:gridCol>
                <a:gridCol w="510600">
                  <a:extLst>
                    <a:ext uri="{9D8B030D-6E8A-4147-A177-3AD203B41FA5}">
                      <a16:colId xmlns:a16="http://schemas.microsoft.com/office/drawing/2014/main" val="8765187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Text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Joy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Sadness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Anger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Disgust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Admiration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Surprise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Interest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Fear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90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So much for sleeping in.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98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College days are </a:t>
                      </a:r>
                      <a:r>
                        <a:rPr lang="en-GB" sz="1600" u="none" strike="noStrike" dirty="0" err="1">
                          <a:effectLst/>
                        </a:rPr>
                        <a:t>loooong</a:t>
                      </a:r>
                      <a:r>
                        <a:rPr lang="en-GB" sz="1600" u="none" strike="noStrike" dirty="0">
                          <a:effectLst/>
                        </a:rPr>
                        <a:t> days.. 3 more hours #tired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9482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@</a:t>
                      </a:r>
                      <a:r>
                        <a:rPr lang="en-GB" sz="1600" u="none" strike="noStrike" dirty="0" err="1">
                          <a:effectLst/>
                        </a:rPr>
                        <a:t>daihard</a:t>
                      </a:r>
                      <a:r>
                        <a:rPr lang="en-GB" sz="1600" u="none" strike="noStrike" dirty="0">
                          <a:effectLst/>
                        </a:rPr>
                        <a:t> I'm headed to Kentucky this time. Never been so it should be fun!  ? http://blip.fm/~5gqz1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23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hella tired.. where is gilbert for the usual basketball talk?!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554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Not as dry this morning as would have liked  lot of moisture on the dune grass this am meant me and the dogs came home soaking wet!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78957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@lil_laura_loo Really? I think we have some! I've taken Piriteeze but only works for a little while and can only take 1 a day!  xo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1147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74A8EEC5-C500-4313-8D58-B10E3623A421}"/>
              </a:ext>
            </a:extLst>
          </p:cNvPr>
          <p:cNvSpPr/>
          <p:nvPr/>
        </p:nvSpPr>
        <p:spPr>
          <a:xfrm>
            <a:off x="2959617" y="5715000"/>
            <a:ext cx="3300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DE" altLang="en-US" dirty="0"/>
              <a:t>Table 2. Sample of the dataset</a:t>
            </a:r>
          </a:p>
        </p:txBody>
      </p:sp>
    </p:spTree>
  </p:cSld>
  <p:clrMapOvr>
    <a:masterClrMapping/>
  </p:clrMapOvr>
  <p:transition advTm="3439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EBB3122-066E-4835-BA8D-19EE53073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A7141F-B97B-4E38-BC9A-C94AFA0DC7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06513" y="1333500"/>
          <a:ext cx="6530976" cy="419100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65488">
                  <a:extLst>
                    <a:ext uri="{9D8B030D-6E8A-4147-A177-3AD203B41FA5}">
                      <a16:colId xmlns:a16="http://schemas.microsoft.com/office/drawing/2014/main" val="3873063481"/>
                    </a:ext>
                  </a:extLst>
                </a:gridCol>
                <a:gridCol w="3265488">
                  <a:extLst>
                    <a:ext uri="{9D8B030D-6E8A-4147-A177-3AD203B41FA5}">
                      <a16:colId xmlns:a16="http://schemas.microsoft.com/office/drawing/2014/main" val="4222970987"/>
                    </a:ext>
                  </a:extLst>
                </a:gridCol>
              </a:tblGrid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Emotion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No. of Tweets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59479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Joy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2406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5489569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4126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05002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03636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29192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Admiration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05863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72823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2134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26013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943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631EE7-CC81-4F7F-8D45-07DB0659DA7B}"/>
              </a:ext>
            </a:extLst>
          </p:cNvPr>
          <p:cNvSpPr/>
          <p:nvPr/>
        </p:nvSpPr>
        <p:spPr>
          <a:xfrm>
            <a:off x="2459038" y="5668963"/>
            <a:ext cx="4225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DE" altLang="en-US" dirty="0">
                <a:latin typeface="+mj-lt"/>
              </a:rPr>
              <a:t>Table 3. Emotion Distribution in the dataset</a:t>
            </a:r>
          </a:p>
        </p:txBody>
      </p:sp>
    </p:spTree>
  </p:cSld>
  <p:clrMapOvr>
    <a:masterClrMapping/>
  </p:clrMapOvr>
  <p:transition advTm="16687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6CEA955-544D-4885-90F8-E875AD4F7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graphicFrame>
        <p:nvGraphicFramePr>
          <p:cNvPr id="2" name="Content Placeholder 8">
            <a:extLst>
              <a:ext uri="{FF2B5EF4-FFF2-40B4-BE49-F238E27FC236}">
                <a16:creationId xmlns:a16="http://schemas.microsoft.com/office/drawing/2014/main" id="{273EA33A-58D2-495C-A5A2-1175D3F9F6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6013" y="1143000"/>
          <a:ext cx="691197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Tm="1816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02DDB71-3ABC-4980-BFC8-FE851BF9F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01CF2E-815D-45F2-9D29-6BE5CBAACA4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990600"/>
          <a:ext cx="8839200" cy="449580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179702">
                  <a:extLst>
                    <a:ext uri="{9D8B030D-6E8A-4147-A177-3AD203B41FA5}">
                      <a16:colId xmlns:a16="http://schemas.microsoft.com/office/drawing/2014/main" val="1336332603"/>
                    </a:ext>
                  </a:extLst>
                </a:gridCol>
                <a:gridCol w="1155631">
                  <a:extLst>
                    <a:ext uri="{9D8B030D-6E8A-4147-A177-3AD203B41FA5}">
                      <a16:colId xmlns:a16="http://schemas.microsoft.com/office/drawing/2014/main" val="574270038"/>
                    </a:ext>
                  </a:extLst>
                </a:gridCol>
                <a:gridCol w="1623386">
                  <a:extLst>
                    <a:ext uri="{9D8B030D-6E8A-4147-A177-3AD203B41FA5}">
                      <a16:colId xmlns:a16="http://schemas.microsoft.com/office/drawing/2014/main" val="1342841728"/>
                    </a:ext>
                  </a:extLst>
                </a:gridCol>
                <a:gridCol w="880481">
                  <a:extLst>
                    <a:ext uri="{9D8B030D-6E8A-4147-A177-3AD203B41FA5}">
                      <a16:colId xmlns:a16="http://schemas.microsoft.com/office/drawing/2014/main" val="188886410"/>
                    </a:ext>
                  </a:extLst>
                </a:gridCol>
              </a:tblGrid>
              <a:tr h="45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Association Rules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Support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Confidence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Lift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7293931"/>
                  </a:ext>
                </a:extLst>
              </a:tr>
              <a:tr h="45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Admiration -&gt; Joy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0.682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1.904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898612"/>
                  </a:ext>
                </a:extLst>
              </a:tr>
              <a:tr h="45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Disgust -&gt; Anger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0.394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1.252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1740629"/>
                  </a:ext>
                </a:extLst>
              </a:tr>
              <a:tr h="45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Disgust -&gt; Sadness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0.732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1.277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4519799"/>
                  </a:ext>
                </a:extLst>
              </a:tr>
              <a:tr h="45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Joy -&gt; Interest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0.464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1.296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2873512"/>
                  </a:ext>
                </a:extLst>
              </a:tr>
              <a:tr h="45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Joy -&gt; Surprise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1.005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678652"/>
                  </a:ext>
                </a:extLst>
              </a:tr>
              <a:tr h="45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Admiration, Interest -&gt; Anger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1.188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306825"/>
                  </a:ext>
                </a:extLst>
              </a:tr>
              <a:tr h="45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Admiration, Joy -&gt; Interest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1.028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542505"/>
                  </a:ext>
                </a:extLst>
              </a:tr>
              <a:tr h="829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Admiration, Sadness, Interest -&gt; Anger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2.792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730022"/>
                  </a:ext>
                </a:extLst>
              </a:tr>
            </a:tbl>
          </a:graphicData>
        </a:graphic>
      </p:graphicFrame>
      <p:sp>
        <p:nvSpPr>
          <p:cNvPr id="15403" name="TextBox 2">
            <a:extLst>
              <a:ext uri="{FF2B5EF4-FFF2-40B4-BE49-F238E27FC236}">
                <a16:creationId xmlns:a16="http://schemas.microsoft.com/office/drawing/2014/main" id="{66FB30F7-7976-4ECC-91CA-BDBB5728B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5683250"/>
            <a:ext cx="883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j-lt"/>
              </a:rPr>
              <a:t>Table 4. Association Rules generated from the Dataset</a:t>
            </a:r>
          </a:p>
        </p:txBody>
      </p:sp>
    </p:spTree>
  </p:cSld>
  <p:clrMapOvr>
    <a:masterClrMapping/>
  </p:clrMapOvr>
  <p:transition advTm="23319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3DBFCFE-0D87-4FB6-80C8-CA2730212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EBD5377-91B9-43BA-AFFF-1574AE160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US" altLang="en-US" dirty="0"/>
              <a:t>Evaluation Metrics</a:t>
            </a:r>
          </a:p>
          <a:p>
            <a:pPr lvl="1"/>
            <a:r>
              <a:rPr lang="en-US" altLang="en-US" dirty="0"/>
              <a:t>Hamming Loss</a:t>
            </a:r>
          </a:p>
          <a:p>
            <a:pPr lvl="1"/>
            <a:r>
              <a:rPr lang="en-US" altLang="en-US" dirty="0"/>
              <a:t>0/1 Subset Loss</a:t>
            </a:r>
          </a:p>
          <a:p>
            <a:pPr lvl="1"/>
            <a:r>
              <a:rPr lang="en-US" altLang="en-US" dirty="0"/>
              <a:t>Macro F-Score</a:t>
            </a:r>
          </a:p>
          <a:p>
            <a:pPr lvl="1"/>
            <a:r>
              <a:rPr lang="en-US" altLang="en-US" dirty="0"/>
              <a:t>Micro F-Score</a:t>
            </a:r>
          </a:p>
          <a:p>
            <a:pPr lvl="1"/>
            <a:r>
              <a:rPr lang="en-US" altLang="en-US" dirty="0"/>
              <a:t>Average Accuracy</a:t>
            </a:r>
          </a:p>
        </p:txBody>
      </p:sp>
    </p:spTree>
  </p:cSld>
  <p:clrMapOvr>
    <a:masterClrMapping/>
  </p:clrMapOvr>
  <p:transition advTm="823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B522EF6-FA43-4F07-A659-4C0E63866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802F87-0966-424B-81B5-DD0199B75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28679"/>
              </p:ext>
            </p:extLst>
          </p:nvPr>
        </p:nvGraphicFramePr>
        <p:xfrm>
          <a:off x="0" y="990600"/>
          <a:ext cx="9144000" cy="480059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09541">
                  <a:extLst>
                    <a:ext uri="{9D8B030D-6E8A-4147-A177-3AD203B41FA5}">
                      <a16:colId xmlns:a16="http://schemas.microsoft.com/office/drawing/2014/main" val="2656476847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134891092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206980387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2112948638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4068789601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1283157258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3857412970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896907624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3634501060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3765449339"/>
                    </a:ext>
                  </a:extLst>
                </a:gridCol>
                <a:gridCol w="546558">
                  <a:extLst>
                    <a:ext uri="{9D8B030D-6E8A-4147-A177-3AD203B41FA5}">
                      <a16:colId xmlns:a16="http://schemas.microsoft.com/office/drawing/2014/main" val="2832898090"/>
                    </a:ext>
                  </a:extLst>
                </a:gridCol>
                <a:gridCol w="676690">
                  <a:extLst>
                    <a:ext uri="{9D8B030D-6E8A-4147-A177-3AD203B41FA5}">
                      <a16:colId xmlns:a16="http://schemas.microsoft.com/office/drawing/2014/main" val="594459252"/>
                    </a:ext>
                  </a:extLst>
                </a:gridCol>
                <a:gridCol w="659339">
                  <a:extLst>
                    <a:ext uri="{9D8B030D-6E8A-4147-A177-3AD203B41FA5}">
                      <a16:colId xmlns:a16="http://schemas.microsoft.com/office/drawing/2014/main" val="937549331"/>
                    </a:ext>
                  </a:extLst>
                </a:gridCol>
                <a:gridCol w="832850">
                  <a:extLst>
                    <a:ext uri="{9D8B030D-6E8A-4147-A177-3AD203B41FA5}">
                      <a16:colId xmlns:a16="http://schemas.microsoft.com/office/drawing/2014/main" val="1720708172"/>
                    </a:ext>
                  </a:extLst>
                </a:gridCol>
              </a:tblGrid>
              <a:tr h="3767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Evaluation 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BR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LP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CC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RAkEL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ECC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MLkNN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BRkNN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04738"/>
                  </a:ext>
                </a:extLst>
              </a:tr>
              <a:tr h="737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74337"/>
                  </a:ext>
                </a:extLst>
              </a:tr>
              <a:tr h="737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j-lt"/>
                        </a:rPr>
                        <a:t>Hamming Loss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0.162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0.284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9163419"/>
                  </a:ext>
                </a:extLst>
              </a:tr>
              <a:tr h="737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j-lt"/>
                        </a:rPr>
                        <a:t>0/1 Subset Loss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0.272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0.063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9209921"/>
                  </a:ext>
                </a:extLst>
              </a:tr>
              <a:tr h="737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j-lt"/>
                        </a:rPr>
                        <a:t>Macro F-Score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0.893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0.865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0.883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837395"/>
                  </a:ext>
                </a:extLst>
              </a:tr>
              <a:tr h="737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err="1">
                          <a:effectLst/>
                          <a:latin typeface="+mj-lt"/>
                        </a:rPr>
                        <a:t>Mircro</a:t>
                      </a:r>
                      <a:r>
                        <a:rPr lang="en-US" sz="1400" b="0" u="none" strike="noStrike" dirty="0">
                          <a:effectLst/>
                          <a:latin typeface="+mj-lt"/>
                        </a:rPr>
                        <a:t> F-Score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0.906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0.901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0.822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146049"/>
                  </a:ext>
                </a:extLst>
              </a:tr>
              <a:tr h="737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j-lt"/>
                        </a:rPr>
                        <a:t>Average Accuracy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0.837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0.827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0.715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884307"/>
                  </a:ext>
                </a:extLst>
              </a:tr>
            </a:tbl>
          </a:graphicData>
        </a:graphic>
      </p:graphicFrame>
      <p:sp>
        <p:nvSpPr>
          <p:cNvPr id="16481" name="Rectangle 2">
            <a:extLst>
              <a:ext uri="{FF2B5EF4-FFF2-40B4-BE49-F238E27FC236}">
                <a16:creationId xmlns:a16="http://schemas.microsoft.com/office/drawing/2014/main" id="{C24F8344-0ECC-48BE-A13E-C9357E344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5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j-lt"/>
              </a:rPr>
              <a:t>Table 5. Evaluation of the models without Preprocessing</a:t>
            </a:r>
          </a:p>
        </p:txBody>
      </p:sp>
    </p:spTree>
  </p:cSld>
  <p:clrMapOvr>
    <a:masterClrMapping/>
  </p:clrMapOvr>
  <p:transition advTm="679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08067AE-DD9A-4D39-8E2E-E4B6CD19B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16FB96B-48B5-4AD2-B6C7-F9379386A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US" altLang="en-US" dirty="0"/>
              <a:t>Emotion Detection</a:t>
            </a:r>
          </a:p>
          <a:p>
            <a:pPr lvl="1"/>
            <a:r>
              <a:rPr lang="en-US" altLang="en-US" dirty="0"/>
              <a:t>Process of identifying emotions from texts</a:t>
            </a:r>
          </a:p>
          <a:p>
            <a:pPr lvl="1"/>
            <a:r>
              <a:rPr lang="en-US" altLang="en-US" dirty="0"/>
              <a:t>Provides valuable information to human psyche</a:t>
            </a:r>
          </a:p>
          <a:p>
            <a:pPr lvl="1"/>
            <a:r>
              <a:rPr lang="en-US" altLang="en-US" dirty="0"/>
              <a:t>Information gathered can be used later for developing conscious programs</a:t>
            </a:r>
          </a:p>
          <a:p>
            <a:pPr lvl="1"/>
            <a:r>
              <a:rPr lang="en-US" altLang="en-US" dirty="0"/>
              <a:t>Emotions considered in this work: Joy, Sadness, Anger, Disgust, Admiration, Surprise, Interest, Fear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advTm="14647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0DF90AB-F5DA-48C7-9FE4-21ABDCBFE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CB52F3-9717-415A-B715-C3C366DDB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69995"/>
              </p:ext>
            </p:extLst>
          </p:nvPr>
        </p:nvGraphicFramePr>
        <p:xfrm>
          <a:off x="0" y="990600"/>
          <a:ext cx="9143999" cy="47244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10974">
                  <a:extLst>
                    <a:ext uri="{9D8B030D-6E8A-4147-A177-3AD203B41FA5}">
                      <a16:colId xmlns:a16="http://schemas.microsoft.com/office/drawing/2014/main" val="867668282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3989652093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1534750037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1819597756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451184604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2292136908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2124201729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255903462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1457161009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440668166"/>
                    </a:ext>
                  </a:extLst>
                </a:gridCol>
                <a:gridCol w="547077">
                  <a:extLst>
                    <a:ext uri="{9D8B030D-6E8A-4147-A177-3AD203B41FA5}">
                      <a16:colId xmlns:a16="http://schemas.microsoft.com/office/drawing/2014/main" val="372359448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765856763"/>
                    </a:ext>
                  </a:extLst>
                </a:gridCol>
                <a:gridCol w="651281">
                  <a:extLst>
                    <a:ext uri="{9D8B030D-6E8A-4147-A177-3AD203B41FA5}">
                      <a16:colId xmlns:a16="http://schemas.microsoft.com/office/drawing/2014/main" val="1702530193"/>
                    </a:ext>
                  </a:extLst>
                </a:gridCol>
                <a:gridCol w="833640">
                  <a:extLst>
                    <a:ext uri="{9D8B030D-6E8A-4147-A177-3AD203B41FA5}">
                      <a16:colId xmlns:a16="http://schemas.microsoft.com/office/drawing/2014/main" val="3238804779"/>
                    </a:ext>
                  </a:extLst>
                </a:gridCol>
              </a:tblGrid>
              <a:tr h="370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Evaluation 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BR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LP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CC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RAkEL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+mj-lt"/>
                        </a:rPr>
                        <a:t>ECC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MLkNN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BRkNN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93596"/>
                  </a:ext>
                </a:extLst>
              </a:tr>
              <a:tr h="7256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RFC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72158"/>
                  </a:ext>
                </a:extLst>
              </a:tr>
              <a:tr h="725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Hamming Loss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0.172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0.255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3348651"/>
                  </a:ext>
                </a:extLst>
              </a:tr>
              <a:tr h="725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0/1 Subset Loss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0.277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0.278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0.202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0.094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2017116"/>
                  </a:ext>
                </a:extLst>
              </a:tr>
              <a:tr h="725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Macro F-Score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0.895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0.894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0.877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0.867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2884511"/>
                  </a:ext>
                </a:extLst>
              </a:tr>
              <a:tr h="725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Mircro F-Score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0.907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0.902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968541"/>
                  </a:ext>
                </a:extLst>
              </a:tr>
              <a:tr h="725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Average Accuracy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0.839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0.829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0.744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5926412"/>
                  </a:ext>
                </a:extLst>
              </a:tr>
            </a:tbl>
          </a:graphicData>
        </a:graphic>
      </p:graphicFrame>
      <p:sp>
        <p:nvSpPr>
          <p:cNvPr id="17505" name="Rectangle 4">
            <a:extLst>
              <a:ext uri="{FF2B5EF4-FFF2-40B4-BE49-F238E27FC236}">
                <a16:creationId xmlns:a16="http://schemas.microsoft.com/office/drawing/2014/main" id="{E90B5E4E-E2F7-49DC-A57E-CA1D54753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j-lt"/>
              </a:rPr>
              <a:t>Table 6. Evaluation of the models with Preprocessing</a:t>
            </a:r>
          </a:p>
        </p:txBody>
      </p:sp>
    </p:spTree>
  </p:cSld>
  <p:clrMapOvr>
    <a:masterClrMapping/>
  </p:clrMapOvr>
  <p:transition advTm="859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1F26822-923A-4E00-BB39-10E278AB2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pic>
        <p:nvPicPr>
          <p:cNvPr id="35843" name="Content Placeholder 4">
            <a:extLst>
              <a:ext uri="{FF2B5EF4-FFF2-40B4-BE49-F238E27FC236}">
                <a16:creationId xmlns:a16="http://schemas.microsoft.com/office/drawing/2014/main" id="{786D377F-8DD4-4840-B774-17481EDE8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9025" y="990600"/>
            <a:ext cx="6965950" cy="48768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66B5E-4E10-41A0-ADCC-BFAD169EAC39}"/>
              </a:ext>
            </a:extLst>
          </p:cNvPr>
          <p:cNvSpPr txBox="1"/>
          <p:nvPr/>
        </p:nvSpPr>
        <p:spPr>
          <a:xfrm>
            <a:off x="1089025" y="5876925"/>
            <a:ext cx="69659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Figure. Comparison of Hamming Loss</a:t>
            </a:r>
          </a:p>
        </p:txBody>
      </p:sp>
    </p:spTree>
  </p:cSld>
  <p:clrMapOvr>
    <a:masterClrMapping/>
  </p:clrMapOvr>
  <p:transition advTm="2743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64EDD27-2F05-410B-884E-F9AEFFCCC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Results (Cont.)</a:t>
            </a:r>
          </a:p>
        </p:txBody>
      </p:sp>
      <p:pic>
        <p:nvPicPr>
          <p:cNvPr id="36867" name="Content Placeholder 4">
            <a:extLst>
              <a:ext uri="{FF2B5EF4-FFF2-40B4-BE49-F238E27FC236}">
                <a16:creationId xmlns:a16="http://schemas.microsoft.com/office/drawing/2014/main" id="{E52AC9EF-4E3A-4D3B-AC2F-CAC57E2884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914400"/>
            <a:ext cx="6858000" cy="48006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74DB47-5F7F-485E-89D2-EF5EFE15939D}"/>
              </a:ext>
            </a:extLst>
          </p:cNvPr>
          <p:cNvSpPr txBox="1"/>
          <p:nvPr/>
        </p:nvSpPr>
        <p:spPr>
          <a:xfrm>
            <a:off x="1143000" y="5897563"/>
            <a:ext cx="6858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Figure. Comparison of 0/1 Subset Loss</a:t>
            </a:r>
          </a:p>
        </p:txBody>
      </p:sp>
    </p:spTree>
  </p:cSld>
  <p:clrMapOvr>
    <a:masterClrMapping/>
  </p:clrMapOvr>
  <p:transition advTm="1989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B0574CC-280D-487D-B1CB-EC3B78DB3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22891A1-8938-4D14-9AF0-BF018F66C1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US" altLang="en-US"/>
              <a:t>Can classify tweets in multiple labels</a:t>
            </a:r>
          </a:p>
          <a:p>
            <a:r>
              <a:rPr lang="en-US" altLang="en-US"/>
              <a:t>Lowest hamming loss achieved is 0.16 by binary relevance with random forest classifier as base classifier</a:t>
            </a:r>
          </a:p>
          <a:p>
            <a:r>
              <a:rPr lang="en-US" altLang="en-US"/>
              <a:t>Highest subset 0/1 loss achieved is 0.278 using label powerset with SVM as base classifier</a:t>
            </a:r>
          </a:p>
          <a:p>
            <a:r>
              <a:rPr lang="en-US" altLang="en-US"/>
              <a:t>Inclusion of Senticnet5 improved the models</a:t>
            </a:r>
          </a:p>
        </p:txBody>
      </p:sp>
    </p:spTree>
  </p:cSld>
  <p:clrMapOvr>
    <a:masterClrMapping/>
  </p:clrMapOvr>
  <p:transition advTm="47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7F57C1C-C727-413C-A4A6-CB1A4C424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 (Cont.)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83E264B-1B9B-4EAB-935D-6D87C3619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r>
              <a:rPr lang="en-US" altLang="en-US"/>
              <a:t>Future Improvements</a:t>
            </a:r>
          </a:p>
          <a:p>
            <a:pPr lvl="1"/>
            <a:r>
              <a:rPr lang="en-US" altLang="en-US"/>
              <a:t>More emotions can be considered in the future</a:t>
            </a:r>
          </a:p>
          <a:p>
            <a:pPr lvl="1"/>
            <a:r>
              <a:rPr lang="en-US" altLang="en-US"/>
              <a:t>More raters to evaluate the validity of the dataset</a:t>
            </a:r>
          </a:p>
          <a:p>
            <a:pPr lvl="1"/>
            <a:r>
              <a:rPr lang="en-US" altLang="en-US"/>
              <a:t>Increasing the size of the dataset</a:t>
            </a:r>
          </a:p>
          <a:p>
            <a:pPr lvl="1"/>
            <a:r>
              <a:rPr lang="en-US" altLang="en-US"/>
              <a:t>Training &amp; evaluating using other methods not mentioned in this work</a:t>
            </a:r>
          </a:p>
        </p:txBody>
      </p:sp>
    </p:spTree>
  </p:cSld>
  <p:clrMapOvr>
    <a:masterClrMapping/>
  </p:clrMapOvr>
  <p:transition advTm="239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518F600-49FB-4350-BCEF-4C2035EBB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5DA5F081-6DCF-4A3F-8C6F-ED4C977E1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dirty="0">
                <a:hlinkClick r:id="rId2" action="ppaction://hlinksldjump"/>
              </a:rPr>
              <a:t>[1]</a:t>
            </a:r>
            <a:r>
              <a:rPr lang="en-GB" altLang="en-US" sz="2000" dirty="0"/>
              <a:t> S. M. Liu and J.-H. Chen, “A multi-label classification based approach for sentiment classification,” </a:t>
            </a:r>
            <a:r>
              <a:rPr lang="en-GB" altLang="en-US" sz="2000" i="1" dirty="0"/>
              <a:t>Expert Syst. Appl.</a:t>
            </a:r>
            <a:r>
              <a:rPr lang="en-GB" altLang="en-US" sz="2000" dirty="0"/>
              <a:t>, vol. 42, no. 3, pp. 1083–1093, 2015.</a:t>
            </a:r>
          </a:p>
          <a:p>
            <a:pPr marL="0" indent="0">
              <a:buNone/>
            </a:pPr>
            <a:r>
              <a:rPr lang="en-GB" altLang="en-US" sz="2000" dirty="0">
                <a:hlinkClick r:id="rId3" action="ppaction://hlinksldjump"/>
              </a:rPr>
              <a:t>[2]</a:t>
            </a:r>
            <a:r>
              <a:rPr lang="en-GB" altLang="en-US" sz="2000" dirty="0"/>
              <a:t> </a:t>
            </a:r>
            <a:r>
              <a:rPr lang="en-US" sz="2000" dirty="0"/>
              <a:t>M. Bouazizi and T. </a:t>
            </a:r>
            <a:r>
              <a:rPr lang="en-US" sz="2000" dirty="0" err="1"/>
              <a:t>Ohtsuki</a:t>
            </a:r>
            <a:r>
              <a:rPr lang="en-US" sz="2000" dirty="0"/>
              <a:t>, “Multi-class sentiment analysis on twitter: Classification performance and challenges,” </a:t>
            </a:r>
            <a:r>
              <a:rPr lang="en-US" sz="2000" i="1" dirty="0"/>
              <a:t>Big Data Min. Anal.</a:t>
            </a:r>
            <a:r>
              <a:rPr lang="en-US" sz="2000" dirty="0"/>
              <a:t>, vol. 2, no. 3, pp. 181–194, 2019, </a:t>
            </a:r>
            <a:r>
              <a:rPr lang="en-US" sz="2000" dirty="0" err="1"/>
              <a:t>doi</a:t>
            </a:r>
            <a:r>
              <a:rPr lang="en-US" sz="2000" dirty="0"/>
              <a:t>: 10.26599/BDMA.2019.9020002.</a:t>
            </a:r>
            <a:endParaRPr lang="en-GB" altLang="en-US" sz="2000" dirty="0"/>
          </a:p>
          <a:p>
            <a:pPr marL="0" indent="0">
              <a:buNone/>
            </a:pPr>
            <a:r>
              <a:rPr lang="en-US" altLang="en-US" sz="2000" dirty="0">
                <a:hlinkClick r:id="rId4" action="ppaction://hlinksldjump"/>
              </a:rPr>
              <a:t>[3]</a:t>
            </a:r>
            <a:r>
              <a:rPr lang="en-US" altLang="en-US" sz="2000" dirty="0"/>
              <a:t> </a:t>
            </a:r>
            <a:r>
              <a:rPr lang="en-US" sz="2000" dirty="0"/>
              <a:t>L. A. Cabrera-Diego, N. </a:t>
            </a:r>
            <a:r>
              <a:rPr lang="en-US" sz="2000" dirty="0" err="1"/>
              <a:t>Bessis</a:t>
            </a:r>
            <a:r>
              <a:rPr lang="en-US" sz="2000" dirty="0"/>
              <a:t>, and I. </a:t>
            </a:r>
            <a:r>
              <a:rPr lang="en-US" sz="2000" dirty="0" err="1"/>
              <a:t>Korkontzelos</a:t>
            </a:r>
            <a:r>
              <a:rPr lang="en-US" sz="2000" dirty="0"/>
              <a:t>, “Classifying emotions in Stack Overflow and JIRA using a multi-label approach,” </a:t>
            </a:r>
            <a:r>
              <a:rPr lang="en-US" sz="2000" i="1" dirty="0"/>
              <a:t>Knowledge-Based Syst.</a:t>
            </a:r>
            <a:r>
              <a:rPr lang="en-US" sz="2000" dirty="0"/>
              <a:t>, vol. 195, p. 105633, 2020.</a:t>
            </a:r>
          </a:p>
          <a:p>
            <a:pPr marL="0" indent="0">
              <a:buNone/>
            </a:pPr>
            <a:r>
              <a:rPr lang="en-US" altLang="en-US" sz="2000" dirty="0">
                <a:hlinkClick r:id="rId5" action="ppaction://hlinksldjump"/>
              </a:rPr>
              <a:t>[4]</a:t>
            </a:r>
            <a:r>
              <a:rPr lang="en-US" altLang="en-US" sz="2000" dirty="0"/>
              <a:t> E. Cambria, S. </a:t>
            </a:r>
            <a:r>
              <a:rPr lang="en-US" altLang="en-US" sz="2000" dirty="0" err="1"/>
              <a:t>Poria</a:t>
            </a:r>
            <a:r>
              <a:rPr lang="en-US" altLang="en-US" sz="2000" dirty="0"/>
              <a:t>, D. Hazarika, and K. Kwok, “</a:t>
            </a:r>
            <a:r>
              <a:rPr lang="en-US" altLang="en-US" sz="2000" dirty="0" err="1"/>
              <a:t>SenticNet</a:t>
            </a:r>
            <a:r>
              <a:rPr lang="en-US" altLang="en-US" sz="2000" dirty="0"/>
              <a:t> 5: Discovering conceptual primitives for sentiment analysis by means of context embeddings,” in </a:t>
            </a:r>
            <a:r>
              <a:rPr lang="en-US" altLang="en-US" sz="2000" i="1" dirty="0"/>
              <a:t>Thirty-Second AAAI Conference on Artificial Intelligence</a:t>
            </a:r>
            <a:r>
              <a:rPr lang="en-US" altLang="en-US" sz="2000" dirty="0"/>
              <a:t>, 2018.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 dirty="0">
                <a:hlinkClick r:id="rId6" action="ppaction://hlinksldjump"/>
              </a:rPr>
              <a:t>[5]</a:t>
            </a:r>
            <a:r>
              <a:rPr lang="en-GB" altLang="en-US" sz="2000" dirty="0"/>
              <a:t> M. R. </a:t>
            </a:r>
            <a:r>
              <a:rPr lang="en-GB" altLang="en-US" sz="2000" dirty="0" err="1"/>
              <a:t>Boutell</a:t>
            </a:r>
            <a:r>
              <a:rPr lang="en-GB" altLang="en-US" sz="2000" dirty="0"/>
              <a:t>, J. Luo, X. Shen, and C. M. Brown, “Learning multi-label scene classification,” </a:t>
            </a:r>
            <a:r>
              <a:rPr lang="en-GB" altLang="en-US" sz="2000" i="1" dirty="0"/>
              <a:t>Pattern </a:t>
            </a:r>
            <a:r>
              <a:rPr lang="en-GB" altLang="en-US" sz="2000" i="1" dirty="0" err="1"/>
              <a:t>Recognit</a:t>
            </a:r>
            <a:r>
              <a:rPr lang="en-GB" altLang="en-US" sz="2000" i="1" dirty="0"/>
              <a:t>.</a:t>
            </a:r>
            <a:r>
              <a:rPr lang="en-GB" altLang="en-US" sz="2000" dirty="0"/>
              <a:t>, vol. 37, no. 9, pp. 1757–1771, 2004.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>
                <a:hlinkClick r:id="rId7" action="ppaction://hlinksldjump"/>
              </a:rPr>
              <a:t>[6]</a:t>
            </a:r>
            <a:r>
              <a:rPr lang="en-US" altLang="en-US" sz="2000" dirty="0"/>
              <a:t> P. </a:t>
            </a:r>
            <a:r>
              <a:rPr lang="en-US" altLang="en-US" sz="2000" dirty="0" err="1"/>
              <a:t>Szymański</a:t>
            </a:r>
            <a:r>
              <a:rPr lang="en-US" altLang="en-US" sz="2000" dirty="0"/>
              <a:t> and T. </a:t>
            </a:r>
            <a:r>
              <a:rPr lang="en-US" altLang="en-US" sz="2000" dirty="0" err="1"/>
              <a:t>Kajdanowicz</a:t>
            </a:r>
            <a:r>
              <a:rPr lang="en-US" altLang="en-US" sz="2000" dirty="0"/>
              <a:t>, “A </a:t>
            </a:r>
            <a:r>
              <a:rPr lang="en-US" altLang="en-US" sz="2000" dirty="0" err="1"/>
              <a:t>scikit</a:t>
            </a:r>
            <a:r>
              <a:rPr lang="en-US" altLang="en-US" sz="2000" dirty="0"/>
              <a:t>-based Python environment for performing multi-label classification,” </a:t>
            </a:r>
            <a:r>
              <a:rPr lang="en-US" altLang="en-US" sz="2000" i="1" dirty="0" err="1"/>
              <a:t>arXiv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Prepr</a:t>
            </a:r>
            <a:r>
              <a:rPr lang="en-US" altLang="en-US" sz="2000" i="1" dirty="0"/>
              <a:t>. arXiv1702.01460</a:t>
            </a:r>
            <a:r>
              <a:rPr lang="en-US" altLang="en-US" sz="2000" dirty="0"/>
              <a:t>, 2017.</a:t>
            </a:r>
          </a:p>
        </p:txBody>
      </p:sp>
    </p:spTree>
  </p:cSld>
  <p:clrMapOvr>
    <a:masterClrMapping/>
  </p:clrMapOvr>
  <p:transition advTm="663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7AC4913-15F5-4F77-B1DF-1FD308822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 (Cont.)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353B865-27E6-41BF-B1D1-99E5F2BDB7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>
                <a:hlinkClick r:id="rId2" action="ppaction://hlinksldjump"/>
              </a:rPr>
              <a:t>[7]</a:t>
            </a:r>
            <a:r>
              <a:rPr lang="en-GB" altLang="en-US" sz="2000"/>
              <a:t> J. Read, B. Pfahringer, G. Holmes, and E. Frank, “Classifier chains for multi-label classification,” </a:t>
            </a:r>
            <a:r>
              <a:rPr lang="en-GB" altLang="en-US" sz="2000" i="1"/>
              <a:t>Mach. Learn.</a:t>
            </a:r>
            <a:r>
              <a:rPr lang="en-GB" altLang="en-US" sz="2000"/>
              <a:t>, vol. 85, no. 3, p. 333, 2011.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altLang="en-US" sz="2000">
                <a:hlinkClick r:id="rId3" action="ppaction://hlinksldjump"/>
              </a:rPr>
              <a:t>[8]</a:t>
            </a:r>
            <a:r>
              <a:rPr lang="en-GB" altLang="en-US" sz="2000"/>
              <a:t> M.-L. Zhang and Z.-H. Zhou, “ML-KNN: A lazy learning approach to multi-label learning,” </a:t>
            </a:r>
            <a:r>
              <a:rPr lang="en-GB" altLang="en-US" sz="2000" i="1"/>
              <a:t>Pattern Recognit.</a:t>
            </a:r>
            <a:r>
              <a:rPr lang="en-GB" altLang="en-US" sz="2000"/>
              <a:t>, vol. 40, no. 7, pp. 2038–2048, 2007.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hlinkClick r:id="rId4" action="ppaction://hlinksldjump"/>
              </a:rPr>
              <a:t>[9]</a:t>
            </a:r>
            <a:r>
              <a:rPr lang="en-US" altLang="en-US" sz="2000"/>
              <a:t> I. V. Eleftherios Spyromitros Grigorios Tsoumakas, “An Empirical Study of Lazy Multilabel Classification Algorithms,” in </a:t>
            </a:r>
            <a:r>
              <a:rPr lang="en-US" altLang="en-US" sz="2000" i="1"/>
              <a:t>Proc. 5th Hellenic Conference on Artificial Intelligence (SETN 2008)</a:t>
            </a:r>
            <a:r>
              <a:rPr lang="en-US" altLang="en-US" sz="2000"/>
              <a:t>, 2008.</a:t>
            </a:r>
          </a:p>
        </p:txBody>
      </p:sp>
    </p:spTree>
  </p:cSld>
  <p:clrMapOvr>
    <a:masterClrMapping/>
  </p:clrMapOvr>
  <p:transition advTm="71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0378-FA7F-4387-BED8-3DFAF4BE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5936-B522-46E4-8CC8-3075DB33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4100"/>
            <a:ext cx="9144000" cy="22098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7715803"/>
      </p:ext>
    </p:extLst>
  </p:cSld>
  <p:clrMapOvr>
    <a:masterClrMapping/>
  </p:clrMapOvr>
  <p:transition advTm="126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A5A5EBC-4ABE-476B-BBF3-4A147453F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352D-3D89-4DBE-99B0-8DC03F88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>
              <a:defRPr/>
            </a:pPr>
            <a:r>
              <a:rPr lang="en-US" dirty="0"/>
              <a:t>Multi-label Classification</a:t>
            </a:r>
          </a:p>
          <a:p>
            <a:pPr lvl="1">
              <a:defRPr/>
            </a:pPr>
            <a:r>
              <a:rPr lang="en-US" dirty="0"/>
              <a:t>Multiple labels assigned to each instance</a:t>
            </a:r>
          </a:p>
          <a:p>
            <a:pPr lvl="1">
              <a:defRPr/>
            </a:pPr>
            <a:r>
              <a:rPr lang="en-US" dirty="0"/>
              <a:t>Classes aren’t mutually exclusive</a:t>
            </a:r>
          </a:p>
          <a:p>
            <a:pPr lvl="1">
              <a:defRPr/>
            </a:pPr>
            <a:r>
              <a:rPr lang="en-US" dirty="0"/>
              <a:t>Has no constraint on class assignment</a:t>
            </a:r>
          </a:p>
          <a:p>
            <a:pPr lvl="1"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Example: </a:t>
            </a:r>
            <a:r>
              <a:rPr lang="en-GB" dirty="0"/>
              <a:t>@</a:t>
            </a:r>
            <a:r>
              <a:rPr lang="en-GB" dirty="0" err="1"/>
              <a:t>tommcfly</a:t>
            </a:r>
            <a:r>
              <a:rPr lang="en-GB" dirty="0"/>
              <a:t> hope u enjoy the movie! AND have fun tomorrow I don't think I'm </a:t>
            </a:r>
            <a:r>
              <a:rPr lang="en-GB" dirty="0" err="1"/>
              <a:t>gonna</a:t>
            </a:r>
            <a:r>
              <a:rPr lang="en-GB" dirty="0"/>
              <a:t> make it to your show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dirty="0"/>
              <a:t>Emotions Present: Joy, Sadness.</a:t>
            </a:r>
            <a:endParaRPr lang="en-US" dirty="0"/>
          </a:p>
        </p:txBody>
      </p:sp>
    </p:spTree>
  </p:cSld>
  <p:clrMapOvr>
    <a:masterClrMapping/>
  </p:clrMapOvr>
  <p:transition advTm="2811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13CC4F1-FC82-4BD2-AF73-9AB1C6C90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(Cont.)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84DB8A8-EF63-4667-827F-69FDC28A63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3048000"/>
          </a:xfrm>
        </p:spPr>
        <p:txBody>
          <a:bodyPr/>
          <a:lstStyle/>
          <a:p>
            <a:pPr eaLnBrk="1" hangingPunct="1"/>
            <a:r>
              <a:rPr lang="en-US" altLang="en-US" dirty="0"/>
              <a:t>Why Twitter?</a:t>
            </a:r>
          </a:p>
          <a:p>
            <a:pPr lvl="1" eaLnBrk="1" hangingPunct="1"/>
            <a:r>
              <a:rPr lang="en-US" altLang="en-US" dirty="0"/>
              <a:t>Has </a:t>
            </a:r>
            <a:r>
              <a:rPr lang="en-US" altLang="en-US" dirty="0">
                <a:hlinkClick r:id="rId2"/>
              </a:rPr>
              <a:t>330 million monthly active users</a:t>
            </a:r>
            <a:r>
              <a:rPr lang="en-US" altLang="en-US" baseline="30000" dirty="0"/>
              <a:t>1</a:t>
            </a:r>
          </a:p>
          <a:p>
            <a:pPr lvl="1" eaLnBrk="1" hangingPunct="1"/>
            <a:r>
              <a:rPr lang="en-US" altLang="en-US" dirty="0"/>
              <a:t>Has </a:t>
            </a:r>
            <a:r>
              <a:rPr lang="en-US" altLang="en-US" dirty="0">
                <a:hlinkClick r:id="rId2"/>
              </a:rPr>
              <a:t>145 million daily active users</a:t>
            </a:r>
            <a:r>
              <a:rPr lang="en-US" altLang="en-US" baseline="30000" dirty="0"/>
              <a:t>1</a:t>
            </a:r>
          </a:p>
          <a:p>
            <a:pPr lvl="1" eaLnBrk="1" hangingPunct="1"/>
            <a:r>
              <a:rPr lang="en-GB" altLang="en-US" dirty="0">
                <a:hlinkClick r:id="rId3"/>
              </a:rPr>
              <a:t>83% of the world’s leaders</a:t>
            </a:r>
            <a:r>
              <a:rPr lang="en-GB" altLang="en-US" dirty="0"/>
              <a:t> are on Twitter</a:t>
            </a:r>
            <a:r>
              <a:rPr lang="en-GB" altLang="en-US" baseline="30000" dirty="0"/>
              <a:t>2</a:t>
            </a:r>
            <a:endParaRPr lang="en-GB" altLang="en-US" dirty="0"/>
          </a:p>
          <a:p>
            <a:pPr lvl="1" eaLnBrk="1" hangingPunct="1"/>
            <a:r>
              <a:rPr lang="en-US" altLang="en-US" dirty="0"/>
              <a:t>Reach is not limited</a:t>
            </a:r>
          </a:p>
          <a:p>
            <a:pPr lvl="1" eaLnBrk="1" hangingPunct="1"/>
            <a:r>
              <a:rPr lang="en-US" altLang="en-US" dirty="0"/>
              <a:t>Can determine current trends based on tweets</a:t>
            </a: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81E13F72-9869-47EC-A85A-DEA2AF80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990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Arial" panose="020B0604020202020204" pitchFamily="34" charset="0"/>
            </a:endParaRPr>
          </a:p>
        </p:txBody>
      </p:sp>
      <p:pic>
        <p:nvPicPr>
          <p:cNvPr id="9221" name="Picture 6" descr="https://help.twitter.com/content/dam/help-twitter/brand/logo.png">
            <a:extLst>
              <a:ext uri="{FF2B5EF4-FFF2-40B4-BE49-F238E27FC236}">
                <a16:creationId xmlns:a16="http://schemas.microsoft.com/office/drawing/2014/main" id="{CFABED55-E7D5-4D0E-A3F3-7809245A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1390650"/>
            <a:ext cx="2514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B43FE-95FF-406C-A0EF-A913FED8E813}"/>
              </a:ext>
            </a:extLst>
          </p:cNvPr>
          <p:cNvSpPr txBox="1"/>
          <p:nvPr/>
        </p:nvSpPr>
        <p:spPr>
          <a:xfrm>
            <a:off x="250825" y="5638800"/>
            <a:ext cx="864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+mj-lt"/>
                <a:hlinkClick r:id="rId2"/>
              </a:rPr>
              <a:t>https://s22.q4cdn.com/826641620/files/doc_financials/2019/q1/Q1-2019-Selected-Company-Metrics-and-Financials.pdf</a:t>
            </a:r>
            <a:endParaRPr lang="en-US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+mj-lt"/>
                <a:hlinkClick r:id="rId5"/>
              </a:rPr>
              <a:t>https://www.prnewswire.com/news-releases/world-leaders-on-twitter--adoption-stagnates-even-as-follower-base-explodes-300208802.html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p:transition advTm="1768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5A0DB6F-789E-433E-B6FB-C10B34E20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BB921C9-9146-4745-B5ED-CC4F58F60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 eaLnBrk="1" hangingPunct="1"/>
            <a:r>
              <a:rPr lang="en-US" altLang="en-US" dirty="0"/>
              <a:t>Labelling posts as positive or negative are not enough</a:t>
            </a:r>
          </a:p>
          <a:p>
            <a:pPr eaLnBrk="1" hangingPunct="1"/>
            <a:r>
              <a:rPr lang="en-US" altLang="en-US" dirty="0"/>
              <a:t>To have a dataset of properly labeled tweets with appropriate emotions</a:t>
            </a:r>
          </a:p>
          <a:p>
            <a:pPr eaLnBrk="1" hangingPunct="1"/>
            <a:r>
              <a:rPr lang="en-US" altLang="en-US" dirty="0"/>
              <a:t>Training a model to perform multi-label emotion classification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advTm="3042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4159451-AEA4-4A2D-BBAB-52A654C7C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 Works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1E9F3E3-3AFE-4FD7-BF92-552E320A6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sz="2400" dirty="0"/>
              <a:t>S. M. Liu and J.-H. Chen, “A multi-label classification based approach for sentiment classification,” </a:t>
            </a:r>
            <a:r>
              <a:rPr lang="en-GB" altLang="en-US" sz="2400" i="1" dirty="0"/>
              <a:t>Expert Systems with Applications</a:t>
            </a:r>
            <a:r>
              <a:rPr lang="en-GB" altLang="en-US" sz="2400" dirty="0"/>
              <a:t>, vol. 42, no. 3, pp. 1083–1093, Feb. 2015. </a:t>
            </a:r>
            <a:r>
              <a:rPr lang="en-GB" altLang="en-US" sz="2400" dirty="0">
                <a:hlinkClick r:id="rId2" action="ppaction://hlinksldjump"/>
              </a:rPr>
              <a:t>[1]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Used various classification methods to perform multi-label classification</a:t>
            </a:r>
          </a:p>
          <a:p>
            <a:pPr>
              <a:defRPr/>
            </a:pPr>
            <a:r>
              <a:rPr lang="en-US" altLang="en-US" sz="2400" dirty="0"/>
              <a:t>Used 3 different sentiment dictionaries</a:t>
            </a:r>
          </a:p>
          <a:p>
            <a:pPr>
              <a:defRPr/>
            </a:pPr>
            <a:r>
              <a:rPr lang="en-US" altLang="en-US" sz="2400" dirty="0"/>
              <a:t>8 state of the art multi-label classification methods were evaluated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b="1" dirty="0"/>
              <a:t>Limitations:</a:t>
            </a:r>
          </a:p>
          <a:p>
            <a:pPr>
              <a:defRPr/>
            </a:pPr>
            <a:r>
              <a:rPr lang="en-US" altLang="en-US" sz="2400" b="1" dirty="0"/>
              <a:t>Only used text segmentation, didn’t consider other aspects like punctuations, hashtags etc.</a:t>
            </a:r>
          </a:p>
          <a:p>
            <a:pPr>
              <a:defRPr/>
            </a:pPr>
            <a:r>
              <a:rPr lang="en-US" altLang="en-US" sz="2400" b="1" dirty="0"/>
              <a:t>Datasets limited to tweets concerning two incidents</a:t>
            </a:r>
          </a:p>
        </p:txBody>
      </p:sp>
    </p:spTree>
  </p:cSld>
  <p:clrMapOvr>
    <a:masterClrMapping/>
  </p:clrMapOvr>
  <p:transition advTm="2250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4E93DF7-7A27-448F-9EE8-08AD6F3C6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 Works (Cont.)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1FCB77A-D6D2-4B99-BC56-7355A0DB49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M. Bouazizi and T. </a:t>
            </a:r>
            <a:r>
              <a:rPr lang="en-US" altLang="en-US" sz="2400" dirty="0" err="1"/>
              <a:t>Ohtsuki</a:t>
            </a:r>
            <a:r>
              <a:rPr lang="en-US" altLang="en-US" sz="2400" dirty="0"/>
              <a:t>, “Multi-class sentiment analysis on twitter: Classification performance and challenges,” </a:t>
            </a:r>
            <a:r>
              <a:rPr lang="en-US" altLang="en-US" sz="2400" i="1" dirty="0"/>
              <a:t>Big Data Mining and Analytics</a:t>
            </a:r>
            <a:r>
              <a:rPr lang="en-US" altLang="en-US" sz="2400" dirty="0"/>
              <a:t>, vol. 2, no. 3, pp. 181–194, Sep. 2019. </a:t>
            </a:r>
            <a:r>
              <a:rPr lang="en-US" altLang="en-US" sz="2400" dirty="0">
                <a:hlinkClick r:id="rId2" action="ppaction://hlinksldjump"/>
              </a:rPr>
              <a:t>[2]</a:t>
            </a:r>
            <a:endParaRPr lang="en-US" altLang="en-US" sz="2400" dirty="0"/>
          </a:p>
          <a:p>
            <a:pPr>
              <a:defRPr/>
            </a:pPr>
            <a:r>
              <a:rPr lang="en-GB" altLang="en-US" sz="2400" dirty="0"/>
              <a:t>Proposed a multi-class classification approach</a:t>
            </a:r>
          </a:p>
          <a:p>
            <a:pPr>
              <a:defRPr/>
            </a:pPr>
            <a:r>
              <a:rPr lang="en-GB" altLang="en-US" sz="2400" dirty="0"/>
              <a:t>Used 7 sentiment classes to label 2 datasets</a:t>
            </a:r>
          </a:p>
          <a:p>
            <a:pPr>
              <a:defRPr/>
            </a:pPr>
            <a:r>
              <a:rPr lang="en-GB" altLang="en-US" sz="2400" dirty="0"/>
              <a:t>Used their software called SENTA to extract features and classification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b="1" dirty="0"/>
              <a:t>Limitations:</a:t>
            </a:r>
          </a:p>
          <a:p>
            <a:pPr>
              <a:defRPr/>
            </a:pPr>
            <a:r>
              <a:rPr lang="en-GB" altLang="en-US" sz="2400" b="1" dirty="0"/>
              <a:t>Does not recognize multiple emotions in a tweet</a:t>
            </a:r>
          </a:p>
          <a:p>
            <a:pPr>
              <a:defRPr/>
            </a:pPr>
            <a:r>
              <a:rPr lang="en-US" altLang="en-US" sz="2400" b="1" dirty="0"/>
              <a:t>Used 3 pairs of opposite emotions</a:t>
            </a:r>
            <a:endParaRPr lang="en-GB" altLang="en-US" sz="2400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2400" dirty="0"/>
          </a:p>
          <a:p>
            <a:pPr>
              <a:defRPr/>
            </a:pPr>
            <a:endParaRPr lang="en-GB" altLang="en-US" sz="2400" dirty="0"/>
          </a:p>
          <a:p>
            <a:pPr>
              <a:defRPr/>
            </a:pPr>
            <a:endParaRPr lang="en-GB" altLang="en-US" sz="24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  <p:transition advTm="2056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FA238C7-6C5E-4740-BCDB-5C89CE039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 Works (Cont.)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1FCB77A-D6D2-4B99-BC56-7355A0DB49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990600"/>
            <a:ext cx="8642350" cy="53038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de-DE" sz="2400" dirty="0"/>
              <a:t>L. A. Cabrera-Diego, N. Bessis, and I. Korkontzelos, “Classifying emotions in Stack Overflow and JIRA using a multi-label approach,” </a:t>
            </a:r>
            <a:r>
              <a:rPr lang="de-DE" sz="2400" i="1" dirty="0"/>
              <a:t>Knowledge-Based Syst.</a:t>
            </a:r>
            <a:r>
              <a:rPr lang="de-DE" sz="2400" dirty="0"/>
              <a:t>, vol. 195, p. 105633, 2020 </a:t>
            </a:r>
            <a:r>
              <a:rPr lang="de-DE" sz="2400" dirty="0">
                <a:hlinkClick r:id="rId2" action="ppaction://hlinksldjump"/>
              </a:rPr>
              <a:t>[3]</a:t>
            </a:r>
            <a:endParaRPr lang="en-GB" altLang="en-US" sz="2400" dirty="0"/>
          </a:p>
          <a:p>
            <a:pPr>
              <a:defRPr/>
            </a:pPr>
            <a:r>
              <a:rPr lang="en-GB" altLang="en-US" sz="2400" dirty="0"/>
              <a:t>Used issue tracker comments on </a:t>
            </a:r>
            <a:r>
              <a:rPr lang="en-GB" altLang="en-US" sz="2400" dirty="0" err="1"/>
              <a:t>Stackoverflow</a:t>
            </a:r>
            <a:r>
              <a:rPr lang="en-GB" altLang="en-US" sz="2400" dirty="0"/>
              <a:t> &amp; JIRA</a:t>
            </a:r>
          </a:p>
          <a:p>
            <a:pPr>
              <a:defRPr/>
            </a:pPr>
            <a:r>
              <a:rPr lang="en-GB" altLang="en-US" sz="2400" dirty="0"/>
              <a:t>Used two multi-label classifiers to classify the posts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b="1" dirty="0"/>
              <a:t>Limitations:</a:t>
            </a:r>
          </a:p>
          <a:p>
            <a:pPr>
              <a:defRPr/>
            </a:pPr>
            <a:r>
              <a:rPr lang="de-DE" altLang="en-US" sz="2200" b="1" dirty="0"/>
              <a:t>Dataset only focused on issues posted in stackoverflow and JIRA</a:t>
            </a:r>
          </a:p>
          <a:p>
            <a:pPr>
              <a:defRPr/>
            </a:pPr>
            <a:r>
              <a:rPr lang="de-DE" altLang="en-US" sz="2200" b="1" dirty="0"/>
              <a:t>Only used two problem transformation methods (RAkEL &amp; HOMER) for multi-label classifications</a:t>
            </a:r>
          </a:p>
          <a:p>
            <a:pPr>
              <a:defRPr/>
            </a:pPr>
            <a:endParaRPr lang="en-GB" alt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sz="2400" dirty="0"/>
          </a:p>
          <a:p>
            <a:pPr>
              <a:defRPr/>
            </a:pPr>
            <a:endParaRPr lang="en-GB" altLang="en-US" sz="24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  <p:transition advTm="24390"/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3458</TotalTime>
  <Words>2226</Words>
  <Application>Microsoft Office PowerPoint</Application>
  <PresentationFormat>On-screen Show (4:3)</PresentationFormat>
  <Paragraphs>527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Narrow</vt:lpstr>
      <vt:lpstr>Calibri</vt:lpstr>
      <vt:lpstr>Cambria Math</vt:lpstr>
      <vt:lpstr>Constantia</vt:lpstr>
      <vt:lpstr>Courier New</vt:lpstr>
      <vt:lpstr>Noto Sans Symbols</vt:lpstr>
      <vt:lpstr>Tahoma</vt:lpstr>
      <vt:lpstr>Times New Roman</vt:lpstr>
      <vt:lpstr>Wingdings</vt:lpstr>
      <vt:lpstr>1_islab2006-Eng</vt:lpstr>
      <vt:lpstr>Multi-Label Emotion Classification of Tweets Using Machine Learning</vt:lpstr>
      <vt:lpstr>Outline</vt:lpstr>
      <vt:lpstr>Introduction</vt:lpstr>
      <vt:lpstr>Introduction (Cont.)</vt:lpstr>
      <vt:lpstr>Introduction (Cont.)</vt:lpstr>
      <vt:lpstr>Motivation</vt:lpstr>
      <vt:lpstr>Related Works</vt:lpstr>
      <vt:lpstr>Related Works (Cont.)</vt:lpstr>
      <vt:lpstr>Related Works (Cont.)</vt:lpstr>
      <vt:lpstr>Research Challenges</vt:lpstr>
      <vt:lpstr>Contributions</vt:lpstr>
      <vt:lpstr>System Architecture</vt:lpstr>
      <vt:lpstr>Methodology</vt:lpstr>
      <vt:lpstr>Methodology (Cont.)</vt:lpstr>
      <vt:lpstr>Methodology (Cont.)</vt:lpstr>
      <vt:lpstr>Methodology (Cont.)</vt:lpstr>
      <vt:lpstr>Methodology (Cont.)</vt:lpstr>
      <vt:lpstr>Methodology (Cont.)</vt:lpstr>
      <vt:lpstr>Methodology (Cont.)</vt:lpstr>
      <vt:lpstr>Methodology (Cont.)</vt:lpstr>
      <vt:lpstr>Methodology (Cont.)</vt:lpstr>
      <vt:lpstr>Methodology (Cont.)</vt:lpstr>
      <vt:lpstr>Experimental Results</vt:lpstr>
      <vt:lpstr>Experimental Results (Cont.)</vt:lpstr>
      <vt:lpstr>Experimental Results (Cont.)</vt:lpstr>
      <vt:lpstr>Experimental Results (Cont.)</vt:lpstr>
      <vt:lpstr>Experimental Results (Cont.)</vt:lpstr>
      <vt:lpstr>Experimental Results (Cont.)</vt:lpstr>
      <vt:lpstr>Experimental Results (Cont.)</vt:lpstr>
      <vt:lpstr>Experimental Results (Cont.)</vt:lpstr>
      <vt:lpstr>Experimental Results (Cont.)</vt:lpstr>
      <vt:lpstr>Experimental Results (Cont.)</vt:lpstr>
      <vt:lpstr>Conclusion</vt:lpstr>
      <vt:lpstr>Conclusion (Cont.)</vt:lpstr>
      <vt:lpstr>References</vt:lpstr>
      <vt:lpstr>References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Simon Islam</cp:lastModifiedBy>
  <cp:revision>529</cp:revision>
  <dcterms:created xsi:type="dcterms:W3CDTF">2012-03-24T22:43:44Z</dcterms:created>
  <dcterms:modified xsi:type="dcterms:W3CDTF">2021-05-24T09:20:14Z</dcterms:modified>
</cp:coreProperties>
</file>