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2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4" r:id="rId13"/>
    <p:sldId id="265" r:id="rId14"/>
    <p:sldId id="264" r:id="rId15"/>
    <p:sldId id="266" r:id="rId16"/>
    <p:sldId id="267" r:id="rId17"/>
    <p:sldId id="270" r:id="rId18"/>
    <p:sldId id="27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1A378-7A71-40D0-95B5-C4B459E09205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BBE799-7460-4BA7-9094-1331CF2B83CD}">
      <dgm:prSet/>
      <dgm:spPr/>
      <dgm:t>
        <a:bodyPr/>
        <a:lstStyle/>
        <a:p>
          <a:r>
            <a:rPr lang="en-US"/>
            <a:t>On Twitter, a hashtag or topic that is mentioned at a greater rate than others is said to be a "trending hashtag "or simply a "trend".</a:t>
          </a:r>
        </a:p>
      </dgm:t>
    </dgm:pt>
    <dgm:pt modelId="{7897F20D-0E31-41AA-ADA0-C17230B32F0C}" type="parTrans" cxnId="{BFADB469-9EF1-4585-921A-6118E09A071A}">
      <dgm:prSet/>
      <dgm:spPr/>
      <dgm:t>
        <a:bodyPr/>
        <a:lstStyle/>
        <a:p>
          <a:endParaRPr lang="en-US"/>
        </a:p>
      </dgm:t>
    </dgm:pt>
    <dgm:pt modelId="{BE4EB3F0-141F-440F-91FB-3364EFBEA7C4}" type="sibTrans" cxnId="{BFADB469-9EF1-4585-921A-6118E09A071A}">
      <dgm:prSet/>
      <dgm:spPr/>
      <dgm:t>
        <a:bodyPr/>
        <a:lstStyle/>
        <a:p>
          <a:endParaRPr lang="en-US"/>
        </a:p>
      </dgm:t>
    </dgm:pt>
    <dgm:pt modelId="{D410C743-9BA3-4CEB-A971-71D1E7AD6ECC}">
      <dgm:prSet/>
      <dgm:spPr/>
      <dgm:t>
        <a:bodyPr/>
        <a:lstStyle/>
        <a:p>
          <a:r>
            <a:rPr lang="en-US"/>
            <a:t>Trending hashtags are hashtags that have gone viral.</a:t>
          </a:r>
        </a:p>
      </dgm:t>
    </dgm:pt>
    <dgm:pt modelId="{C37CC778-A5AE-412B-A670-92AEE459B293}" type="parTrans" cxnId="{9FB3B500-2BCB-4FF7-9727-6611695DFCC9}">
      <dgm:prSet/>
      <dgm:spPr/>
      <dgm:t>
        <a:bodyPr/>
        <a:lstStyle/>
        <a:p>
          <a:endParaRPr lang="en-US"/>
        </a:p>
      </dgm:t>
    </dgm:pt>
    <dgm:pt modelId="{E09712AF-1432-4FDB-ACF3-DDEB86612969}" type="sibTrans" cxnId="{9FB3B500-2BCB-4FF7-9727-6611695DFCC9}">
      <dgm:prSet/>
      <dgm:spPr/>
      <dgm:t>
        <a:bodyPr/>
        <a:lstStyle/>
        <a:p>
          <a:endParaRPr lang="en-US"/>
        </a:p>
      </dgm:t>
    </dgm:pt>
    <dgm:pt modelId="{A369B9F4-85C3-4696-A919-6266364B70BE}" type="pres">
      <dgm:prSet presAssocID="{4031A378-7A71-40D0-95B5-C4B459E09205}" presName="diagram" presStyleCnt="0">
        <dgm:presLayoutVars>
          <dgm:dir/>
          <dgm:resizeHandles val="exact"/>
        </dgm:presLayoutVars>
      </dgm:prSet>
      <dgm:spPr/>
    </dgm:pt>
    <dgm:pt modelId="{EF77F61C-1A57-4E29-AEF8-1061C4CF42CE}" type="pres">
      <dgm:prSet presAssocID="{28BBE799-7460-4BA7-9094-1331CF2B83CD}" presName="arrow" presStyleLbl="node1" presStyleIdx="0" presStyleCnt="2">
        <dgm:presLayoutVars>
          <dgm:bulletEnabled val="1"/>
        </dgm:presLayoutVars>
      </dgm:prSet>
      <dgm:spPr/>
    </dgm:pt>
    <dgm:pt modelId="{C5662FE5-0F9C-4C7E-AB76-EFC206FEB766}" type="pres">
      <dgm:prSet presAssocID="{D410C743-9BA3-4CEB-A971-71D1E7AD6ECC}" presName="arrow" presStyleLbl="node1" presStyleIdx="1" presStyleCnt="2">
        <dgm:presLayoutVars>
          <dgm:bulletEnabled val="1"/>
        </dgm:presLayoutVars>
      </dgm:prSet>
      <dgm:spPr/>
    </dgm:pt>
  </dgm:ptLst>
  <dgm:cxnLst>
    <dgm:cxn modelId="{9FB3B500-2BCB-4FF7-9727-6611695DFCC9}" srcId="{4031A378-7A71-40D0-95B5-C4B459E09205}" destId="{D410C743-9BA3-4CEB-A971-71D1E7AD6ECC}" srcOrd="1" destOrd="0" parTransId="{C37CC778-A5AE-412B-A670-92AEE459B293}" sibTransId="{E09712AF-1432-4FDB-ACF3-DDEB86612969}"/>
    <dgm:cxn modelId="{764C7F04-4C55-4F3F-9AB5-47FDF51C8E66}" type="presOf" srcId="{28BBE799-7460-4BA7-9094-1331CF2B83CD}" destId="{EF77F61C-1A57-4E29-AEF8-1061C4CF42CE}" srcOrd="0" destOrd="0" presId="urn:microsoft.com/office/officeart/2005/8/layout/arrow5"/>
    <dgm:cxn modelId="{B3F91964-72C6-4521-82A4-81E6775BB4F1}" type="presOf" srcId="{4031A378-7A71-40D0-95B5-C4B459E09205}" destId="{A369B9F4-85C3-4696-A919-6266364B70BE}" srcOrd="0" destOrd="0" presId="urn:microsoft.com/office/officeart/2005/8/layout/arrow5"/>
    <dgm:cxn modelId="{BFADB469-9EF1-4585-921A-6118E09A071A}" srcId="{4031A378-7A71-40D0-95B5-C4B459E09205}" destId="{28BBE799-7460-4BA7-9094-1331CF2B83CD}" srcOrd="0" destOrd="0" parTransId="{7897F20D-0E31-41AA-ADA0-C17230B32F0C}" sibTransId="{BE4EB3F0-141F-440F-91FB-3364EFBEA7C4}"/>
    <dgm:cxn modelId="{6E3A9095-B031-44EB-8954-9A9C55AB1463}" type="presOf" srcId="{D410C743-9BA3-4CEB-A971-71D1E7AD6ECC}" destId="{C5662FE5-0F9C-4C7E-AB76-EFC206FEB766}" srcOrd="0" destOrd="0" presId="urn:microsoft.com/office/officeart/2005/8/layout/arrow5"/>
    <dgm:cxn modelId="{FE367588-30AC-48C7-B233-F5BC6E79DFCE}" type="presParOf" srcId="{A369B9F4-85C3-4696-A919-6266364B70BE}" destId="{EF77F61C-1A57-4E29-AEF8-1061C4CF42CE}" srcOrd="0" destOrd="0" presId="urn:microsoft.com/office/officeart/2005/8/layout/arrow5"/>
    <dgm:cxn modelId="{A15DF205-B69A-425B-A57B-17B6425557C0}" type="presParOf" srcId="{A369B9F4-85C3-4696-A919-6266364B70BE}" destId="{C5662FE5-0F9C-4C7E-AB76-EFC206FEB766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7F61C-1A57-4E29-AEF8-1061C4CF42CE}">
      <dsp:nvSpPr>
        <dsp:cNvPr id="0" name=""/>
        <dsp:cNvSpPr/>
      </dsp:nvSpPr>
      <dsp:spPr>
        <a:xfrm rot="16200000">
          <a:off x="946" y="684406"/>
          <a:ext cx="2511959" cy="25119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On Twitter, a hashtag or topic that is mentioned at a greater rate than others is said to be a "trending hashtag "or simply a "trend".</a:t>
          </a:r>
        </a:p>
      </dsp:txBody>
      <dsp:txXfrm rot="5400000">
        <a:off x="947" y="1312395"/>
        <a:ext cx="2072366" cy="1255979"/>
      </dsp:txXfrm>
    </dsp:sp>
    <dsp:sp modelId="{C5662FE5-0F9C-4C7E-AB76-EFC206FEB766}">
      <dsp:nvSpPr>
        <dsp:cNvPr id="0" name=""/>
        <dsp:cNvSpPr/>
      </dsp:nvSpPr>
      <dsp:spPr>
        <a:xfrm rot="5400000">
          <a:off x="2704632" y="684406"/>
          <a:ext cx="2511959" cy="25119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Trending hashtags are hashtags that have gone viral.</a:t>
          </a:r>
        </a:p>
      </dsp:txBody>
      <dsp:txXfrm rot="-5400000">
        <a:off x="3144226" y="1312396"/>
        <a:ext cx="2072366" cy="1255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7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584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56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10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9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6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7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9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9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7CFC-931E-45A5-87C4-07CE47D4E61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F35148-8651-4C4E-9603-11A604F3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C8052B7-D7AA-E519-D06B-E300DBC700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93" b="2185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B1E8B16-F0E6-422E-A6A6-0422A773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30CBBCD0-ED2A-4FC8-AB71-E3C2738F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7B311-D760-4C87-BE5E-921FFB4E8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913202-1810-4FA2-987B-A7B98049C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95EFBC61-02DC-4AEA-AA2D-A9EABA467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5637DFC4-70BC-4CB4-85D2-651A7C6A5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8F1E9F4-66ED-4E73-8C2E-51B11EA77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09F75-D65C-230E-75AC-2A9DDCC2B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BIG DATA TECHNOLOGY</a:t>
            </a:r>
            <a:br>
              <a:rPr lang="en-US"/>
            </a:br>
            <a:r>
              <a:rPr lang="en-US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EAD84-FE47-5AA5-5771-63072548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/>
              <a:t>Trending Hashtags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0795E7D3-D974-4307-92D4-E3ECEFDF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443617-0A78-4C2C-9996-D143BCDB9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ACFC544A-BD13-4C3C-8C9E-C35DEE8A4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29A9DD4-BE93-4516-8B95-26B91B44B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31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60C8-7005-26EB-48D9-AF85CDCB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28C6-EFFC-30CA-6FC7-A7D21D40C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Spark Streaming is an extension of the core Spark API that enables scalable, high-throughput, fault-tolerant stream processing of live data streams. Data can be ingested from many sources like Kafka, Kinesis, or TCP sockets, and can be processed using complex algorithms expressed with high-level functions like map, reduce, join and window.</a:t>
            </a:r>
          </a:p>
          <a:p>
            <a:r>
              <a:rPr lang="en-US" sz="2000" dirty="0"/>
              <a:t> Spark Streaming receives live input data streams and divides the data into batches, which are then processed by the Spark engine to generate the final stream of results in batches.</a:t>
            </a:r>
          </a:p>
        </p:txBody>
      </p:sp>
      <p:pic>
        <p:nvPicPr>
          <p:cNvPr id="8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923FAF18-6600-3EA2-79DF-AB8BA76D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69" y="4869592"/>
            <a:ext cx="563958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7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2A89-9FBB-F89E-B7B0-90923490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4. Apache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0130-0E40-79A9-E7D8-CCAA667AF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Apache HBase is a scalable, distributed, column-oriented datastore. Apache HBase provides real-time read/write random access to very large datasets hosted on HDFS.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33829CA-26DD-9E71-1FAF-1A9E5717C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795910"/>
            <a:ext cx="4602747" cy="27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8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F6AF-0CE3-9F2C-ECB5-E8335A5C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70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Integrations</a:t>
            </a:r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D52E7397-8649-6363-65DF-98F8B9781C6F}"/>
              </a:ext>
            </a:extLst>
          </p:cNvPr>
          <p:cNvSpPr/>
          <p:nvPr/>
        </p:nvSpPr>
        <p:spPr>
          <a:xfrm>
            <a:off x="80985" y="2358887"/>
            <a:ext cx="1244231" cy="1070113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Twitter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D6327-C4FA-E027-8DBC-70B0EB53301C}"/>
              </a:ext>
            </a:extLst>
          </p:cNvPr>
          <p:cNvSpPr/>
          <p:nvPr/>
        </p:nvSpPr>
        <p:spPr>
          <a:xfrm>
            <a:off x="1643270" y="2358887"/>
            <a:ext cx="1526573" cy="133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292929"/>
                </a:solidFill>
                <a:latin typeface="Trebuchet MS (Headings)"/>
              </a:rPr>
              <a:t>TwitterProducer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E13A05-BC7E-226D-1C55-07ACA259BAF5}"/>
              </a:ext>
            </a:extLst>
          </p:cNvPr>
          <p:cNvSpPr/>
          <p:nvPr/>
        </p:nvSpPr>
        <p:spPr>
          <a:xfrm>
            <a:off x="6326626" y="2347290"/>
            <a:ext cx="2022244" cy="133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0" dirty="0" err="1">
                <a:solidFill>
                  <a:srgbClr val="292929"/>
                </a:solidFill>
                <a:effectLst/>
                <a:latin typeface="Trebuchet MS (Headings)"/>
              </a:rPr>
              <a:t>SparkKafkaConsumer</a:t>
            </a:r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277B7F94-2979-AAF6-A109-FBC6C3FACA80}"/>
              </a:ext>
            </a:extLst>
          </p:cNvPr>
          <p:cNvSpPr/>
          <p:nvPr/>
        </p:nvSpPr>
        <p:spPr>
          <a:xfrm>
            <a:off x="9155779" y="2347290"/>
            <a:ext cx="1139689" cy="133847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HBase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B76D9A3B-1730-4AE8-E2B2-7E4460315977}"/>
              </a:ext>
            </a:extLst>
          </p:cNvPr>
          <p:cNvSpPr/>
          <p:nvPr/>
        </p:nvSpPr>
        <p:spPr>
          <a:xfrm>
            <a:off x="4178390" y="2347290"/>
            <a:ext cx="1139689" cy="221145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Kafka cluster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EDE35-C2BD-7CF9-886A-E4570280E7BB}"/>
              </a:ext>
            </a:extLst>
          </p:cNvPr>
          <p:cNvCxnSpPr>
            <a:cxnSpLocks/>
          </p:cNvCxnSpPr>
          <p:nvPr/>
        </p:nvCxnSpPr>
        <p:spPr>
          <a:xfrm>
            <a:off x="1113183" y="3026463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F20ECE-5411-31C2-1D9B-185D2CF07D86}"/>
              </a:ext>
            </a:extLst>
          </p:cNvPr>
          <p:cNvCxnSpPr>
            <a:cxnSpLocks/>
          </p:cNvCxnSpPr>
          <p:nvPr/>
        </p:nvCxnSpPr>
        <p:spPr>
          <a:xfrm>
            <a:off x="3169843" y="3016525"/>
            <a:ext cx="1008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503F1E-3CC4-4E5A-625C-AC2F07D0646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318079" y="3016525"/>
            <a:ext cx="1008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907F16-34D8-DF08-3724-CB6E398F42EE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8348870" y="3016525"/>
            <a:ext cx="806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8BDE0C-BF08-F3E0-651F-EF4C1C31847C}"/>
              </a:ext>
            </a:extLst>
          </p:cNvPr>
          <p:cNvCxnSpPr>
            <a:cxnSpLocks/>
          </p:cNvCxnSpPr>
          <p:nvPr/>
        </p:nvCxnSpPr>
        <p:spPr>
          <a:xfrm flipV="1">
            <a:off x="2411893" y="3743739"/>
            <a:ext cx="0" cy="163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DDEF24-4CFF-DFE5-7CCB-01C9D629A680}"/>
              </a:ext>
            </a:extLst>
          </p:cNvPr>
          <p:cNvCxnSpPr>
            <a:cxnSpLocks/>
          </p:cNvCxnSpPr>
          <p:nvPr/>
        </p:nvCxnSpPr>
        <p:spPr>
          <a:xfrm flipV="1">
            <a:off x="7494106" y="3697357"/>
            <a:ext cx="0" cy="163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183535-EC7D-FC38-E2D2-7225FABAD6C3}"/>
              </a:ext>
            </a:extLst>
          </p:cNvPr>
          <p:cNvSpPr txBox="1"/>
          <p:nvPr/>
        </p:nvSpPr>
        <p:spPr>
          <a:xfrm>
            <a:off x="861394" y="5459897"/>
            <a:ext cx="309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Twitter Data Source and Kafka 		Integration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4296C3-31C3-4FB2-B071-16D9A49582A6}"/>
              </a:ext>
            </a:extLst>
          </p:cNvPr>
          <p:cNvSpPr txBox="1"/>
          <p:nvPr/>
        </p:nvSpPr>
        <p:spPr>
          <a:xfrm>
            <a:off x="6588965" y="5426766"/>
            <a:ext cx="185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Spark and </a:t>
            </a:r>
            <a:r>
              <a:rPr lang="en-US" sz="1600" dirty="0" err="1"/>
              <a:t>Hbase</a:t>
            </a:r>
            <a:r>
              <a:rPr lang="en-US" sz="1600" dirty="0"/>
              <a:t> </a:t>
            </a:r>
          </a:p>
          <a:p>
            <a:r>
              <a:rPr lang="en-US" sz="1600" dirty="0"/>
              <a:t>      Integration</a:t>
            </a:r>
          </a:p>
        </p:txBody>
      </p:sp>
    </p:spTree>
    <p:extLst>
      <p:ext uri="{BB962C8B-B14F-4D97-AF65-F5344CB8AC3E}">
        <p14:creationId xmlns:p14="http://schemas.microsoft.com/office/powerpoint/2010/main" val="406799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53F6-FDE3-ABF1-C85D-AAB1198F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4" y="609600"/>
            <a:ext cx="9381067" cy="1320800"/>
          </a:xfrm>
        </p:spPr>
        <p:txBody>
          <a:bodyPr/>
          <a:lstStyle/>
          <a:p>
            <a:r>
              <a:rPr lang="en-US" dirty="0"/>
              <a:t>I. Twitter Data Source and Kafka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CED3-B4C9-DA3D-F860-1DCF04C9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b="0" i="0" dirty="0">
                <a:solidFill>
                  <a:srgbClr val="292929"/>
                </a:solidFill>
                <a:effectLst/>
                <a:latin typeface="Trebuchet MS (Headings)"/>
              </a:rPr>
              <a:t>First install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Trebuchet MS (Headings)"/>
              </a:rPr>
              <a:t>kafka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Trebuchet MS (Headings)"/>
              </a:rPr>
              <a:t>, configure zookeeper and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Trebuchet MS (Headings)"/>
              </a:rPr>
              <a:t>kafka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Trebuchet MS (Headings)"/>
              </a:rPr>
              <a:t>.  </a:t>
            </a:r>
          </a:p>
          <a:p>
            <a:r>
              <a:rPr lang="en-US" sz="2000" dirty="0">
                <a:solidFill>
                  <a:srgbClr val="292929"/>
                </a:solidFill>
                <a:latin typeface="Trebuchet MS (Headings)"/>
              </a:rPr>
              <a:t>Start zookeeper and </a:t>
            </a:r>
            <a:r>
              <a:rPr lang="en-US" sz="2000" dirty="0" err="1">
                <a:solidFill>
                  <a:srgbClr val="292929"/>
                </a:solidFill>
                <a:latin typeface="Trebuchet MS (Headings)"/>
              </a:rPr>
              <a:t>kafka</a:t>
            </a:r>
            <a:r>
              <a:rPr lang="en-US" sz="2000" dirty="0">
                <a:solidFill>
                  <a:srgbClr val="292929"/>
                </a:solidFill>
                <a:latin typeface="Trebuchet MS (Headings)"/>
              </a:rPr>
              <a:t> server</a:t>
            </a:r>
          </a:p>
          <a:p>
            <a:pPr lvl="1"/>
            <a:r>
              <a:rPr lang="en-US" sz="1800" dirty="0">
                <a:latin typeface="Trebuchet MS (Headings)"/>
              </a:rPr>
              <a:t>zookeeper-server-start.sh config/</a:t>
            </a:r>
            <a:r>
              <a:rPr lang="en-US" sz="1800" dirty="0" err="1">
                <a:latin typeface="Trebuchet MS (Headings)"/>
              </a:rPr>
              <a:t>zookeeper.properties</a:t>
            </a:r>
            <a:endParaRPr lang="en-US" sz="1800" dirty="0">
              <a:latin typeface="Trebuchet MS (Headings)"/>
            </a:endParaRPr>
          </a:p>
          <a:p>
            <a:pPr lvl="1"/>
            <a:r>
              <a:rPr lang="en-US" sz="1800" dirty="0">
                <a:latin typeface="Trebuchet MS (Headings)"/>
              </a:rPr>
              <a:t>kafka-server-start.sh config/</a:t>
            </a:r>
            <a:r>
              <a:rPr lang="en-US" sz="1800" dirty="0" err="1">
                <a:latin typeface="Trebuchet MS (Headings)"/>
              </a:rPr>
              <a:t>server.properties</a:t>
            </a:r>
            <a:endParaRPr lang="en-US" sz="1800" dirty="0">
              <a:latin typeface="Trebuchet MS (Headings)"/>
            </a:endParaRPr>
          </a:p>
          <a:p>
            <a:pPr lvl="1"/>
            <a:endParaRPr lang="en-US" sz="1800" dirty="0">
              <a:latin typeface="Trebuchet MS (Headings)"/>
            </a:endParaRPr>
          </a:p>
          <a:p>
            <a:r>
              <a:rPr lang="en-US" sz="2000" dirty="0">
                <a:latin typeface="Trebuchet MS (Headings)"/>
              </a:rPr>
              <a:t>Then create </a:t>
            </a:r>
            <a:r>
              <a:rPr lang="en-US" sz="2000" dirty="0" err="1">
                <a:latin typeface="Trebuchet MS (Headings)"/>
              </a:rPr>
              <a:t>kafka</a:t>
            </a:r>
            <a:r>
              <a:rPr lang="en-US" sz="2000" dirty="0">
                <a:latin typeface="Trebuchet MS (Headings)"/>
              </a:rPr>
              <a:t> topic. (“tweet”)</a:t>
            </a:r>
          </a:p>
          <a:p>
            <a:pPr lvl="1"/>
            <a:r>
              <a:rPr lang="en-US" sz="1800" dirty="0">
                <a:latin typeface="Trebuchet MS (Headings)"/>
              </a:rPr>
              <a:t>kafka-topics.sh --create --topic tweet --bootstrap-server localhost:9092</a:t>
            </a:r>
            <a:br>
              <a:rPr lang="en-US" sz="1800" dirty="0">
                <a:latin typeface="Trebuchet MS (Headings)"/>
              </a:rPr>
            </a:br>
            <a:endParaRPr lang="en-US" sz="1800" dirty="0">
              <a:latin typeface="Trebuchet MS (Headings)"/>
            </a:endParaRPr>
          </a:p>
          <a:p>
            <a:r>
              <a:rPr lang="en-US" sz="2000" dirty="0">
                <a:solidFill>
                  <a:srgbClr val="292929"/>
                </a:solidFill>
                <a:latin typeface="Trebuchet MS (Headings)"/>
              </a:rPr>
              <a:t>Create </a:t>
            </a:r>
            <a:r>
              <a:rPr lang="en-US" sz="2000" dirty="0" err="1">
                <a:solidFill>
                  <a:srgbClr val="292929"/>
                </a:solidFill>
                <a:latin typeface="Trebuchet MS (Headings)"/>
              </a:rPr>
              <a:t>TwitterProducer</a:t>
            </a:r>
            <a:r>
              <a:rPr lang="en-US" sz="2000" dirty="0">
                <a:solidFill>
                  <a:srgbClr val="292929"/>
                </a:solidFill>
                <a:latin typeface="Trebuchet MS (Headings)"/>
              </a:rPr>
              <a:t>  and configure twitter </a:t>
            </a:r>
            <a:r>
              <a:rPr lang="en-US" sz="2000" dirty="0" err="1">
                <a:solidFill>
                  <a:srgbClr val="292929"/>
                </a:solidFill>
                <a:latin typeface="Trebuchet MS (Headings)"/>
              </a:rPr>
              <a:t>client,producer</a:t>
            </a:r>
            <a:r>
              <a:rPr lang="en-US" sz="2000" dirty="0">
                <a:solidFill>
                  <a:srgbClr val="292929"/>
                </a:solidFill>
                <a:latin typeface="Trebuchet MS (Headings)"/>
              </a:rPr>
              <a:t>, twitter API keys, access tokens and other.</a:t>
            </a:r>
            <a:endParaRPr lang="en-US" sz="2000" i="0" dirty="0">
              <a:solidFill>
                <a:srgbClr val="292929"/>
              </a:solidFill>
              <a:effectLst/>
              <a:latin typeface="Trebuchet MS (Headings)"/>
            </a:endParaRPr>
          </a:p>
          <a:p>
            <a:r>
              <a:rPr lang="en-US" sz="2000" b="0" i="0" dirty="0" err="1">
                <a:solidFill>
                  <a:srgbClr val="292929"/>
                </a:solidFill>
                <a:effectLst/>
                <a:latin typeface="Trebuchet MS (Headings)"/>
              </a:rPr>
              <a:t>Runnining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Trebuchet MS (Headings)"/>
              </a:rPr>
              <a:t> this Kafka producer class will ingest data from Twitter API data source and publish it to a Kafka topic(named “tweet”) for consumer application(</a:t>
            </a:r>
            <a:r>
              <a:rPr lang="en-US" sz="2000" b="1" i="0" dirty="0" err="1">
                <a:solidFill>
                  <a:srgbClr val="292929"/>
                </a:solidFill>
                <a:effectLst/>
                <a:latin typeface="Trebuchet MS (Headings)"/>
              </a:rPr>
              <a:t>SparkKafkaConsumer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Trebuchet MS (Headings)"/>
              </a:rPr>
              <a:t>) to consume tweets, listening at that particular topic name .</a:t>
            </a:r>
          </a:p>
          <a:p>
            <a:endParaRPr lang="en-US" sz="2000" dirty="0">
              <a:latin typeface="Trebuchet MS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33572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D373A64-61EC-EBB8-7511-3220283F2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14" y="160867"/>
            <a:ext cx="6904407" cy="326813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AFC7D03-B071-98D2-662B-B8B3CC4B6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14" y="3334689"/>
            <a:ext cx="6213861" cy="3215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9B44FF-C7BA-A2AF-A239-53A59D74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008" y="1285585"/>
            <a:ext cx="3422959" cy="20491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dirty="0" err="1"/>
              <a:t>TwitterClient</a:t>
            </a:r>
            <a:r>
              <a:rPr lang="en-US" sz="4800" dirty="0"/>
              <a:t> and  Producer</a:t>
            </a:r>
          </a:p>
        </p:txBody>
      </p:sp>
    </p:spTree>
    <p:extLst>
      <p:ext uri="{BB962C8B-B14F-4D97-AF65-F5344CB8AC3E}">
        <p14:creationId xmlns:p14="http://schemas.microsoft.com/office/powerpoint/2010/main" val="101631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36DB-4457-4BBF-A418-A09FDE58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Spark and </a:t>
            </a:r>
            <a:r>
              <a:rPr lang="en-US" dirty="0" err="1"/>
              <a:t>Hbase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C36E-33F7-C908-0602-4DE872F7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 err="1">
                <a:solidFill>
                  <a:srgbClr val="292929"/>
                </a:solidFill>
                <a:effectLst/>
                <a:latin typeface="Trebuchet MS (Headings)"/>
              </a:rPr>
              <a:t>SparkConsumer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Trebuchet MS (Headings)"/>
              </a:rPr>
              <a:t> ingests stream of data from Kafka topic (“tweet”) into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Trebuchet MS (Headings)"/>
              </a:rPr>
              <a:t>Hbase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Trebuchet MS (Headings)"/>
              </a:rPr>
              <a:t>.</a:t>
            </a:r>
          </a:p>
          <a:p>
            <a:r>
              <a:rPr lang="en-US" sz="2000" dirty="0">
                <a:solidFill>
                  <a:srgbClr val="292929"/>
                </a:solidFill>
                <a:latin typeface="Trebuchet MS (Headings)"/>
              </a:rPr>
              <a:t>Configure </a:t>
            </a:r>
            <a:r>
              <a:rPr lang="en-US" sz="2000" dirty="0" err="1">
                <a:solidFill>
                  <a:srgbClr val="292929"/>
                </a:solidFill>
                <a:latin typeface="Trebuchet MS (Headings)"/>
              </a:rPr>
              <a:t>Hbase</a:t>
            </a:r>
            <a:r>
              <a:rPr lang="en-US" sz="2000" dirty="0">
                <a:solidFill>
                  <a:srgbClr val="292929"/>
                </a:solidFill>
                <a:latin typeface="Trebuchet MS (Headings)"/>
              </a:rPr>
              <a:t> and Spark.</a:t>
            </a:r>
          </a:p>
          <a:p>
            <a:r>
              <a:rPr lang="en-US" sz="2000" dirty="0" err="1">
                <a:solidFill>
                  <a:srgbClr val="292929"/>
                </a:solidFill>
                <a:latin typeface="Trebuchet MS (Headings)"/>
              </a:rPr>
              <a:t>JavaStreamingContext</a:t>
            </a:r>
            <a:r>
              <a:rPr lang="en-US" sz="2000" dirty="0">
                <a:solidFill>
                  <a:srgbClr val="292929"/>
                </a:solidFill>
                <a:latin typeface="Trebuchet MS (Headings)"/>
              </a:rPr>
              <a:t> is set to 20 seconds, time interval at which streaming data will be divided into batches.</a:t>
            </a:r>
          </a:p>
          <a:p>
            <a:r>
              <a:rPr lang="en-US" sz="2000" dirty="0">
                <a:solidFill>
                  <a:srgbClr val="292929"/>
                </a:solidFill>
                <a:latin typeface="Trebuchet MS (Headings)"/>
              </a:rPr>
              <a:t> So, persisting real-time stream of data will be performed batch by batch.</a:t>
            </a:r>
          </a:p>
          <a:p>
            <a:endParaRPr lang="en-US" sz="2000" dirty="0">
              <a:solidFill>
                <a:srgbClr val="292929"/>
              </a:solidFill>
              <a:latin typeface="Trebuchet MS (Headings)"/>
            </a:endParaRPr>
          </a:p>
          <a:p>
            <a:endParaRPr lang="en-US" sz="2000" dirty="0">
              <a:latin typeface="Trebuchet MS (Headings)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815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847A0C-7239-C2FF-4CB4-649ADB74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" y="51403"/>
            <a:ext cx="9307224" cy="1859199"/>
          </a:xfrm>
          <a:prstGeom prst="rect">
            <a:avLst/>
          </a:prstGeom>
        </p:spPr>
      </p:pic>
      <p:pic>
        <p:nvPicPr>
          <p:cNvPr id="11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471C4BC-C649-3479-7AAD-88559E8D7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" y="2494297"/>
            <a:ext cx="8195268" cy="449876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5BA3A-D70C-29B6-A315-5D1C86B5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794" y="1209833"/>
            <a:ext cx="5739424" cy="21548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Consume(Spark) Filter(Spark)</a:t>
            </a:r>
            <a:br>
              <a:rPr lang="en-US" sz="5400" dirty="0"/>
            </a:br>
            <a:r>
              <a:rPr lang="en-US" sz="5400" dirty="0"/>
              <a:t>Persist(</a:t>
            </a:r>
            <a:r>
              <a:rPr lang="en-US" sz="5400" dirty="0" err="1"/>
              <a:t>Hbase</a:t>
            </a:r>
            <a:r>
              <a:rPr lang="en-US" sz="5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998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605F-293A-C399-5B48-EE7288D1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Top 10 </a:t>
            </a:r>
            <a:r>
              <a:rPr lang="en-US" dirty="0" err="1"/>
              <a:t>Hahstags</a:t>
            </a:r>
            <a:r>
              <a:rPr lang="en-US" dirty="0"/>
              <a:t> from HBase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CAA4-2809-56D5-DEA3-91BDEB7ED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3" y="1533378"/>
            <a:ext cx="9201150" cy="45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2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048DC11-347C-E049-EE6C-F34CEB121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02" y="2757268"/>
            <a:ext cx="5106113" cy="4440028"/>
          </a:xfr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A11A43-1077-8ACA-3BBB-FDFFAE9AA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13" y="2757268"/>
            <a:ext cx="4229690" cy="4123056"/>
          </a:xfrm>
          <a:prstGeom prst="rect">
            <a:avLst/>
          </a:prstGeom>
        </p:spPr>
      </p:pic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F00E71A3-D876-4493-DD58-F22A56FB6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1" y="100774"/>
            <a:ext cx="9199947" cy="254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0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4C90-1E1F-630D-A644-36F4FC01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51" y="2768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Thank you!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74D67A-790F-8BEE-F462-F121DD0C6AC9}"/>
              </a:ext>
            </a:extLst>
          </p:cNvPr>
          <p:cNvSpPr txBox="1">
            <a:spLocks/>
          </p:cNvSpPr>
          <p:nvPr/>
        </p:nvSpPr>
        <p:spPr>
          <a:xfrm>
            <a:off x="352654" y="6333435"/>
            <a:ext cx="3835032" cy="52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Simon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Weldemichael #611098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6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7954-A9B8-AE40-728B-014A9CFE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462" y="772577"/>
            <a:ext cx="5217540" cy="1320800"/>
          </a:xfrm>
        </p:spPr>
        <p:txBody>
          <a:bodyPr>
            <a:normAutofit/>
          </a:bodyPr>
          <a:lstStyle/>
          <a:p>
            <a:r>
              <a:rPr lang="en-US"/>
              <a:t>What is trending?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B0A4D1F-48DC-0A2F-07C2-B64AF6C1F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658674"/>
              </p:ext>
            </p:extLst>
          </p:nvPr>
        </p:nvGraphicFramePr>
        <p:xfrm>
          <a:off x="4548828" y="2160589"/>
          <a:ext cx="5217539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8217503-3984-8968-4B7C-7AE1B5016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" y="221301"/>
            <a:ext cx="2613958" cy="1836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485996B-F46C-BA68-C555-96E292B622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" y="2423403"/>
            <a:ext cx="4235155" cy="42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1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DE67-8508-3C3D-4EB0-D9246BB6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6FB8-041A-0544-6261-C2A0FBEFD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04" y="1930400"/>
            <a:ext cx="8596668" cy="292488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stream that uses real-time users’ tweets from twitter and persist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real-time.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top 10 trending hashtags in that consumed tweets in particular period of time and display them in memory for visualization.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2EC9-E9FD-3E27-8D5A-78B0B3B8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chnology Stack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0B8B-D0A0-3E38-C703-355D3BC1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848" y="1930400"/>
            <a:ext cx="8596668" cy="388077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Kafka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Developer account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-core (Twitter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Hosebird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spark-streaming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spark-streaming-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6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DB3B-D6F8-AB59-CFDE-DF3BBD52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End-to-end Flow Diagram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FA95363-4092-58AE-23B2-7BD09363D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2324253"/>
            <a:ext cx="8596312" cy="2764582"/>
          </a:xfrm>
        </p:spPr>
      </p:pic>
    </p:spTree>
    <p:extLst>
      <p:ext uri="{BB962C8B-B14F-4D97-AF65-F5344CB8AC3E}">
        <p14:creationId xmlns:p14="http://schemas.microsoft.com/office/powerpoint/2010/main" val="235763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0BA4-0CF0-4BA0-EBD1-3178161E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Twitter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0A8B-17F3-A985-8952-0EC1CFDF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solidFill>
                  <a:srgbClr val="202124"/>
                </a:solidFill>
                <a:effectLst/>
                <a:latin typeface="Trebuchet MS (Headings)"/>
              </a:rPr>
              <a:t>Twitter is widely seen as a useful source of data 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rebuchet MS (Headings)"/>
              </a:rPr>
              <a:t>for many types of social, Information and Communication Technology , and other research as the data it provides is apparently publicly available, accessible easily and free.</a:t>
            </a:r>
          </a:p>
          <a:p>
            <a:pPr marL="0" indent="0">
              <a:buNone/>
            </a:pPr>
            <a:endParaRPr lang="en-US" sz="2400" b="0" i="0" dirty="0">
              <a:solidFill>
                <a:srgbClr val="202124"/>
              </a:solidFill>
              <a:effectLst/>
              <a:latin typeface="Trebuchet MS (Headings)"/>
            </a:endParaRPr>
          </a:p>
          <a:p>
            <a:r>
              <a:rPr lang="en-US" sz="2400" dirty="0">
                <a:solidFill>
                  <a:srgbClr val="202124"/>
                </a:solidFill>
                <a:latin typeface="Trebuchet MS (Headings)"/>
              </a:rPr>
              <a:t>For this project twitter real time tweets are taken as source of data</a:t>
            </a:r>
            <a:endParaRPr lang="en-US" sz="2400" dirty="0">
              <a:latin typeface="Trebuchet MS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52954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3EAA-9C40-10E3-7847-D74F179B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Apache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345D-9980-8720-BBB4-071DE586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0" dirty="0">
                <a:solidFill>
                  <a:srgbClr val="4D5156"/>
                </a:solidFill>
                <a:effectLst/>
                <a:latin typeface="Trebuchet MS (Headings)"/>
              </a:rPr>
              <a:t>Apache Kafka 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Trebuchet MS (Headings)"/>
              </a:rPr>
              <a:t>is a distributed event store and stream-processing platform. </a:t>
            </a:r>
          </a:p>
          <a:p>
            <a:r>
              <a:rPr lang="en-US" sz="2000" b="0" i="0" dirty="0">
                <a:solidFill>
                  <a:srgbClr val="4D5156"/>
                </a:solidFill>
                <a:effectLst/>
                <a:latin typeface="Trebuchet MS (Headings)"/>
              </a:rPr>
              <a:t>It’s a power streaming tool for producing and consuming stream of data.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Trebuchet MS (Headings)"/>
              </a:rPr>
              <a:t>Zookeeper </a:t>
            </a:r>
            <a:r>
              <a:rPr lang="en-US" sz="2000" i="0" dirty="0">
                <a:solidFill>
                  <a:srgbClr val="202124"/>
                </a:solidFill>
                <a:effectLst/>
                <a:latin typeface="Trebuchet MS (Headings)"/>
              </a:rPr>
              <a:t>keeps track of status of the Kafka cluster nodes and it also keeps track of Kafka topics, partitions</a:t>
            </a: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Trebuchet MS (Headings)"/>
              </a:rPr>
              <a:t>Kafka Producer API is used to produce streams of data records.</a:t>
            </a: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Trebuchet MS (Headings)"/>
              </a:rPr>
              <a:t>Kafka Consumer API is used to consume a stream of records from Kafka.</a:t>
            </a: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Trebuchet MS (Headings)"/>
              </a:rPr>
              <a:t>Kafka Topic is a stream of records.</a:t>
            </a:r>
          </a:p>
          <a:p>
            <a:endParaRPr lang="en-US" sz="2000" i="0" dirty="0">
              <a:solidFill>
                <a:srgbClr val="202124"/>
              </a:solidFill>
              <a:effectLst/>
              <a:latin typeface="Trebuchet MS (Headings)"/>
            </a:endParaRPr>
          </a:p>
          <a:p>
            <a:endParaRPr lang="en-US" sz="2000" i="0" dirty="0">
              <a:solidFill>
                <a:srgbClr val="202124"/>
              </a:solidFill>
              <a:effectLst/>
              <a:latin typeface="Trebuchet MS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0173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69EBDB2F-581C-C017-EC73-9617EF520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633045"/>
            <a:ext cx="9383151" cy="5324573"/>
          </a:xfrm>
        </p:spPr>
      </p:pic>
    </p:spTree>
    <p:extLst>
      <p:ext uri="{BB962C8B-B14F-4D97-AF65-F5344CB8AC3E}">
        <p14:creationId xmlns:p14="http://schemas.microsoft.com/office/powerpoint/2010/main" val="18428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F06BD9B-2EC6-5BE2-D7D2-471B7E148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73" y="225083"/>
            <a:ext cx="8305391" cy="5852160"/>
          </a:xfrm>
        </p:spPr>
      </p:pic>
    </p:spTree>
    <p:extLst>
      <p:ext uri="{BB962C8B-B14F-4D97-AF65-F5344CB8AC3E}">
        <p14:creationId xmlns:p14="http://schemas.microsoft.com/office/powerpoint/2010/main" val="10960986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772</TotalTime>
  <Words>617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Times New Roman</vt:lpstr>
      <vt:lpstr>Trebuchet MS</vt:lpstr>
      <vt:lpstr>Trebuchet MS (Headings)</vt:lpstr>
      <vt:lpstr>Wingdings</vt:lpstr>
      <vt:lpstr>Wingdings 3</vt:lpstr>
      <vt:lpstr>Facet</vt:lpstr>
      <vt:lpstr>BIG DATA TECHNOLOGY Project</vt:lpstr>
      <vt:lpstr>What is trending?</vt:lpstr>
      <vt:lpstr>Project Objective</vt:lpstr>
      <vt:lpstr>Technology Stack </vt:lpstr>
      <vt:lpstr>End-to-end Flow Diagram</vt:lpstr>
      <vt:lpstr>1. Twitter Data Source</vt:lpstr>
      <vt:lpstr>2. Apache Kafka</vt:lpstr>
      <vt:lpstr>PowerPoint Presentation</vt:lpstr>
      <vt:lpstr>PowerPoint Presentation</vt:lpstr>
      <vt:lpstr>3. Spark</vt:lpstr>
      <vt:lpstr>4. Apache HBase</vt:lpstr>
      <vt:lpstr>Integrations</vt:lpstr>
      <vt:lpstr>I. Twitter Data Source and Kafka Integration</vt:lpstr>
      <vt:lpstr>TwitterClient and  Producer</vt:lpstr>
      <vt:lpstr>II. Spark and Hbase Integration</vt:lpstr>
      <vt:lpstr>Consume(Spark) Filter(Spark) Persist(Hbase)</vt:lpstr>
      <vt:lpstr>Read Top 10 Hahstags from HBase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TECHNOLOGY Project</dc:title>
  <dc:creator>Simon Abraham Weldemichael</dc:creator>
  <cp:lastModifiedBy>Simon Abraham Weldemichael</cp:lastModifiedBy>
  <cp:revision>23</cp:revision>
  <dcterms:created xsi:type="dcterms:W3CDTF">2022-09-23T21:02:17Z</dcterms:created>
  <dcterms:modified xsi:type="dcterms:W3CDTF">2022-09-26T20:25:04Z</dcterms:modified>
</cp:coreProperties>
</file>