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5" r:id="rId4"/>
    <p:sldId id="267" r:id="rId5"/>
    <p:sldId id="264" r:id="rId6"/>
    <p:sldId id="268" r:id="rId7"/>
    <p:sldId id="269" r:id="rId8"/>
    <p:sldId id="270" r:id="rId9"/>
    <p:sldId id="258" r:id="rId10"/>
    <p:sldId id="271" r:id="rId11"/>
    <p:sldId id="272" r:id="rId12"/>
    <p:sldId id="274" r:id="rId13"/>
    <p:sldId id="273" r:id="rId14"/>
    <p:sldId id="259" r:id="rId15"/>
    <p:sldId id="275" r:id="rId16"/>
    <p:sldId id="276" r:id="rId17"/>
    <p:sldId id="277" r:id="rId18"/>
    <p:sldId id="278" r:id="rId19"/>
    <p:sldId id="279" r:id="rId20"/>
    <p:sldId id="260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99"/>
    <a:srgbClr val="669900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69453-88CA-4301-B1B9-6166499BAEFD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C9747-F4E4-4490-84D4-0704106064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3" descr="white rectangle.png"/>
          <p:cNvPicPr>
            <a:picLocks noChangeAspect="1"/>
          </p:cNvPicPr>
          <p:nvPr userDrawn="1"/>
        </p:nvPicPr>
        <p:blipFill>
          <a:blip r:embed="rId2" cstate="print"/>
          <a:srcRect b="10452"/>
          <a:stretch>
            <a:fillRect/>
          </a:stretch>
        </p:blipFill>
        <p:spPr bwMode="auto">
          <a:xfrm>
            <a:off x="0" y="1300163"/>
            <a:ext cx="9144000" cy="555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267200"/>
            <a:ext cx="7772400" cy="8143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lang="en-US" sz="4800" kern="1200" spc="-15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Why is 2010 So Important?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828800"/>
            <a:ext cx="8763000" cy="4191000"/>
          </a:xfrm>
        </p:spPr>
        <p:txBody>
          <a:bodyPr>
            <a:normAutofit lnSpcReduction="10000"/>
          </a:bodyPr>
          <a:lstStyle/>
          <a:p>
            <a:pPr algn="l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GOP can take seats from Pelosi</a:t>
            </a:r>
          </a:p>
          <a:p>
            <a:pPr algn="l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Gain strength in states for redistricting</a:t>
            </a:r>
          </a:p>
          <a:p>
            <a:pPr algn="l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Prepare the Party for redistricting in 2011</a:t>
            </a:r>
          </a:p>
          <a:p>
            <a:pPr algn="l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 the playing field for the next 5 elections</a:t>
            </a:r>
          </a:p>
          <a:p>
            <a:pPr algn="l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Winner could gain up to 20 seats –    even before the election of 2012 !</a:t>
            </a:r>
            <a:endParaRPr 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Election History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610600" cy="5257800"/>
          </a:xfrm>
        </p:spPr>
        <p:txBody>
          <a:bodyPr>
            <a:normAutofit/>
          </a:bodyPr>
          <a:lstStyle/>
          <a:p>
            <a:pPr lvl="1" algn="l" ea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 Democrats Use an Organization Called The National Committee for an Effective Congress (NCEC) </a:t>
            </a: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collect, format, enhance and distribute Precinct Election History Information.</a:t>
            </a:r>
          </a:p>
          <a:p>
            <a:pPr lvl="1" algn="l" ea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This is also a </a:t>
            </a:r>
            <a:r>
              <a:rPr lang="en-US" sz="36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</a:t>
            </a: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Serving as a “utility” for Democrat and Liberal Organizations.</a:t>
            </a:r>
          </a:p>
          <a:p>
            <a:pPr lvl="1" algn="l" ea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does not need to expend “hard” $$s.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N.C.E.C.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One of the most politically active independent liberal groups, pooling contributions from across the country to help elect progressive candidates to Congress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Founded in 1948 by Eleanor Roosevelt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Advises candidates on virtually all aspects of campaigning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Worked closely with Democrats to have congressional district lines redrawn to their advantage following the 2000 census. 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N.C.E.C.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NCEC collect, reformats and enhances precinct election history and registration databases throughout each decade.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Democrat Leadership depends on NCEC to analyze &amp; target districts to win more GOP seats.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is the Democrat’s primary source for all redistricting data.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Unlike GOP efforts, this NCEC remains fully funding through each entire decade.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FUNDING REDISTRICTING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09800"/>
            <a:ext cx="8610600" cy="19812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Recent Articles Inform Us About How Democrats are Organizing For, and Funding, Their Redistricting Efforts.</a:t>
            </a:r>
            <a:endParaRPr lang="en-US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rot="5400000" flipH="1" flipV="1">
            <a:off x="1828800" y="7620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352800" y="762000"/>
            <a:ext cx="2438400" cy="1295400"/>
            <a:chOff x="3352800" y="2590800"/>
            <a:chExt cx="2438400" cy="1295400"/>
          </a:xfrm>
        </p:grpSpPr>
        <p:sp>
          <p:nvSpPr>
            <p:cNvPr id="24" name="Rectangle 23"/>
            <p:cNvSpPr/>
            <p:nvPr/>
          </p:nvSpPr>
          <p:spPr>
            <a:xfrm>
              <a:off x="3352800" y="2590800"/>
              <a:ext cx="24384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52800" y="2895600"/>
              <a:ext cx="2438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Democratic National Committee</a:t>
              </a:r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352800" y="259973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American Federation of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State, County &amp;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Municipal Employees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57200" y="2599730"/>
            <a:ext cx="2438400" cy="1295400"/>
            <a:chOff x="457200" y="2599730"/>
            <a:chExt cx="2438400" cy="1295400"/>
          </a:xfrm>
        </p:grpSpPr>
        <p:sp>
          <p:nvSpPr>
            <p:cNvPr id="29" name="Rectangle 28"/>
            <p:cNvSpPr/>
            <p:nvPr/>
          </p:nvSpPr>
          <p:spPr>
            <a:xfrm>
              <a:off x="457200" y="2599730"/>
              <a:ext cx="24384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7200" y="2828330"/>
              <a:ext cx="2438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Democratic Legislative</a:t>
              </a:r>
            </a:p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Campaign Committee</a:t>
              </a:r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248400" y="2599730"/>
            <a:ext cx="2438400" cy="1295400"/>
            <a:chOff x="6248400" y="914400"/>
            <a:chExt cx="2438400" cy="1295400"/>
          </a:xfrm>
        </p:grpSpPr>
        <p:sp>
          <p:nvSpPr>
            <p:cNvPr id="28" name="Rectangle 27"/>
            <p:cNvSpPr/>
            <p:nvPr/>
          </p:nvSpPr>
          <p:spPr>
            <a:xfrm>
              <a:off x="6248400" y="914400"/>
              <a:ext cx="24384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48400" y="1143000"/>
              <a:ext cx="2438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National Committee</a:t>
              </a:r>
            </a:p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</a:t>
              </a:r>
            </a:p>
            <a:p>
              <a:pPr algn="ctr"/>
              <a:r>
                <a:rPr 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 Effective Congress</a:t>
              </a:r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3352800" y="5715000"/>
            <a:ext cx="243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National Democratic Redistricting Trust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52800" y="4343400"/>
            <a:ext cx="2438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 for 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Future (527)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4" name="Straight Arrow Connector 73"/>
          <p:cNvCxnSpPr>
            <a:stCxn id="26" idx="3"/>
            <a:endCxn id="28" idx="0"/>
          </p:cNvCxnSpPr>
          <p:nvPr/>
        </p:nvCxnSpPr>
        <p:spPr>
          <a:xfrm>
            <a:off x="5791200" y="1389966"/>
            <a:ext cx="1676400" cy="1209764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6" idx="1"/>
            <a:endCxn id="29" idx="0"/>
          </p:cNvCxnSpPr>
          <p:nvPr/>
        </p:nvCxnSpPr>
        <p:spPr>
          <a:xfrm rot="10800000" flipV="1">
            <a:off x="1676400" y="1389966"/>
            <a:ext cx="1676400" cy="1209764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4" idx="2"/>
            <a:endCxn id="31" idx="0"/>
          </p:cNvCxnSpPr>
          <p:nvPr/>
        </p:nvCxnSpPr>
        <p:spPr>
          <a:xfrm rot="5400000">
            <a:off x="4300835" y="2328565"/>
            <a:ext cx="542330" cy="1588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9" idx="2"/>
            <a:endCxn id="44" idx="1"/>
          </p:cNvCxnSpPr>
          <p:nvPr/>
        </p:nvCxnSpPr>
        <p:spPr>
          <a:xfrm rot="16200000" flipH="1">
            <a:off x="2061865" y="3509665"/>
            <a:ext cx="905470" cy="167640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8" idx="2"/>
            <a:endCxn id="44" idx="3"/>
          </p:cNvCxnSpPr>
          <p:nvPr/>
        </p:nvCxnSpPr>
        <p:spPr>
          <a:xfrm rot="5400000">
            <a:off x="6176665" y="3509665"/>
            <a:ext cx="905470" cy="167640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1" idx="2"/>
            <a:endCxn id="44" idx="0"/>
          </p:cNvCxnSpPr>
          <p:nvPr/>
        </p:nvCxnSpPr>
        <p:spPr>
          <a:xfrm rot="5400000">
            <a:off x="4347865" y="4119265"/>
            <a:ext cx="448270" cy="1588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4" idx="2"/>
            <a:endCxn id="35" idx="0"/>
          </p:cNvCxnSpPr>
          <p:nvPr/>
        </p:nvCxnSpPr>
        <p:spPr>
          <a:xfrm rot="5400000">
            <a:off x="4343400" y="5486400"/>
            <a:ext cx="457200" cy="1588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295400" y="1524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Democratic Redistricting Money Machine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rot="5400000" flipH="1" flipV="1">
            <a:off x="1828800" y="7620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52550" y="147935"/>
            <a:ext cx="636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America’s Promise Secure (MAPS)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86000" y="1143000"/>
            <a:ext cx="4648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GOP Donors</a:t>
            </a: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rot="5400000" flipH="1" flipV="1">
            <a:off x="1828800" y="7620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52550" y="147935"/>
            <a:ext cx="636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America’s Promise Secure (MAPS)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86000" y="1143000"/>
            <a:ext cx="4648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GOP Donors</a:t>
            </a: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rot="5400000" flipH="1" flipV="1">
            <a:off x="1828800" y="7620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52550" y="147935"/>
            <a:ext cx="636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America’s Promise Secure (MAPS)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86000" y="1143000"/>
            <a:ext cx="4648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GOP Donors</a:t>
            </a: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rot="5400000" flipH="1" flipV="1">
            <a:off x="1828800" y="7620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52550" y="147935"/>
            <a:ext cx="636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America’s Promise Secure (MAPS)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86000" y="1143000"/>
            <a:ext cx="4648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GOP Donors</a:t>
            </a: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rot="5400000" flipH="1" flipV="1">
            <a:off x="1828800" y="7620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52550" y="147935"/>
            <a:ext cx="636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America’s Promise Secure (MAPS)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86000" y="1143000"/>
            <a:ext cx="4648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GOP Donors</a:t>
            </a: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What Needs to be Done?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828800"/>
            <a:ext cx="8763000" cy="4191000"/>
          </a:xfrm>
        </p:spPr>
        <p:txBody>
          <a:bodyPr>
            <a:normAutofit/>
          </a:bodyPr>
          <a:lstStyle/>
          <a:p>
            <a:pPr algn="l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Fund key Statewide and Legislative Races</a:t>
            </a:r>
          </a:p>
          <a:p>
            <a:pPr algn="l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Complete Election and Targeting Databases</a:t>
            </a:r>
          </a:p>
          <a:p>
            <a:pPr algn="l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Train GOP Stakeholders</a:t>
            </a:r>
          </a:p>
          <a:p>
            <a:pPr algn="l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Monitor 2010 Decennial Census Operations</a:t>
            </a:r>
          </a:p>
          <a:p>
            <a:pPr algn="l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Prepare For, and Execute Legal Strategy</a:t>
            </a:r>
            <a:endParaRPr 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rot="5400000" flipH="1" flipV="1">
            <a:off x="1828800" y="7620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52550" y="147935"/>
            <a:ext cx="636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America’s Promise Secure (MAPS)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86000" y="1143000"/>
            <a:ext cx="4648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GOP Donors</a:t>
            </a: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How are Key Races Picked?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600200"/>
            <a:ext cx="8763000" cy="4724400"/>
          </a:xfrm>
        </p:spPr>
        <p:txBody>
          <a:bodyPr>
            <a:normAutofit fontScale="25000" lnSpcReduction="20000"/>
          </a:bodyPr>
          <a:lstStyle/>
          <a:p>
            <a:pPr lvl="1" algn="l" eaLnBrk="0" hangingPunct="0">
              <a:buFontTx/>
              <a:buChar char="•"/>
            </a:pPr>
            <a:r>
              <a:rPr lang="en-US" sz="1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Chambers </a:t>
            </a:r>
            <a:r>
              <a:rPr lang="en-US" sz="1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Within +5 to -5 Seats of Control</a:t>
            </a:r>
          </a:p>
          <a:p>
            <a:pPr lvl="1" algn="l" eaLnBrk="0" hangingPunct="0">
              <a:buFontTx/>
              <a:buChar char="•"/>
            </a:pPr>
            <a:endParaRPr lang="en-US" sz="4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/>
              <a:cs typeface="ＭＳ Ｐゴシック"/>
            </a:endParaRPr>
          </a:p>
          <a:p>
            <a:pPr lvl="1" algn="l" eaLnBrk="0" hangingPunct="0">
              <a:buFontTx/>
              <a:buChar char="•"/>
            </a:pPr>
            <a:r>
              <a:rPr lang="en-US" sz="9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 </a:t>
            </a:r>
            <a:r>
              <a:rPr lang="en-US" sz="1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Statewide Officials with a Key Role</a:t>
            </a:r>
          </a:p>
          <a:p>
            <a:pPr lvl="2" algn="l" eaLnBrk="0" hangingPunct="0">
              <a:buFontTx/>
              <a:buChar char="•"/>
            </a:pPr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 </a:t>
            </a:r>
            <a:r>
              <a:rPr lang="en-US" sz="1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Governors</a:t>
            </a:r>
          </a:p>
          <a:p>
            <a:pPr lvl="3" algn="l" eaLnBrk="0" hangingPunct="0">
              <a:buFontTx/>
              <a:buChar char="•"/>
            </a:pPr>
            <a:r>
              <a:rPr lang="en-US" sz="1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 </a:t>
            </a:r>
            <a:r>
              <a:rPr lang="en-US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Veto Override Process</a:t>
            </a:r>
          </a:p>
          <a:p>
            <a:pPr lvl="2" algn="l" eaLnBrk="0" hangingPunct="0">
              <a:buFontTx/>
              <a:buChar char="•"/>
            </a:pPr>
            <a:r>
              <a:rPr lang="en-US" sz="1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 Attorneys General</a:t>
            </a:r>
          </a:p>
          <a:p>
            <a:pPr lvl="2" algn="l" eaLnBrk="0" hangingPunct="0">
              <a:buFontTx/>
              <a:buChar char="•"/>
            </a:pPr>
            <a:r>
              <a:rPr lang="en-US" sz="1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 Commission Members</a:t>
            </a:r>
          </a:p>
          <a:p>
            <a:pPr lvl="2" algn="l" eaLnBrk="0" hangingPunct="0">
              <a:buFontTx/>
              <a:buChar char="•"/>
            </a:pPr>
            <a:r>
              <a:rPr lang="en-US" sz="1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 Commission Member Appointers</a:t>
            </a:r>
          </a:p>
          <a:p>
            <a:pPr lvl="1" algn="l" eaLnBrk="0" hangingPunct="0"/>
            <a:endParaRPr lang="en-US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/>
              <a:cs typeface="ＭＳ Ｐゴシック"/>
            </a:endParaRPr>
          </a:p>
          <a:p>
            <a:pPr lvl="1" algn="l" eaLnBrk="0" hangingPunct="0">
              <a:buFontTx/>
              <a:buChar char="•"/>
            </a:pPr>
            <a:r>
              <a:rPr lang="en-US" sz="1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  Don’t Forget Unfavorable “Redistricting Reform” Initiatives</a:t>
            </a:r>
          </a:p>
          <a:p>
            <a:pPr lvl="1" algn="l" eaLnBrk="0" hangingPunct="0"/>
            <a:endParaRPr lang="en-US" sz="9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How are Key Races Picked?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600200"/>
            <a:ext cx="8763000" cy="4724400"/>
          </a:xfrm>
        </p:spPr>
        <p:txBody>
          <a:bodyPr>
            <a:normAutofit/>
          </a:bodyPr>
          <a:lstStyle/>
          <a:p>
            <a:pPr lvl="1" algn="l" eaLnBrk="0" hangingPunct="0"/>
            <a:endParaRPr lang="en-US" sz="4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/>
              <a:cs typeface="ＭＳ Ｐゴシック"/>
            </a:endParaRPr>
          </a:p>
          <a:p>
            <a:pPr lvl="1" algn="l" eaLnBrk="0" hangingPunct="0">
              <a:buFontTx/>
              <a:buChar char="•"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 Practicality of Electoral Success</a:t>
            </a:r>
          </a:p>
          <a:p>
            <a:pPr lvl="1" algn="l" eaLnBrk="0" hangingPunct="0">
              <a:buFontTx/>
              <a:buChar char="•"/>
            </a:pPr>
            <a:endParaRPr lang="en-US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/>
              <a:cs typeface="ＭＳ Ｐゴシック"/>
            </a:endParaRPr>
          </a:p>
          <a:p>
            <a:pPr lvl="1" algn="l" eaLnBrk="0" hangingPunct="0">
              <a:buFontTx/>
              <a:buChar char="•"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 Efficacy of Committing Funds</a:t>
            </a:r>
            <a:endParaRPr 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6"/>
          <p:cNvSpPr txBox="1">
            <a:spLocks noChangeArrowheads="1"/>
          </p:cNvSpPr>
          <p:nvPr/>
        </p:nvSpPr>
        <p:spPr bwMode="auto">
          <a:xfrm>
            <a:off x="-158750" y="136525"/>
            <a:ext cx="930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Redistricting Targets - First Cut 2009 &amp; 2010</a:t>
            </a:r>
          </a:p>
        </p:txBody>
      </p:sp>
      <p:pic>
        <p:nvPicPr>
          <p:cNvPr id="29699" name="Picture 10" descr="Redi_Target_First_Cut_legen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808040"/>
              </a:clrFrom>
              <a:clrTo>
                <a:srgbClr val="80804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6675" y="5180013"/>
            <a:ext cx="2644775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2332038" y="6078538"/>
            <a:ext cx="2805112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Governor Labels are as follows:</a:t>
            </a:r>
          </a:p>
          <a:p>
            <a:r>
              <a:rPr lang="en-US" sz="800"/>
              <a:t>I-R: Republican Incumbent</a:t>
            </a:r>
          </a:p>
          <a:p>
            <a:r>
              <a:rPr lang="en-US" sz="800"/>
              <a:t>I-D: Democrat Incumbent</a:t>
            </a:r>
          </a:p>
          <a:p>
            <a:r>
              <a:rPr lang="en-US" sz="800"/>
              <a:t>O-R: Open Seat, Formerly Republican</a:t>
            </a:r>
          </a:p>
          <a:p>
            <a:r>
              <a:rPr lang="en-US" sz="800"/>
              <a:t>O-D: Open Seat, Formerly  Democrat</a:t>
            </a:r>
          </a:p>
        </p:txBody>
      </p:sp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7766050" y="6538913"/>
            <a:ext cx="1257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Current as of 7/6/09</a:t>
            </a:r>
          </a:p>
        </p:txBody>
      </p:sp>
      <p:pic>
        <p:nvPicPr>
          <p:cNvPr id="29702" name="Picture 8" descr="Redi_Target_First_Cut_slide_nopriority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5CA7A"/>
              </a:clrFrom>
              <a:clrTo>
                <a:srgbClr val="F5CA7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144000" cy="69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066800"/>
          </a:xfrm>
        </p:spPr>
        <p:txBody>
          <a:bodyPr/>
          <a:lstStyle/>
          <a:p>
            <a:r>
              <a:rPr lang="en-US" dirty="0" smtClean="0"/>
              <a:t>Data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1"/>
            <a:ext cx="8305800" cy="5257800"/>
          </a:xfrm>
        </p:spPr>
        <p:txBody>
          <a:bodyPr>
            <a:normAutofit/>
          </a:bodyPr>
          <a:lstStyle/>
          <a:p>
            <a:pPr lvl="1" algn="l" ea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 Databases Have to be Completed</a:t>
            </a:r>
          </a:p>
          <a:p>
            <a:pPr lvl="3" algn="l" ea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 Multiple Election Years (2002 – 2010)</a:t>
            </a:r>
          </a:p>
          <a:p>
            <a:pPr lvl="3" algn="l" ea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 Election Results (Precinct by Precinct)</a:t>
            </a:r>
          </a:p>
          <a:p>
            <a:pPr lvl="3" algn="l" ea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 Registration (Voter Files)</a:t>
            </a:r>
          </a:p>
          <a:p>
            <a:pPr lvl="1" algn="l" ea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 Years Merged Together </a:t>
            </a:r>
          </a:p>
          <a:p>
            <a:pPr lvl="3" algn="l" ea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 Precinct Boundaries Change</a:t>
            </a:r>
          </a:p>
          <a:p>
            <a:pPr lvl="1" algn="l" ea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must be merged with Census Files</a:t>
            </a:r>
          </a:p>
          <a:p>
            <a:pPr lvl="3" algn="l" ea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2010 Decennial Census Data</a:t>
            </a:r>
          </a:p>
          <a:p>
            <a:pPr lvl="3" algn="l" ea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Census Mapping File (TIGER)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Data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610600" cy="5257800"/>
          </a:xfrm>
        </p:spPr>
        <p:txBody>
          <a:bodyPr>
            <a:normAutofit/>
          </a:bodyPr>
          <a:lstStyle/>
          <a:p>
            <a:pPr lvl="1" algn="l" eaLnBrk="0" hangingPunct="0">
              <a:spcBef>
                <a:spcPts val="600"/>
              </a:spcBef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These are the Same Databases which Campaigns Combine with </a:t>
            </a:r>
            <a:r>
              <a:rPr lang="en-US" sz="36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Voter ID </a:t>
            </a: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and Commercially Available </a:t>
            </a:r>
            <a:r>
              <a:rPr lang="en-US" sz="36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Individual Demographics</a:t>
            </a: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 for </a:t>
            </a:r>
            <a:r>
              <a:rPr lang="en-US" sz="36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Micro Targeting</a:t>
            </a:r>
          </a:p>
          <a:p>
            <a:pPr lvl="1" algn="l" eaLnBrk="0" hangingPunct="0">
              <a:spcBef>
                <a:spcPts val="600"/>
              </a:spcBef>
            </a:pPr>
            <a:endParaRPr lang="en-US" sz="3600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l" eaLnBrk="0" hangingPunct="0">
              <a:spcBef>
                <a:spcPts val="600"/>
              </a:spcBef>
            </a:pPr>
            <a:r>
              <a:rPr lang="en-US" sz="36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Democrats have Created Non-Party Entities to Perform All this Work!</a:t>
            </a:r>
            <a:endParaRPr lang="en-US" sz="28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Voter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00200"/>
            <a:ext cx="8610600" cy="5257800"/>
          </a:xfrm>
        </p:spPr>
        <p:txBody>
          <a:bodyPr>
            <a:normAutofit/>
          </a:bodyPr>
          <a:lstStyle/>
          <a:p>
            <a:pPr lvl="1" algn="l" ea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/>
                <a:cs typeface="ＭＳ Ｐゴシック"/>
              </a:rPr>
              <a:t> Democrats Use an Organization Called </a:t>
            </a:r>
            <a:r>
              <a:rPr lang="en-US" sz="36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CATALIST</a:t>
            </a: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collect, format, enhance and distribute Voter List Information.</a:t>
            </a:r>
          </a:p>
          <a:p>
            <a:pPr lvl="1" algn="l" ea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This is a </a:t>
            </a:r>
            <a:r>
              <a:rPr lang="en-US" sz="36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</a:t>
            </a: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Serving as a “utility” for Democrat and Liberal Organizations.</a:t>
            </a:r>
          </a:p>
          <a:p>
            <a:pPr lvl="1" algn="l" eaLnBrk="0" hangingPunct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does not need to expend “hard” $$s.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rot="5400000" flipH="1" flipV="1">
            <a:off x="1828800" y="7620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409700" y="609600"/>
            <a:ext cx="6248400" cy="5943600"/>
            <a:chOff x="1676400" y="533400"/>
            <a:chExt cx="6248400" cy="5943600"/>
          </a:xfrm>
        </p:grpSpPr>
        <p:sp>
          <p:nvSpPr>
            <p:cNvPr id="2" name="Oval 1"/>
            <p:cNvSpPr/>
            <p:nvPr/>
          </p:nvSpPr>
          <p:spPr>
            <a:xfrm>
              <a:off x="4114800" y="533400"/>
              <a:ext cx="1295400" cy="1219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DNC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324600" y="4191000"/>
              <a:ext cx="1295400" cy="1219200"/>
            </a:xfrm>
            <a:prstGeom prst="ellipse">
              <a:avLst/>
            </a:prstGeom>
            <a:solidFill>
              <a:srgbClr val="66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ACT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981200" y="4191000"/>
              <a:ext cx="1295400" cy="12192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Unions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362200" y="1066800"/>
              <a:ext cx="1295400" cy="1219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FF00"/>
                  </a:solidFill>
                </a:rPr>
                <a:t>Organizing</a:t>
              </a:r>
              <a:r>
                <a:rPr lang="en-US" sz="1600" dirty="0" smtClean="0">
                  <a:solidFill>
                    <a:srgbClr val="FFFF00"/>
                  </a:solidFill>
                </a:rPr>
                <a:t> </a:t>
              </a:r>
              <a:r>
                <a:rPr lang="en-US" sz="1200" b="1" dirty="0" smtClean="0">
                  <a:solidFill>
                    <a:srgbClr val="FFFF00"/>
                  </a:solidFill>
                </a:rPr>
                <a:t>for</a:t>
              </a:r>
              <a:r>
                <a:rPr lang="en-US" sz="1600" dirty="0" smtClean="0">
                  <a:solidFill>
                    <a:srgbClr val="FFFF00"/>
                  </a:solidFill>
                </a:rPr>
                <a:t> </a:t>
              </a:r>
              <a:r>
                <a:rPr lang="en-US" sz="1200" b="1" dirty="0" smtClean="0">
                  <a:solidFill>
                    <a:srgbClr val="FFFF00"/>
                  </a:solidFill>
                </a:rPr>
                <a:t>America</a:t>
              </a:r>
              <a:endParaRPr 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791200" y="1066800"/>
              <a:ext cx="1295400" cy="12192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NCEC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676400" y="2590800"/>
              <a:ext cx="1295400" cy="1219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FFFF00"/>
                  </a:solidFill>
                </a:rPr>
                <a:t>Presidential</a:t>
              </a:r>
            </a:p>
            <a:p>
              <a:pPr algn="ctr"/>
              <a:r>
                <a:rPr lang="en-US" sz="1100" b="1" dirty="0" smtClean="0">
                  <a:solidFill>
                    <a:srgbClr val="FFFF00"/>
                  </a:solidFill>
                </a:rPr>
                <a:t>Campaigns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629400" y="2590800"/>
              <a:ext cx="1295400" cy="1219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FF00"/>
                  </a:solidFill>
                </a:rPr>
                <a:t>Democrat</a:t>
              </a:r>
            </a:p>
            <a:p>
              <a:pPr algn="ctr"/>
              <a:r>
                <a:rPr lang="en-US" sz="1400" b="1" dirty="0" smtClean="0">
                  <a:solidFill>
                    <a:srgbClr val="FFFF00"/>
                  </a:solidFill>
                </a:rPr>
                <a:t>Think</a:t>
              </a:r>
            </a:p>
            <a:p>
              <a:pPr algn="ctr"/>
              <a:r>
                <a:rPr lang="en-US" sz="1400" b="1" dirty="0" smtClean="0">
                  <a:solidFill>
                    <a:srgbClr val="FFFF00"/>
                  </a:solidFill>
                </a:rPr>
                <a:t>Tanks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029200" y="5257800"/>
              <a:ext cx="1295400" cy="12192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FF00"/>
                  </a:solidFill>
                </a:rPr>
                <a:t>Advocacy Groups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962400" y="3048000"/>
              <a:ext cx="1676400" cy="12954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</a:rPr>
                <a:t>CATALIST</a:t>
              </a:r>
              <a:endParaRPr 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200400" y="5257800"/>
              <a:ext cx="1295400" cy="1219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ACORN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6360000">
              <a:off x="3751267" y="4826263"/>
              <a:ext cx="1005840" cy="1588"/>
            </a:xfrm>
            <a:prstGeom prst="line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5" idx="5"/>
            </p:cNvCxnSpPr>
            <p:nvPr/>
          </p:nvCxnSpPr>
          <p:spPr>
            <a:xfrm rot="16200000" flipH="1">
              <a:off x="3321072" y="2254272"/>
              <a:ext cx="940548" cy="646907"/>
            </a:xfrm>
            <a:prstGeom prst="line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973388" y="3276600"/>
              <a:ext cx="989012" cy="228600"/>
            </a:xfrm>
            <a:prstGeom prst="line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 flipV="1">
              <a:off x="3200400" y="4038600"/>
              <a:ext cx="762000" cy="457200"/>
            </a:xfrm>
            <a:prstGeom prst="line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364304" y="2376718"/>
              <a:ext cx="898614" cy="564779"/>
            </a:xfrm>
            <a:prstGeom prst="line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 flipV="1">
              <a:off x="5638800" y="3276600"/>
              <a:ext cx="990600" cy="152400"/>
            </a:xfrm>
            <a:prstGeom prst="line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638800" y="3886200"/>
              <a:ext cx="838200" cy="533400"/>
            </a:xfrm>
            <a:prstGeom prst="line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6200000" flipH="1">
              <a:off x="4885991" y="4639010"/>
              <a:ext cx="909764" cy="318545"/>
            </a:xfrm>
            <a:prstGeom prst="line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2" idx="4"/>
            </p:cNvCxnSpPr>
            <p:nvPr/>
          </p:nvCxnSpPr>
          <p:spPr>
            <a:xfrm rot="16200000" flipH="1">
              <a:off x="4133850" y="2381250"/>
              <a:ext cx="1295400" cy="38100"/>
            </a:xfrm>
            <a:prstGeom prst="line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352550" y="147935"/>
            <a:ext cx="63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Democrat Voter List Organization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waves desig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waves design template</Template>
  <TotalTime>552</TotalTime>
  <Words>661</Words>
  <Application>Microsoft Office PowerPoint</Application>
  <PresentationFormat>On-screen Show (4:3)</PresentationFormat>
  <Paragraphs>108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Blue waves design template</vt:lpstr>
      <vt:lpstr>Why is 2010 So Important?</vt:lpstr>
      <vt:lpstr>What Needs to be Done?</vt:lpstr>
      <vt:lpstr>How are Key Races Picked?</vt:lpstr>
      <vt:lpstr>How are Key Races Picked?</vt:lpstr>
      <vt:lpstr>Slide 5</vt:lpstr>
      <vt:lpstr>Data Issues</vt:lpstr>
      <vt:lpstr>Data Issues</vt:lpstr>
      <vt:lpstr>Voter Files</vt:lpstr>
      <vt:lpstr>Slide 9</vt:lpstr>
      <vt:lpstr>Election History</vt:lpstr>
      <vt:lpstr>N.C.E.C.</vt:lpstr>
      <vt:lpstr>N.C.E.C.</vt:lpstr>
      <vt:lpstr>FUNDING REDISTRICTING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Republican National Committee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thofeller</dc:creator>
  <cp:lastModifiedBy>Hofeller</cp:lastModifiedBy>
  <cp:revision>57</cp:revision>
  <dcterms:created xsi:type="dcterms:W3CDTF">2009-09-03T19:06:48Z</dcterms:created>
  <dcterms:modified xsi:type="dcterms:W3CDTF">2009-09-25T21:59:46Z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TC102867101033</vt:lpwstr>
  </property>
</Properties>
</file>