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5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68" r:id="rId14"/>
    <p:sldId id="266" r:id="rId15"/>
    <p:sldId id="267" r:id="rId16"/>
    <p:sldId id="269" r:id="rId17"/>
    <p:sldId id="270" r:id="rId18"/>
    <p:sldId id="272" r:id="rId19"/>
    <p:sldId id="273" r:id="rId20"/>
    <p:sldId id="265" r:id="rId21"/>
    <p:sldId id="274" r:id="rId22"/>
    <p:sldId id="264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ADCAB4-2B0B-4691-8578-50D52EEBA9B4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2020年2月17日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EC55259-8E2B-46C3-B11C-5C7B1A8A69FD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7CD11A-EED3-40CE-98A3-28FEE84867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45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0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83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0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2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80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07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16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0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50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26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86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09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7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45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92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90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>
            <a:normAutofit/>
          </a:bodyPr>
          <a:lstStyle>
            <a:lvl1pPr algn="ctr">
              <a:defRPr sz="5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A7D917-1A6B-47E7-A20C-36DD61CE3EBC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99A11A-1B1F-4A30-A4BB-E4FAD690AB14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076BEC-1B48-4498-AC43-64B9C3C87559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F9B9F-869F-4652-9722-0A5AB19CF8F1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B1EC4D-6CCC-4886-B735-AD7F1E234392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BBC445-BE76-4CA2-9343-5603369E6FEE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2818E7-4BA8-458B-AC3A-8784B5137C98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767FF4-3E10-430D-8B48-C80F8525EEB4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F3F4A4B-FEC0-4CD8-895B-177EE564F462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5B29C50-D6F1-4DB6-9B68-F4CD3996E9C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93B21C-8A09-46D2-A548-4464281F3326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9A2C96-3AAA-46B1-AE0E-275A13DA51C9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8070680-2FF2-4996-A8FA-F549D4CE5F3F}" type="datetime2">
              <a:rPr lang="zh-TW" altLang="en-US" smtClean="0"/>
              <a:pPr/>
              <a:t>2020年2月17日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5B29C50-D6F1-4DB6-9B68-F4CD3996E9C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288">
          <p15:clr>
            <a:srgbClr val="F26B43"/>
          </p15:clr>
        </p15:guide>
        <p15:guide id="3" pos="6648">
          <p15:clr>
            <a:srgbClr val="F26B43"/>
          </p15:clr>
        </p15:guide>
        <p15:guide id="4" orient="horz" pos="3528">
          <p15:clr>
            <a:srgbClr val="F26B43"/>
          </p15:clr>
        </p15:guide>
        <p15:guide id="5" orient="horz" pos="11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E%8A%E6%95%B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MonoBehaviour.Updat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zh-tw/dotnet/csharp/programming-guide/namespaces/index" TargetMode="External"/><Relationship Id="rId4" Type="http://schemas.openxmlformats.org/officeDocument/2006/relationships/hyperlink" Target="https://zh.wikipedia.org/wiki/%E5%91%BD%E5%90%8D%E7%A9%BA%E9%97%B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ianshu.com/p/b1be7f8dd947" TargetMode="External"/><Relationship Id="rId4" Type="http://schemas.openxmlformats.org/officeDocument/2006/relationships/hyperlink" Target="https://home.gamer.com.tw/creationDetail.php?sn=249166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MonoBehaviour.Sta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MonoBehaviour.Updat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C%A6%E8%99%9F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8%AE%8A%E6%95%B8" TargetMode="External"/><Relationship Id="rId5" Type="http://schemas.openxmlformats.org/officeDocument/2006/relationships/hyperlink" Target="https://zh.wikipedia.org/wiki/%E7%9F%A9%E9%99%A3" TargetMode="External"/><Relationship Id="rId4" Type="http://schemas.openxmlformats.org/officeDocument/2006/relationships/hyperlink" Target="https://zh.wikipedia.org/wiki/%E5%90%91%E9%87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r>
              <a:rPr lang="zh-TW" altLang="en-US" b="0" dirty="0">
                <a:effectLst/>
              </a:rPr>
              <a:t>變數結構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5860" y="1679512"/>
            <a:ext cx="4423741" cy="4766481"/>
          </a:xfrm>
        </p:spPr>
        <p:txBody>
          <a:bodyPr rtlCol="0"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資料型態與運算子是程式語言的基礎，你可以指定變數的資料型態，並透過運算子進行不同的運算。如下範例：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為</a:t>
            </a:r>
            <a:r>
              <a:rPr lang="zh-TW" altLang="en-US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整數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資料型態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</a:t>
            </a:r>
            <a:r>
              <a:rPr lang="en-US" altLang="zh-TW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為</a:t>
            </a:r>
            <a:r>
              <a:rPr lang="zh-TW" altLang="en-US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變數名稱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</a:t>
            </a:r>
            <a:r>
              <a:rPr lang="en-US" altLang="zh-TW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 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 </a:t>
            </a:r>
            <a:r>
              <a:rPr lang="zh-TW" altLang="en-US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運算子 </a:t>
            </a:r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提供運算功能的就是運算子</a:t>
            </a:r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為 </a:t>
            </a:r>
            <a:r>
              <a:rPr lang="zh-TW" altLang="en-US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數值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程式結束 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需要   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sym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303EBF-7395-4489-88F3-43DE6E9F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89" y="2428690"/>
            <a:ext cx="6286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4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變數資料型態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25218" y="1292893"/>
            <a:ext cx="4931121" cy="4756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整數型態</a:t>
            </a:r>
            <a:endParaRPr lang="en-US" altLang="zh-TW" sz="32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這型態都可用來表示整數資料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例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浮點數型態</a:t>
            </a:r>
            <a:endParaRPr lang="en-US" altLang="zh-TW" sz="32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型態可以是整數或小數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小數型態</a:t>
            </a:r>
            <a:endParaRPr lang="en-US" altLang="zh-TW" sz="32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可儲存更精確的浮點數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56339" y="1448789"/>
            <a:ext cx="5371723" cy="3287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布林數型態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用來表示邏輯中代表 真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(true)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或 假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(false)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空型態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表示「空」的資料型態，大多用在函數的回傳型態上</a:t>
            </a:r>
            <a:endParaRPr lang="en-US" altLang="zh-TW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42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資料型態規格</a:t>
            </a:r>
            <a:endParaRPr lang="zh-TW" altLang="en-US" sz="4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98994"/>
              </p:ext>
            </p:extLst>
          </p:nvPr>
        </p:nvGraphicFramePr>
        <p:xfrm>
          <a:off x="2864311" y="1506978"/>
          <a:ext cx="7867420" cy="5245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21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型態名稱</a:t>
                      </a:r>
                      <a:endParaRPr kumimoji="1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9DCE7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所佔空間</a:t>
                      </a:r>
                      <a:endParaRPr kumimoji="1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9DCE7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可表示的數值範圍</a:t>
                      </a:r>
                      <a:endParaRPr kumimoji="1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9DCE7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bool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8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位元正負整數型態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存放</a:t>
                      </a: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或</a:t>
                      </a: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false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兩種狀態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sbyte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8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位元正負整數型態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-128 ~ 127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byte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8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0  ~ 255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char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以</a:t>
                      </a: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16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位元儲存</a:t>
                      </a: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Unicode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字元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U+0000 ~ U+ffff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short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16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位元正負整數型態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-32768 ~ 32767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ushort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16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0  ~ 65535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32</a:t>
                      </a: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位元正負整數型態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-2147483648 ~ 2147483647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uint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32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位元正整數型態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0  ~ 4294967295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long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64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位元正負整數型態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-9223372036854775808 ~ 9223372036854775807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ulong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64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位元正整數型態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0  ~ 18446744073709551615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float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32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±1.5*10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(-45)</a:t>
                      </a: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 ~  ±3.4*10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(38)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double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64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±5.0*10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(-324)</a:t>
                      </a: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~  ±1.7*10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(308)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decimal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128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位元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1.0*10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(-28)</a:t>
                      </a:r>
                      <a:r>
                        <a:rPr kumimoji="1" lang="en-US" altLang="zh-TW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~7.9*10</a:t>
                      </a:r>
                      <a:r>
                        <a:rPr kumimoji="1" lang="en-US" altLang="zh-TW" sz="1300" u="none" strike="noStrike" cap="none" normalizeH="0" baseline="3000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(28)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object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所有資料類別的基底類別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不限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string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可儲存由</a:t>
                      </a:r>
                      <a:r>
                        <a:rPr kumimoji="1" lang="en-US" altLang="zh-TW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Unicode</a:t>
                      </a:r>
                      <a:r>
                        <a:rPr kumimoji="1" lang="zh-TW" alt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字元所組成的字串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不限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Times New Roman" pitchFamily="18" charset="0"/>
                      </a:endParaRPr>
                    </a:p>
                  </a:txBody>
                  <a:tcPr marL="86043" marR="86043" marT="43021" marB="43021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r>
              <a:rPr lang="zh-TW" altLang="en-US" b="0" dirty="0">
                <a:effectLst/>
              </a:rPr>
              <a:t>控制流程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A5302-AEB8-4844-A955-6CBE7C6517AB}"/>
              </a:ext>
            </a:extLst>
          </p:cNvPr>
          <p:cNvSpPr/>
          <p:nvPr/>
        </p:nvSpPr>
        <p:spPr>
          <a:xfrm>
            <a:off x="1351722" y="1448789"/>
            <a:ext cx="9144000" cy="368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程式流程主要可以分成三大類：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判斷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迴圈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跳躍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，而這些控制流程也是程式主要組成的要素。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判斷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依據目前狀況，進行不同運算與操作；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迴圈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有規律地、重複地進行特定的程式；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跳躍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略過某些程式流程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7255A2-8F01-407F-AC8E-FEF9A209F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89" y="2765697"/>
            <a:ext cx="3570648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5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6835" y="822824"/>
            <a:ext cx="9144000" cy="1036782"/>
          </a:xfrm>
        </p:spPr>
        <p:txBody>
          <a:bodyPr rtlCol="0"/>
          <a:lstStyle/>
          <a:p>
            <a:pPr algn="l"/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判斷 </a:t>
            </a:r>
            <a:r>
              <a:rPr lang="en-US" altLang="zh-TW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 else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A5302-AEB8-4844-A955-6CBE7C6517AB}"/>
              </a:ext>
            </a:extLst>
          </p:cNvPr>
          <p:cNvSpPr/>
          <p:nvPr/>
        </p:nvSpPr>
        <p:spPr>
          <a:xfrm>
            <a:off x="516835" y="1992129"/>
            <a:ext cx="5009321" cy="18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等於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的時候，顯示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大於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的時候，顯示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大於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0)</a:t>
            </a:r>
            <a:endParaRPr lang="zh-TW" altLang="en-US" sz="20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小於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的時候，顯示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(I </a:t>
            </a:r>
            <a:r>
              <a:rPr lang="zh-TW" altLang="en-US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小於 </a:t>
            </a:r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0)</a:t>
            </a:r>
            <a:endParaRPr lang="zh-TW" altLang="en-US" sz="20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9D46BA-3012-48F7-9870-41CDEAC3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7" y="1448789"/>
            <a:ext cx="6110457" cy="5251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284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6835" y="822824"/>
            <a:ext cx="9144000" cy="1036782"/>
          </a:xfrm>
        </p:spPr>
        <p:txBody>
          <a:bodyPr rtlCol="0"/>
          <a:lstStyle/>
          <a:p>
            <a:pPr algn="l"/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迴圈 </a:t>
            </a:r>
            <a:r>
              <a:rPr lang="en-US" altLang="zh-TW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for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A5302-AEB8-4844-A955-6CBE7C6517AB}"/>
              </a:ext>
            </a:extLst>
          </p:cNvPr>
          <p:cNvSpPr/>
          <p:nvPr/>
        </p:nvSpPr>
        <p:spPr>
          <a:xfrm>
            <a:off x="516835" y="1992129"/>
            <a:ext cx="5009321" cy="305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</a:t>
            </a:r>
            <a:r>
              <a:rPr lang="en-US" altLang="zh-TW" sz="24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每執行一次程式計數器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+1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直到 計數器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 10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為止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程式列出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 數字</a:t>
            </a:r>
            <a:endParaRPr lang="zh-TW" altLang="en-US" sz="28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46B657-8606-48C9-B80C-6DA589C7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41" y="2653039"/>
            <a:ext cx="6273724" cy="16788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1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6835" y="822824"/>
            <a:ext cx="9144000" cy="1036782"/>
          </a:xfrm>
        </p:spPr>
        <p:txBody>
          <a:bodyPr rtlCol="0"/>
          <a:lstStyle/>
          <a:p>
            <a:pPr algn="l"/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跳躍 </a:t>
            </a:r>
            <a:r>
              <a:rPr lang="en-US" altLang="zh-TW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b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/>
              <a:t>break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A5302-AEB8-4844-A955-6CBE7C6517AB}"/>
              </a:ext>
            </a:extLst>
          </p:cNvPr>
          <p:cNvSpPr/>
          <p:nvPr/>
        </p:nvSpPr>
        <p:spPr>
          <a:xfrm>
            <a:off x="516835" y="1992129"/>
            <a:ext cx="5009321" cy="220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 </a:t>
            </a:r>
            <a:r>
              <a:rPr lang="en-US" altLang="zh-TW" sz="24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每執行一次程式計數器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+1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 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等於 </a:t>
            </a:r>
            <a:r>
              <a:rPr lang="en-US" altLang="zh-TW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  <a:r>
              <a:rPr lang="zh-TW" altLang="en-US" sz="2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時候，跳出迴圈</a:t>
            </a:r>
            <a:endParaRPr lang="en-US" altLang="zh-TW" sz="24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A62CE0-8C80-4E20-8D6D-780D3FF23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90" y="2374059"/>
            <a:ext cx="5944575" cy="2838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90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5617" y="1621074"/>
            <a:ext cx="11459209" cy="778363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開發過程中，我們執行一個子程式區塊，完成一個行為，我們簡單為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方法</a:t>
            </a:r>
            <a:endParaRPr lang="en-US" altLang="zh-TW" sz="4800" dirty="0">
              <a:latin typeface="Adobe 繁黑體 Std B" panose="020B0700000000000000" pitchFamily="34" charset="-120"/>
              <a:ea typeface="Adobe 繁黑體 Std B" panose="020B0700000000000000" pitchFamily="34" charset="-12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7509" y="6423111"/>
            <a:ext cx="541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https://zh.wikipedia.org/wiki/%E8%AE%8A%E6%95%B8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30439" y="2571436"/>
            <a:ext cx="493112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private void  Update   () {…}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public   </a:t>
            </a:r>
            <a:r>
              <a:rPr lang="en-US" altLang="zh-TW" sz="2800" dirty="0" err="1">
                <a:solidFill>
                  <a:schemeClr val="bg1"/>
                </a:solidFill>
              </a:rPr>
              <a:t>int</a:t>
            </a:r>
            <a:r>
              <a:rPr lang="en-US" altLang="zh-TW" sz="2800" dirty="0">
                <a:solidFill>
                  <a:schemeClr val="bg1"/>
                </a:solidFill>
              </a:rPr>
              <a:t>    Update   (</a:t>
            </a:r>
            <a:r>
              <a:rPr lang="en-US" altLang="zh-TW" sz="2800" dirty="0" err="1">
                <a:solidFill>
                  <a:schemeClr val="bg1"/>
                </a:solidFill>
              </a:rPr>
              <a:t>int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) {…}</a:t>
            </a:r>
            <a:endParaRPr lang="en-US" altLang="zh-TW" sz="20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8135" y="3883937"/>
            <a:ext cx="932507" cy="2082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98339" y="3883936"/>
            <a:ext cx="588474" cy="2082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54305" y="3883936"/>
            <a:ext cx="1203204" cy="21731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89687" y="3883936"/>
            <a:ext cx="715224" cy="21731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888055" y="4092166"/>
            <a:ext cx="1013989" cy="769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7268" y="4101253"/>
            <a:ext cx="506996" cy="778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260473" y="4101253"/>
            <a:ext cx="430041" cy="778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252280" y="4083079"/>
            <a:ext cx="1565795" cy="796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073244" y="4879885"/>
            <a:ext cx="119505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C#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保留字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2900" y="4907079"/>
            <a:ext cx="185573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回傳值型態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Void :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無回傳值</a:t>
            </a:r>
            <a:endParaRPr lang="en-US" altLang="zh-TW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: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整數回傳值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95999" y="4899492"/>
            <a:ext cx="1776154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主函數名稱</a:t>
            </a:r>
            <a:endParaRPr lang="en-US" altLang="zh-TW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可自行定義或</a:t>
            </a:r>
            <a:endParaRPr lang="en-US" altLang="zh-TW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Unity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內建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356376" y="4908546"/>
            <a:ext cx="2311624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傳入參數</a:t>
            </a:r>
            <a:endParaRPr lang="en-US" altLang="zh-TW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無傳入參數</a:t>
            </a:r>
            <a:endParaRPr lang="en-US" altLang="zh-TW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: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傳入整數參數</a:t>
            </a:r>
          </a:p>
        </p:txBody>
      </p:sp>
    </p:spTree>
    <p:extLst>
      <p:ext uri="{BB962C8B-B14F-4D97-AF65-F5344CB8AC3E}">
        <p14:creationId xmlns:p14="http://schemas.microsoft.com/office/powerpoint/2010/main" val="137261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5617" y="743311"/>
            <a:ext cx="9144000" cy="1036782"/>
          </a:xfrm>
        </p:spPr>
        <p:txBody>
          <a:bodyPr rtlCol="0"/>
          <a:lstStyle/>
          <a:p>
            <a:pPr algn="l" rtl="0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陣列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5617" y="1872865"/>
            <a:ext cx="10018644" cy="3693047"/>
          </a:xfrm>
        </p:spPr>
        <p:txBody>
          <a:bodyPr rtlCol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一組相同型態的連續變數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陣列的使用原因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在處理大量性質相同的資料時，如果逐一加以命名，處理起來費時，且程式的編寫與維護麻煩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5DA3B07-4E7B-403E-BC04-066A2996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5850902"/>
            <a:ext cx="9396526" cy="5275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43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5195887" y="6398173"/>
            <a:ext cx="695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https://docs.unity3d.com/ScriptReference/MonoBehaviour.Update.html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524000" y="1823114"/>
            <a:ext cx="9144000" cy="1655762"/>
          </a:xfrm>
        </p:spPr>
        <p:txBody>
          <a:bodyPr/>
          <a:lstStyle/>
          <a:p>
            <a:r>
              <a:rPr lang="zh-TW" altLang="en-US" dirty="0"/>
              <a:t>快捷鍵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89600"/>
              </p:ext>
            </p:extLst>
          </p:nvPr>
        </p:nvGraphicFramePr>
        <p:xfrm>
          <a:off x="2181629" y="2537597"/>
          <a:ext cx="8128000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4858">
                  <a:extLst>
                    <a:ext uri="{9D8B030D-6E8A-4147-A177-3AD203B41FA5}">
                      <a16:colId xmlns:a16="http://schemas.microsoft.com/office/drawing/2014/main" val="3618037006"/>
                    </a:ext>
                  </a:extLst>
                </a:gridCol>
                <a:gridCol w="6203142">
                  <a:extLst>
                    <a:ext uri="{9D8B030D-6E8A-4147-A177-3AD203B41FA5}">
                      <a16:colId xmlns:a16="http://schemas.microsoft.com/office/drawing/2014/main" val="239340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按鍵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3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Ctrl + </a:t>
                      </a:r>
                      <a:r>
                        <a:rPr lang="zh-TW" altLang="en-US" dirty="0"/>
                        <a:t>滑鼠滾輪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字體大小縮放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方向鍵上下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拖動程式碼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Ctrl + R + R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變數名稱統一修改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Shift + F12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程式碼使用處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1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Ctrl + S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程式碼存檔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6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Ctrl + Z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上一步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Ctrl + X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減下</a:t>
                      </a:r>
                      <a:endParaRPr lang="zh-TW" altLang="en-US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013903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目錄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2432" y="2055303"/>
            <a:ext cx="7035567" cy="4051882"/>
          </a:xfrm>
        </p:spPr>
        <p:txBody>
          <a:bodyPr rtlCol="0">
            <a:normAutofit/>
          </a:bodyPr>
          <a:lstStyle/>
          <a:p>
            <a:pPr marL="342900" indent="-342900" algn="l" rt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Unity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的新腳本內容介紹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P3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~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P7</a:t>
            </a:r>
          </a:p>
          <a:p>
            <a:pPr marL="342900" indent="-342900" algn="l" rt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基本概念說明 </a:t>
            </a:r>
            <a:endParaRPr lang="en-US" altLang="zh-TW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變數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P9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控制流程 </a:t>
            </a:r>
            <a:endParaRPr lang="en-US" altLang="zh-TW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判斷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P14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迴圈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P15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跳出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P16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方法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P17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陣列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P18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95879"/>
            <a:ext cx="8771906" cy="47581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4000" y="2025650"/>
            <a:ext cx="3340100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76500" y="2485571"/>
            <a:ext cx="2781300" cy="537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20950" y="3104551"/>
            <a:ext cx="3746500" cy="235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500" y="3469690"/>
            <a:ext cx="3835400" cy="89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57500" y="4492040"/>
            <a:ext cx="3835400" cy="89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864101" y="2082800"/>
            <a:ext cx="441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05425" y="1984164"/>
            <a:ext cx="1147763" cy="37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工具列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5252244" y="2708071"/>
            <a:ext cx="441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93568" y="2609435"/>
            <a:ext cx="1147763" cy="37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6269602" y="3195052"/>
            <a:ext cx="441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10926" y="3096416"/>
            <a:ext cx="1147763" cy="37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類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688702" y="3957052"/>
            <a:ext cx="441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30026" y="3858416"/>
            <a:ext cx="1147763" cy="37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開始方法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6688702" y="5084191"/>
            <a:ext cx="441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30026" y="4985555"/>
            <a:ext cx="1147763" cy="37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更新方法</a:t>
            </a:r>
          </a:p>
        </p:txBody>
      </p:sp>
    </p:spTree>
    <p:extLst>
      <p:ext uri="{BB962C8B-B14F-4D97-AF65-F5344CB8AC3E}">
        <p14:creationId xmlns:p14="http://schemas.microsoft.com/office/powerpoint/2010/main" val="36293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58456"/>
            <a:ext cx="6391275" cy="10668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24000" y="2776422"/>
            <a:ext cx="7033260" cy="1099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 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就是他人已經撰寫好的功能的倉庫。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229100" y="6374815"/>
            <a:ext cx="7818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https://zh.wikipedia.org/wiki/%E5%91%BD%E5%90%8D%E7%A9%BA%E9%97%B4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59480" y="6005483"/>
            <a:ext cx="85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https://docs.microsoft.com/zh-tw/dotnet/csharp/programming-guide/namespaces/index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2698348"/>
            <a:ext cx="79933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類 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很多相似事物的綜合。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Uniyt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中創建的腳本會自動繼承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MonoBehavior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這個類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43670"/>
            <a:ext cx="8810625" cy="428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72238" y="6426748"/>
            <a:ext cx="591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https://home.gamer.com.tw/creationDetail.php?sn=2491667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4681" y="6057416"/>
            <a:ext cx="425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https://www.jianshu.com/p/b1be7f8dd947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87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2473627"/>
            <a:ext cx="79933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Start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開始方法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在遊戲開始的時候執行，只執行一次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0690" y="6388648"/>
            <a:ext cx="671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https://docs.unity3d.com/ScriptReference/MonoBehaviour.Start.html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4697"/>
            <a:ext cx="9620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程式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編輯工具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Visual Studio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2473627"/>
            <a:ext cx="79933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Update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更新方法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Start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後面執行，會重複不斷執行直到遊戲結束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5887" y="6398173"/>
            <a:ext cx="695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https://docs.unity3d.com/ScriptReference/MonoBehaviour.Update.html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8399"/>
            <a:ext cx="7343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10609"/>
            <a:ext cx="9144000" cy="1036782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12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TW" altLang="en-US" sz="11200" dirty="0">
                <a:latin typeface="Arial" panose="020B0604020202020204" pitchFamily="34" charset="0"/>
                <a:sym typeface="Arial" panose="020B0604020202020204" pitchFamily="34" charset="0"/>
              </a:rPr>
              <a:t> 基礎介紹</a:t>
            </a:r>
            <a:endParaRPr lang="zh-TW" altLang="en-US" sz="1120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3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007"/>
            <a:ext cx="9144000" cy="1036782"/>
          </a:xfrm>
        </p:spPr>
        <p:txBody>
          <a:bodyPr rtlCol="0"/>
          <a:lstStyle/>
          <a:p>
            <a:r>
              <a:rPr lang="zh-TW" altLang="en-US" b="0" dirty="0">
                <a:effectLst/>
              </a:rPr>
              <a:t>變數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8789"/>
            <a:ext cx="9144000" cy="1655762"/>
          </a:xfrm>
        </p:spPr>
        <p:txBody>
          <a:bodyPr rtlCol="0"/>
          <a:lstStyle/>
          <a:p>
            <a:pPr algn="l" rtl="0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變數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  <a:p>
            <a:pPr algn="l"/>
            <a:r>
              <a:rPr lang="zh-TW" altLang="en-US" dirty="0"/>
              <a:t>是一個用來表示值的</a:t>
            </a:r>
            <a:r>
              <a:rPr lang="zh-TW" altLang="en-US" dirty="0">
                <a:hlinkClick r:id="rId3" tooltip="符號"/>
              </a:rPr>
              <a:t>代號</a:t>
            </a:r>
            <a:endParaRPr lang="en-US" altLang="zh-TW" dirty="0"/>
          </a:p>
          <a:p>
            <a:pPr algn="l"/>
            <a:r>
              <a:rPr lang="zh-TW" altLang="en-US" b="1" dirty="0"/>
              <a:t>變數</a:t>
            </a:r>
            <a:r>
              <a:rPr lang="zh-TW" altLang="en-US" dirty="0"/>
              <a:t>也可以只代表某個資料，一般為數字，但也可能為</a:t>
            </a:r>
            <a:r>
              <a:rPr lang="zh-TW" altLang="en-US" dirty="0">
                <a:hlinkClick r:id="rId4" tooltip="向量"/>
              </a:rPr>
              <a:t>向量</a:t>
            </a:r>
            <a:r>
              <a:rPr lang="zh-TW" altLang="en-US" dirty="0"/>
              <a:t>、</a:t>
            </a:r>
            <a:r>
              <a:rPr lang="zh-TW" altLang="en-US" dirty="0">
                <a:hlinkClick r:id="rId5" tooltip="矩陣"/>
              </a:rPr>
              <a:t>矩陣</a:t>
            </a:r>
            <a:r>
              <a:rPr lang="zh-TW" altLang="en-US" dirty="0"/>
              <a:t>或函式等數學物件。</a:t>
            </a:r>
            <a:endParaRPr lang="en-US" altLang="zh-TW" dirty="0"/>
          </a:p>
          <a:p>
            <a:pPr algn="l"/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7509" y="6423111"/>
            <a:ext cx="541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https://zh.wikipedia.org/wiki/%E8%AE%8A%E6%95%B8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48546"/>
            <a:ext cx="9523305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9377"/>
      </p:ext>
    </p:extLst>
  </p:cSld>
  <p:clrMapOvr>
    <a:masterClrMapping/>
  </p:clrMapOvr>
</p:sld>
</file>

<file path=ppt/theme/theme1.xml><?xml version="1.0" encoding="utf-8"?>
<a:theme xmlns:a="http://schemas.openxmlformats.org/drawingml/2006/main" name="垂直的語彙設計範本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301_TF03460611.potx" id="{182B59F2-A9A0-43D0-B568-40D047078090}" vid="{5FEEEC65-A5BB-4289-B9B1-8A5A0EB400DB}"/>
    </a:ext>
  </a:extLst>
</a:theme>
</file>

<file path=ppt/theme/theme2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198</TotalTime>
  <Words>980</Words>
  <Application>Microsoft Office PowerPoint</Application>
  <PresentationFormat>寬螢幕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Adobe 繁黑體 Std B</vt:lpstr>
      <vt:lpstr>微軟正黑體</vt:lpstr>
      <vt:lpstr>Arial</vt:lpstr>
      <vt:lpstr>Calibri</vt:lpstr>
      <vt:lpstr>Wingdings</vt:lpstr>
      <vt:lpstr>垂直的語彙設計範本</vt:lpstr>
      <vt:lpstr>程式編輯工具</vt:lpstr>
      <vt:lpstr>目錄</vt:lpstr>
      <vt:lpstr>程式編輯工具</vt:lpstr>
      <vt:lpstr>程式編輯工具</vt:lpstr>
      <vt:lpstr>程式編輯工具</vt:lpstr>
      <vt:lpstr>程式編輯工具</vt:lpstr>
      <vt:lpstr>程式編輯工具</vt:lpstr>
      <vt:lpstr>C# 基礎介紹</vt:lpstr>
      <vt:lpstr>變數</vt:lpstr>
      <vt:lpstr>變數結構</vt:lpstr>
      <vt:lpstr>變數資料型態</vt:lpstr>
      <vt:lpstr>資料型態規格</vt:lpstr>
      <vt:lpstr>控制流程</vt:lpstr>
      <vt:lpstr>判斷 : if else</vt:lpstr>
      <vt:lpstr>迴圈 : for</vt:lpstr>
      <vt:lpstr>跳躍 : break</vt:lpstr>
      <vt:lpstr>方法</vt:lpstr>
      <vt:lpstr>陣列</vt:lpstr>
      <vt:lpstr>程式編輯工具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程式編輯工具</dc:title>
  <dc:creator>Windows 使用者</dc:creator>
  <cp:lastModifiedBy>xiu</cp:lastModifiedBy>
  <cp:revision>30</cp:revision>
  <dcterms:created xsi:type="dcterms:W3CDTF">2020-01-31T05:28:00Z</dcterms:created>
  <dcterms:modified xsi:type="dcterms:W3CDTF">2020-02-17T09:29:12Z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