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726C65-0EAA-405B-8546-2FA306D10306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A41026-C98B-4FE4-A9B8-4B2E94C536B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45222" y="1196752"/>
            <a:ext cx="7947624" cy="38164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Analytické vyjadrenie</a:t>
            </a:r>
          </a:p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Kvadratických útvarov</a:t>
            </a:r>
          </a:p>
          <a:p>
            <a:pPr algn="ctr"/>
            <a:endParaRPr lang="sk-SK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  <a:p>
            <a:pPr algn="ctr"/>
            <a:r>
              <a:rPr lang="sk-SK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Kružnica I.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34708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79358" y="6084000"/>
            <a:ext cx="13805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jún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0" t="1" b="17259"/>
          <a:stretch/>
        </p:blipFill>
        <p:spPr bwMode="auto">
          <a:xfrm>
            <a:off x="596217" y="1551112"/>
            <a:ext cx="4552964" cy="416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Nadpis 1"/>
              <p:cNvSpPr txBox="1">
                <a:spLocks/>
              </p:cNvSpPr>
              <p:nvPr/>
            </p:nvSpPr>
            <p:spPr>
              <a:xfrm>
                <a:off x="173200" y="864000"/>
                <a:ext cx="9151327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S</a:t>
                </a:r>
                <a:r>
                  <a:rPr kumimoji="0" lang="sk-SK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T</a:t>
                </a:r>
                <a:r>
                  <a:rPr kumimoji="0" lang="en-US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REDOV</a:t>
                </a:r>
                <a:r>
                  <a:rPr kumimoji="0" lang="sk-SK" sz="28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Ý TVAR ROVNICE KRUŽNICE  </a:t>
                </a:r>
                <a:r>
                  <a:rPr kumimoji="0" lang="sk-SK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SO STREDOM </a:t>
                </a:r>
                <a14:m>
                  <m:oMath xmlns:m="http://schemas.openxmlformats.org/officeDocument/2006/math">
                    <m:r>
                      <a:rPr kumimoji="0" lang="sk-SK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+mj-ea"/>
                        <a:cs typeface="+mj-cs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kumimoji="0" lang="sk-SK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kumimoji="0" lang="sk-SK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j-ea"/>
                            <a:cs typeface="+mj-cs"/>
                          </a:rPr>
                          <m:t>𝒎</m:t>
                        </m:r>
                        <m:r>
                          <a:rPr kumimoji="0" lang="sk-SK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j-ea"/>
                            <a:cs typeface="+mj-cs"/>
                          </a:rPr>
                          <m:t>;</m:t>
                        </m:r>
                        <m:r>
                          <a:rPr kumimoji="0" lang="sk-SK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j-ea"/>
                            <a:cs typeface="+mj-cs"/>
                          </a:rPr>
                          <m:t>𝒏</m:t>
                        </m:r>
                      </m:e>
                    </m:d>
                  </m:oMath>
                </a14:m>
                <a:endPara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3" name="Nadpis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0" y="864000"/>
                <a:ext cx="9151327" cy="648072"/>
              </a:xfrm>
              <a:prstGeom prst="rect">
                <a:avLst/>
              </a:prstGeom>
              <a:blipFill rotWithShape="1">
                <a:blip r:embed="rId3"/>
                <a:stretch>
                  <a:fillRect l="-1332" t="-8491" b="-75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 txBox="1">
                <a:spLocks noChangeArrowheads="1"/>
              </p:cNvSpPr>
              <p:nvPr/>
            </p:nvSpPr>
            <p:spPr>
              <a:xfrm>
                <a:off x="648000" y="5976000"/>
                <a:ext cx="7956560" cy="659160"/>
              </a:xfrm>
              <a:prstGeom prst="rect">
                <a:avLst/>
              </a:prstGeom>
              <a:noFill/>
              <a:ln w="31750">
                <a:solidFill>
                  <a:schemeClr val="accent3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∀</m:t>
                      </m:r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</m:ctrlPr>
                        </m:dPr>
                        <m:e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𝒙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;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𝒚</m:t>
                          </m:r>
                        </m:e>
                      </m:d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∈</m:t>
                      </m:r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𝒌</m:t>
                      </m:r>
                      <m:d>
                        <m:dPr>
                          <m:ctrlP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</m:ctrlPr>
                        </m:dPr>
                        <m:e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𝑺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;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𝒓</m:t>
                          </m:r>
                        </m:e>
                      </m:d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: 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2800" b="0" i="0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5976000"/>
                <a:ext cx="7956560" cy="659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436096" y="3370555"/>
                <a:ext cx="2989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(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8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sk-SK" sz="28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28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;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sk-SK" sz="28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k-SK" sz="2800" b="1" dirty="0">
                  <a:solidFill>
                    <a:srgbClr val="0033CB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370555"/>
                <a:ext cx="29899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4"/>
              <p:cNvSpPr txBox="1">
                <a:spLocks/>
              </p:cNvSpPr>
              <p:nvPr/>
            </p:nvSpPr>
            <p:spPr>
              <a:xfrm>
                <a:off x="341268" y="1201052"/>
                <a:ext cx="8964488" cy="8597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2400" b="1" u="sng" dirty="0" smtClean="0">
                    <a:solidFill>
                      <a:srgbClr val="002060"/>
                    </a:solidFill>
                  </a:rPr>
                  <a:t>Príklad: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 Určte stred a polomer kružnice danej rovnicou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Nadpi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8" y="1201052"/>
                <a:ext cx="8964488" cy="859796"/>
              </a:xfrm>
              <a:prstGeom prst="rect">
                <a:avLst/>
              </a:prstGeom>
              <a:blipFill rotWithShape="1">
                <a:blip r:embed="rId2"/>
                <a:stretch>
                  <a:fillRect l="-1088" t="-5674" b="-14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4428000" y="3897436"/>
                <a:ext cx="15779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sk-SK" sz="28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sk-SK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28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sk-SK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0" y="3897436"/>
                <a:ext cx="15779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4428000" y="4811929"/>
                <a:ext cx="11488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sk-SK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0" y="4811929"/>
                <a:ext cx="11488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372247" y="2780928"/>
            <a:ext cx="718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 tohto tvaru rovnice  kružnice ľahko určíme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súradnice stredu, aj polomer: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Ovál 9"/>
          <p:cNvSpPr>
            <a:spLocks noChangeAspect="1"/>
          </p:cNvSpPr>
          <p:nvPr/>
        </p:nvSpPr>
        <p:spPr>
          <a:xfrm>
            <a:off x="4480612" y="1484784"/>
            <a:ext cx="685800" cy="6858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5103390" y="1794365"/>
                <a:ext cx="635559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8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90" y="1794365"/>
                <a:ext cx="635559" cy="5329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Rovná spojovacia šípka 11"/>
          <p:cNvCxnSpPr/>
          <p:nvPr/>
        </p:nvCxnSpPr>
        <p:spPr>
          <a:xfrm>
            <a:off x="2339752" y="1916832"/>
            <a:ext cx="2763638" cy="216024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3851920" y="2060848"/>
            <a:ext cx="1728192" cy="197054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0" grpId="1" animBg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8646" y="836712"/>
            <a:ext cx="8748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Čo ste sa dnes mali  naučiť: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apísať rovnicu kružnice v stredovom tvare (stredovú rovnicu), 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   ak  jej stred je (nie je) v počiatku súradnicovej sústavy,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z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istiť, či daný bod leží/neleží  na kružnici danej stredovou rovnicou,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u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rčiť  stred a polomer kružnice danej stredovou rovnicou.</a:t>
            </a:r>
          </a:p>
          <a:p>
            <a:pPr>
              <a:lnSpc>
                <a:spcPct val="150000"/>
              </a:lnSpc>
            </a:pP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43767" y="4232307"/>
            <a:ext cx="7601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DOMÁCA ÚLOHA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apísať poznámky z prezentácie do zošita,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yriešiť  do zošita príklad 4 zo str. 118,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vyriešiť  príklady 1. (len stredovú rovnicu) a 3. zo str. 121.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(Ak by náhodou niekto nevedel, stále sme v učebnici č.5.)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Usmiata tvár 3"/>
          <p:cNvSpPr/>
          <p:nvPr/>
        </p:nvSpPr>
        <p:spPr>
          <a:xfrm>
            <a:off x="7431128" y="3775107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2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2000" y="900000"/>
            <a:ext cx="365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Definíciu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kružnice poznáte: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2000" y="1404000"/>
            <a:ext cx="8360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Kružnica je množina všetkých bodov v rovine, ktorých vzdialenosť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od pevného bodu je konštantná.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5580000" y="2628000"/>
                <a:ext cx="2279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𝒌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(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𝑺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;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sk-SK" sz="32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k-SK" sz="3200" b="1" dirty="0">
                  <a:solidFill>
                    <a:srgbClr val="0033CB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2628000"/>
                <a:ext cx="227966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580000" y="4068000"/>
                <a:ext cx="2500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800080"/>
                        </a:solidFill>
                        <a:latin typeface="Cambria Math"/>
                      </a:rPr>
                      <m:t>𝑺</m:t>
                    </m:r>
                    <m:r>
                      <a:rPr lang="sk-SK" sz="2400" b="1" i="1" smtClean="0">
                        <a:solidFill>
                          <a:srgbClr val="80008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sk-SK" sz="2400" b="1" dirty="0" smtClean="0">
                    <a:solidFill>
                      <a:srgbClr val="800080"/>
                    </a:solidFill>
                    <a:latin typeface="+mj-lt"/>
                  </a:rPr>
                  <a:t> stred kružnice</a:t>
                </a:r>
                <a:endParaRPr lang="sk-SK" sz="2400" b="1" dirty="0">
                  <a:solidFill>
                    <a:srgbClr val="80008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4068000"/>
                <a:ext cx="250049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87" t="-10526" r="-2920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580000" y="4680000"/>
                <a:ext cx="2922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99CC"/>
                        </a:solidFill>
                        <a:latin typeface="Cambria Math"/>
                      </a:rPr>
                      <m:t>𝒓</m:t>
                    </m:r>
                    <m:r>
                      <a:rPr lang="sk-SK" sz="2400" b="1" i="1" smtClean="0">
                        <a:solidFill>
                          <a:srgbClr val="0099CC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sk-SK" sz="2400" b="1" dirty="0" smtClean="0">
                    <a:solidFill>
                      <a:srgbClr val="0099CC"/>
                    </a:solidFill>
                    <a:latin typeface="+mj-lt"/>
                  </a:rPr>
                  <a:t> polomer kružnice</a:t>
                </a: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4680000"/>
                <a:ext cx="2922595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2500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13722" r="33975" b="24020"/>
          <a:stretch/>
        </p:blipFill>
        <p:spPr bwMode="auto">
          <a:xfrm>
            <a:off x="1044000" y="2448000"/>
            <a:ext cx="3842412" cy="362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2077339" y="6110668"/>
            <a:ext cx="4404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Kružnica  patrí medzi kužeľosečky.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7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0" y="908050"/>
            <a:ext cx="8280400" cy="5041900"/>
          </a:xfrm>
          <a:noFill/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sk-SK" sz="7000" b="1" u="sng" dirty="0" smtClean="0">
                <a:solidFill>
                  <a:srgbClr val="002060"/>
                </a:solidFill>
                <a:latin typeface="+mj-lt"/>
              </a:rPr>
              <a:t>Regulárne (pravé) kužeľosečky:</a:t>
            </a:r>
          </a:p>
          <a:p>
            <a:pPr>
              <a:buNone/>
            </a:pPr>
            <a:endParaRPr lang="sk-SK" sz="7000" u="sng" dirty="0" smtClean="0">
              <a:solidFill>
                <a:srgbClr val="00206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6300" dirty="0" smtClean="0">
                <a:solidFill>
                  <a:srgbClr val="002060"/>
                </a:solidFill>
                <a:latin typeface="+mj-lt"/>
              </a:rPr>
              <a:t>Kružnica</a:t>
            </a:r>
          </a:p>
          <a:p>
            <a:pPr>
              <a:buFont typeface="Arial" pitchFamily="34" charset="0"/>
              <a:buChar char="•"/>
            </a:pPr>
            <a:r>
              <a:rPr lang="sk-SK" sz="6300" dirty="0" smtClean="0">
                <a:solidFill>
                  <a:srgbClr val="002060"/>
                </a:solidFill>
                <a:latin typeface="+mj-lt"/>
              </a:rPr>
              <a:t>Elipsa</a:t>
            </a:r>
          </a:p>
          <a:p>
            <a:pPr>
              <a:buFont typeface="Arial" pitchFamily="34" charset="0"/>
              <a:buChar char="•"/>
            </a:pPr>
            <a:r>
              <a:rPr lang="sk-SK" sz="6300" dirty="0" smtClean="0">
                <a:solidFill>
                  <a:srgbClr val="002060"/>
                </a:solidFill>
                <a:latin typeface="+mj-lt"/>
              </a:rPr>
              <a:t>Hyperbola</a:t>
            </a:r>
          </a:p>
          <a:p>
            <a:pPr>
              <a:buFont typeface="Arial" pitchFamily="34" charset="0"/>
              <a:buChar char="•"/>
            </a:pPr>
            <a:r>
              <a:rPr lang="sk-SK" sz="6300" dirty="0" smtClean="0">
                <a:solidFill>
                  <a:srgbClr val="002060"/>
                </a:solidFill>
                <a:latin typeface="+mj-lt"/>
              </a:rPr>
              <a:t>Parabola</a:t>
            </a:r>
          </a:p>
          <a:p>
            <a:pPr marL="0" indent="0">
              <a:buNone/>
            </a:pPr>
            <a:endParaRPr lang="sk-SK" sz="6300" dirty="0" smtClean="0">
              <a:solidFill>
                <a:srgbClr val="002060"/>
              </a:solidFill>
              <a:latin typeface="+mj-lt"/>
            </a:endParaRPr>
          </a:p>
          <a:p>
            <a:pPr>
              <a:buFontTx/>
              <a:buChar char="-"/>
            </a:pPr>
            <a:endParaRPr lang="sk-SK" sz="6300" dirty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endParaRPr lang="sk-SK" sz="6300" dirty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sk-SK" sz="6000" dirty="0" smtClean="0">
                <a:solidFill>
                  <a:srgbClr val="002060"/>
                </a:solidFill>
                <a:latin typeface="+mj-lt"/>
              </a:rPr>
              <a:t>Vznikajú ako rez kužeľovej plochy rovinami, ktoré  neprechádzajú</a:t>
            </a:r>
          </a:p>
          <a:p>
            <a:pPr>
              <a:buNone/>
            </a:pPr>
            <a:r>
              <a:rPr lang="sk-SK" sz="6000" dirty="0" smtClean="0">
                <a:solidFill>
                  <a:srgbClr val="002060"/>
                </a:solidFill>
                <a:latin typeface="+mj-lt"/>
              </a:rPr>
              <a:t>vrcholom.</a:t>
            </a:r>
          </a:p>
          <a:p>
            <a:pPr>
              <a:buNone/>
            </a:pPr>
            <a:r>
              <a:rPr lang="sk-SK" sz="6000" dirty="0" smtClean="0">
                <a:solidFill>
                  <a:srgbClr val="002060"/>
                </a:solidFill>
                <a:latin typeface="+mj-lt"/>
              </a:rPr>
              <a:t>Kužeľová plocha- plášť „dvojnásobného kužeľa“, predĺžený</a:t>
            </a:r>
          </a:p>
          <a:p>
            <a:pPr>
              <a:buNone/>
            </a:pPr>
            <a:r>
              <a:rPr lang="sk-SK" sz="6000" dirty="0" smtClean="0">
                <a:solidFill>
                  <a:srgbClr val="002060"/>
                </a:solidFill>
                <a:latin typeface="+mj-lt"/>
              </a:rPr>
              <a:t>na oboch stranách od vrcholu do nekonečna.                           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484784"/>
            <a:ext cx="4489619" cy="264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dĺžnik 5"/>
          <p:cNvSpPr/>
          <p:nvPr/>
        </p:nvSpPr>
        <p:spPr>
          <a:xfrm>
            <a:off x="396000" y="6084000"/>
            <a:ext cx="828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 smtClean="0">
                <a:solidFill>
                  <a:srgbClr val="002060"/>
                </a:solidFill>
                <a:latin typeface="+mj-lt"/>
              </a:rPr>
              <a:t>Obrázok požičaný z:</a:t>
            </a:r>
          </a:p>
          <a:p>
            <a:r>
              <a:rPr lang="sk-SK" sz="1400" dirty="0" smtClean="0">
                <a:solidFill>
                  <a:srgbClr val="002060"/>
                </a:solidFill>
                <a:latin typeface="+mj-lt"/>
              </a:rPr>
              <a:t>https://sk.wikipedia.org/wiki/Ku%C5%BEe%C4%BEose%C4%8Dka#/media/S%C3%BAbor:Conic_sections_sk.png</a:t>
            </a:r>
          </a:p>
        </p:txBody>
      </p:sp>
    </p:spTree>
    <p:extLst>
      <p:ext uri="{BB962C8B-B14F-4D97-AF65-F5344CB8AC3E}">
        <p14:creationId xmlns:p14="http://schemas.microsoft.com/office/powerpoint/2010/main" val="11972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0" t="-9904" r="-34960" b="9904"/>
          <a:stretch/>
        </p:blipFill>
        <p:spPr bwMode="auto">
          <a:xfrm>
            <a:off x="252000" y="1152000"/>
            <a:ext cx="6872288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5616000" y="1836000"/>
                <a:ext cx="24738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0;0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;</m:t>
                      </m:r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&gt;0</m:t>
                      </m:r>
                      <m:r>
                        <a:rPr lang="sk-SK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k-SK" sz="2400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00" y="1836000"/>
                <a:ext cx="247381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/>
          <p:cNvCxnSpPr/>
          <p:nvPr/>
        </p:nvCxnSpPr>
        <p:spPr>
          <a:xfrm>
            <a:off x="3247200" y="2628000"/>
            <a:ext cx="0" cy="122400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>
            <a:off x="2376000" y="3888000"/>
            <a:ext cx="82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276000" y="30240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sk-SK" sz="2000" b="1" i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20000" y="388800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smtClean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sk-SK" sz="2000" b="1" i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823512" y="3333167"/>
            <a:ext cx="43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pravouhlom trojuholníku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SAX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839211" y="2685167"/>
            <a:ext cx="43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Zvolíme na kružnici bod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srgbClr val="002060"/>
                </a:solidFill>
              </a:rPr>
              <a:t>[</a:t>
            </a:r>
            <a:r>
              <a:rPr lang="en-US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sk-SK" sz="2400" dirty="0">
                <a:solidFill>
                  <a:srgbClr val="002060"/>
                </a:solidFill>
              </a:rPr>
              <a:t>; </a:t>
            </a:r>
            <a:r>
              <a:rPr lang="sk-SK" sz="24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5750286" y="4290837"/>
                <a:ext cx="198945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6" y="4290837"/>
                <a:ext cx="1989454" cy="470000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/>
          <p:cNvSpPr txBox="1"/>
          <p:nvPr/>
        </p:nvSpPr>
        <p:spPr>
          <a:xfrm>
            <a:off x="5147552" y="375883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(Vaša obľúbená Pytagorova veta) 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292000" y="4904073"/>
            <a:ext cx="43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To je to, čo sme hľadali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.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44000" y="828000"/>
            <a:ext cx="8964488" cy="65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sk-SK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REDOV</a:t>
            </a:r>
            <a:r>
              <a:rPr kumimoji="0" lang="sk-SK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Ý TVAR ROVNICE KRUŽNICE</a:t>
            </a:r>
            <a:r>
              <a:rPr kumimoji="0" lang="sk-SK" sz="2800" b="1" i="0" u="sng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 STREDOM </a:t>
            </a:r>
            <a:r>
              <a:rPr kumimoji="0" lang="sk-SK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[0; 0]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 txBox="1">
                <a:spLocks noChangeArrowheads="1"/>
              </p:cNvSpPr>
              <p:nvPr/>
            </p:nvSpPr>
            <p:spPr>
              <a:xfrm>
                <a:off x="1656000" y="5940000"/>
                <a:ext cx="6264696" cy="659160"/>
              </a:xfrm>
              <a:prstGeom prst="rect">
                <a:avLst/>
              </a:prstGeom>
              <a:noFill/>
              <a:ln w="31750">
                <a:solidFill>
                  <a:schemeClr val="accent3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∀</m:t>
                      </m:r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</m:ctrlPr>
                        </m:dPr>
                        <m:e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𝒙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;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𝒚</m:t>
                          </m:r>
                        </m:e>
                      </m:d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∈</m:t>
                      </m:r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𝒌</m:t>
                      </m:r>
                      <m:d>
                        <m:dPr>
                          <m:ctrlP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</m:ctrlPr>
                        </m:dPr>
                        <m:e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𝑺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;</m:t>
                          </m:r>
                          <m:r>
                            <a:rPr kumimoji="0" lang="sk-SK" sz="3200" b="1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j-cs"/>
                            </a:rPr>
                            <m:t>𝒓</m:t>
                          </m:r>
                        </m:e>
                      </m:d>
                      <m:r>
                        <a:rPr kumimoji="0" lang="sk-SK" sz="3200" b="1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j-cs"/>
                        </a:rPr>
                        <m:t>: 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2800" b="0" i="0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0" y="5940000"/>
                <a:ext cx="6264696" cy="659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324000" y="2016000"/>
                <a:ext cx="83773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Už viete, že v analytickej geometrii  vyjadrujeme  geometrické 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objekty algebricky (čísla, rovnice, sústavy rovníc,...).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Teraz  naznačíme odvodenie rovnice kružnice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;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&gt;0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Začneme prípadom, že stred kružnice umiestnime do počiatku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súradnicovej sústavy a zistíme, čo platí pre súradnice ľubovoľného </a:t>
                </a:r>
              </a:p>
              <a:p>
                <a:pPr algn="ctr"/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b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odu  (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[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;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]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) na kružnici.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" y="2016000"/>
                <a:ext cx="8377368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655" t="-2116" r="-1674" b="-5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/>
          <p:cNvSpPr/>
          <p:nvPr/>
        </p:nvSpPr>
        <p:spPr>
          <a:xfrm>
            <a:off x="3312000" y="2196000"/>
            <a:ext cx="101181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sk-SK" sz="2000" b="1" i="1" dirty="0" smtClean="0">
                <a:solidFill>
                  <a:srgbClr val="FF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2000" b="1" dirty="0" smtClean="0">
                <a:solidFill>
                  <a:srgbClr val="FF00FF"/>
                </a:solidFill>
              </a:rPr>
              <a:t>[</a:t>
            </a:r>
            <a:r>
              <a:rPr lang="en-US" sz="2000" b="1" i="1" dirty="0" smtClean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sk-SK" sz="2000" b="1" dirty="0">
                <a:solidFill>
                  <a:schemeClr val="accent2"/>
                </a:solidFill>
              </a:rPr>
              <a:t>;</a:t>
            </a:r>
            <a:r>
              <a:rPr lang="sk-SK" sz="2000" b="1" dirty="0">
                <a:solidFill>
                  <a:srgbClr val="002060"/>
                </a:solidFill>
              </a:rPr>
              <a:t> </a:t>
            </a:r>
            <a:r>
              <a:rPr lang="sk-SK" sz="20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dirty="0">
                <a:solidFill>
                  <a:srgbClr val="FF00FF"/>
                </a:solidFill>
              </a:rPr>
              <a:t>]</a:t>
            </a:r>
            <a:r>
              <a:rPr lang="sk-SK" sz="2000" b="1" dirty="0">
                <a:solidFill>
                  <a:srgbClr val="002060"/>
                </a:solidFill>
              </a:rPr>
              <a:t> 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33306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2" grpId="0"/>
      <p:bldP spid="13" grpId="0"/>
      <p:bldP spid="13" grpId="1"/>
      <p:bldP spid="14" grpId="0"/>
      <p:bldP spid="15" grpId="0"/>
      <p:bldP spid="16" grpId="0" animBg="1"/>
      <p:bldP spid="1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Nadpis 1"/>
              <p:cNvSpPr txBox="1">
                <a:spLocks/>
              </p:cNvSpPr>
              <p:nvPr/>
            </p:nvSpPr>
            <p:spPr>
              <a:xfrm>
                <a:off x="467544" y="836712"/>
                <a:ext cx="8676456" cy="7920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24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Príklad:</a:t>
                </a:r>
                <a:r>
                  <a:rPr kumimoji="0" lang="cs-CZ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</a:t>
                </a:r>
                <a:r>
                  <a:rPr kumimoji="0" lang="cs-CZ" sz="240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Rozhodnite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, či body </a:t>
                </a:r>
                <a:r>
                  <a:rPr kumimoji="0" lang="cs-CZ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A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2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;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0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], </a:t>
                </a:r>
                <a:r>
                  <a:rPr kumimoji="0" lang="en-US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B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[1; 1] a </a:t>
                </a:r>
                <a:r>
                  <a:rPr kumimoji="0" lang="en-US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C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4</a:t>
                </a:r>
                <a:r>
                  <a:rPr kumimoji="0" lang="sk-SK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;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3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] le</a:t>
                </a:r>
                <a:r>
                  <a:rPr kumimoji="0" lang="cs-CZ" sz="240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žia</a:t>
                </a:r>
                <a:endParaRPr kumimoji="0" lang="cs-CZ" sz="2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cs-CZ" sz="2400" dirty="0">
                    <a:solidFill>
                      <a:srgbClr val="002060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cs-CZ" sz="2400" dirty="0" smtClean="0">
                    <a:solidFill>
                      <a:srgbClr val="002060"/>
                    </a:solidFill>
                    <a:latin typeface="+mj-lt"/>
                    <a:ea typeface="+mj-ea"/>
                    <a:cs typeface="+mj-cs"/>
                  </a:rPr>
                  <a:t>    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        na kružnici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=4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/>
                </a:r>
                <a:br>
                  <a:rPr kumimoji="0" lang="cs-CZ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</a:br>
                <a:endParaRPr kumimoji="0" 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3" name="Nadpis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36712"/>
                <a:ext cx="8676456" cy="792088"/>
              </a:xfrm>
              <a:prstGeom prst="rect">
                <a:avLst/>
              </a:prstGeom>
              <a:blipFill rotWithShape="1">
                <a:blip r:embed="rId2"/>
                <a:stretch>
                  <a:fillRect l="-1124" t="-7692" b="-2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432000" y="1872000"/>
            <a:ext cx="408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>
                <a:solidFill>
                  <a:srgbClr val="002060"/>
                </a:solidFill>
                <a:latin typeface="+mj-lt"/>
              </a:rPr>
              <a:t>RIEŠENIE 1.: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znázornenie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sk-SK" sz="2400" dirty="0" err="1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rPr>
              <a:t> </a:t>
            </a:r>
            <a:endParaRPr lang="sk-SK" sz="2400" dirty="0" smtClean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32000" y="2592000"/>
            <a:ext cx="3231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súradnice stredu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  a polomer kružnice</a:t>
            </a:r>
            <a:endParaRPr lang="sk-SK" sz="2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7710" b="13017"/>
          <a:stretch/>
        </p:blipFill>
        <p:spPr bwMode="auto">
          <a:xfrm>
            <a:off x="4696690" y="2196000"/>
            <a:ext cx="4078885" cy="398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/>
              <p:cNvSpPr/>
              <p:nvPr/>
            </p:nvSpPr>
            <p:spPr>
              <a:xfrm>
                <a:off x="1296000" y="3672000"/>
                <a:ext cx="1310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>
                          <a:solidFill>
                            <a:srgbClr val="002060"/>
                          </a:solidFill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2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2" name="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00" y="3672000"/>
                <a:ext cx="131029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1296000" y="4500000"/>
                <a:ext cx="11456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00" y="4500000"/>
                <a:ext cx="114563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432000" y="5364000"/>
            <a:ext cx="4062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Znázorníme v sústave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rPr>
              <a:t>súradníc,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rPr>
              <a:t>riešenie vidíme na obrázku. </a:t>
            </a:r>
            <a:endParaRPr lang="sk-SK" sz="2400" dirty="0" smtClean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Rovná spojovacia šípka 9"/>
          <p:cNvCxnSpPr>
            <a:stCxn id="3" idx="2"/>
          </p:cNvCxnSpPr>
          <p:nvPr/>
        </p:nvCxnSpPr>
        <p:spPr>
          <a:xfrm flipH="1">
            <a:off x="2339752" y="1628800"/>
            <a:ext cx="2466020" cy="302433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 txBox="1">
                <a:spLocks/>
              </p:cNvSpPr>
              <p:nvPr/>
            </p:nvSpPr>
            <p:spPr>
              <a:xfrm>
                <a:off x="467544" y="836712"/>
                <a:ext cx="8676456" cy="7920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24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Príklad:</a:t>
                </a:r>
                <a:r>
                  <a:rPr kumimoji="0" lang="cs-CZ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</a:t>
                </a:r>
                <a:r>
                  <a:rPr kumimoji="0" lang="cs-CZ" sz="240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Rozhodnite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, či body </a:t>
                </a:r>
                <a:r>
                  <a:rPr kumimoji="0" lang="cs-CZ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A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2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;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0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], </a:t>
                </a:r>
                <a:r>
                  <a:rPr kumimoji="0" lang="en-US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B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[1; 1] a </a:t>
                </a:r>
                <a:r>
                  <a:rPr kumimoji="0" lang="en-US" sz="240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j-cs"/>
                  </a:rPr>
                  <a:t>C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[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4</a:t>
                </a:r>
                <a:r>
                  <a:rPr kumimoji="0" lang="sk-SK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;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3</a:t>
                </a:r>
                <a:r>
                  <a:rPr kumimoji="0" lang="en-US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] le</a:t>
                </a:r>
                <a:r>
                  <a:rPr kumimoji="0" lang="cs-CZ" sz="240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žia</a:t>
                </a:r>
                <a:endParaRPr kumimoji="0" lang="cs-CZ" sz="2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cs-CZ" sz="2400" dirty="0">
                    <a:solidFill>
                      <a:srgbClr val="002060"/>
                    </a:solidFill>
                    <a:latin typeface="+mj-lt"/>
                    <a:ea typeface="+mj-ea"/>
                    <a:cs typeface="+mj-cs"/>
                  </a:rPr>
                  <a:t> </a:t>
                </a:r>
                <a:r>
                  <a:rPr lang="cs-CZ" sz="2400" dirty="0" smtClean="0">
                    <a:solidFill>
                      <a:srgbClr val="002060"/>
                    </a:solidFill>
                    <a:latin typeface="+mj-lt"/>
                    <a:ea typeface="+mj-ea"/>
                    <a:cs typeface="+mj-cs"/>
                  </a:rPr>
                  <a:t>     </a:t>
                </a:r>
                <a:r>
                  <a:rPr kumimoji="0" lang="cs-CZ" sz="240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        na kružnici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=4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/>
                </a:r>
                <a:br>
                  <a:rPr kumimoji="0" lang="cs-CZ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</a:br>
                <a:endParaRPr kumimoji="0" 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Nadpis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36712"/>
                <a:ext cx="8676456" cy="792088"/>
              </a:xfrm>
              <a:prstGeom prst="rect">
                <a:avLst/>
              </a:prstGeom>
              <a:blipFill rotWithShape="1">
                <a:blip r:embed="rId2"/>
                <a:stretch>
                  <a:fillRect l="-1124" t="-7692" b="-2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432000" y="1800000"/>
            <a:ext cx="724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>
                <a:solidFill>
                  <a:srgbClr val="002060"/>
                </a:solidFill>
                <a:latin typeface="+mj-lt"/>
              </a:rPr>
              <a:t>RIEŠENIE 2.: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výpočtom (veď sme v analytickej geometrii)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rPr>
              <a:t> </a:t>
            </a:r>
            <a:endParaRPr lang="sk-SK" sz="2400" dirty="0" smtClean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32000" y="2232000"/>
            <a:ext cx="8229600" cy="10670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Dosadením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súradníc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daných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bodov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do rovnice kružnice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zistíme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 </a:t>
            </a:r>
          </a:p>
          <a:p>
            <a:pPr>
              <a:buFont typeface="Wingdings 2"/>
              <a:buNone/>
            </a:pP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ich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polohu.</a:t>
            </a:r>
          </a:p>
          <a:p>
            <a:pPr>
              <a:buFont typeface="Wingdings 2"/>
              <a:buNone/>
            </a:pPr>
            <a:endParaRPr lang="cs-CZ" sz="2400" dirty="0" smtClean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720000" y="3240000"/>
                <a:ext cx="3400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?: 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240000"/>
                <a:ext cx="34009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2988000" y="3780000"/>
                <a:ext cx="113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4=4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00" y="3780000"/>
                <a:ext cx="113120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720000" y="4320000"/>
                <a:ext cx="3415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?: 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320000"/>
                <a:ext cx="341510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2988000" y="4860000"/>
                <a:ext cx="113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2&lt;4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00" y="4860000"/>
                <a:ext cx="113281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720000" y="5400000"/>
                <a:ext cx="3400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?: 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400000"/>
                <a:ext cx="340041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2808000" y="5940000"/>
                <a:ext cx="13315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25&gt;4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00" y="5940000"/>
                <a:ext cx="133158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/>
          <p:cNvSpPr txBox="1"/>
          <p:nvPr/>
        </p:nvSpPr>
        <p:spPr>
          <a:xfrm>
            <a:off x="4546800" y="4843220"/>
            <a:ext cx="428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u="sng" dirty="0" err="1" smtClean="0">
                <a:solidFill>
                  <a:srgbClr val="002060"/>
                </a:solidFill>
                <a:latin typeface="+mj-lt"/>
              </a:rPr>
              <a:t>Záver</a:t>
            </a:r>
            <a:r>
              <a:rPr lang="cs-CZ" sz="2400" b="1" u="sng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Bod </a:t>
            </a:r>
            <a:r>
              <a:rPr lang="cs-CZ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leží na kružnici </a:t>
            </a:r>
            <a:r>
              <a:rPr lang="cs-CZ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Bod </a:t>
            </a:r>
            <a:r>
              <a:rPr lang="cs-CZ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leží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vo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vnútri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kružnice </a:t>
            </a:r>
            <a:r>
              <a:rPr lang="cs-CZ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Bod </a:t>
            </a:r>
            <a:r>
              <a:rPr lang="cs-CZ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leží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zvonka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kružnice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4" name="BlokTextu 13"/>
              <p:cNvSpPr txBox="1"/>
              <p:nvPr/>
            </p:nvSpPr>
            <p:spPr>
              <a:xfrm>
                <a:off x="720000" y="4320000"/>
                <a:ext cx="3415102" cy="5232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?: 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 useBgFill="1"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320000"/>
                <a:ext cx="341510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5" name="BlokTextu 14"/>
              <p:cNvSpPr txBox="1"/>
              <p:nvPr/>
            </p:nvSpPr>
            <p:spPr>
              <a:xfrm>
                <a:off x="720000" y="5400000"/>
                <a:ext cx="3400418" cy="52322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?: 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 useBgFill="1"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400000"/>
                <a:ext cx="3400418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8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4"/>
          <p:cNvSpPr txBox="1">
            <a:spLocks/>
          </p:cNvSpPr>
          <p:nvPr/>
        </p:nvSpPr>
        <p:spPr>
          <a:xfrm>
            <a:off x="179512" y="864000"/>
            <a:ext cx="8964488" cy="85979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b="1" u="sng" dirty="0" smtClean="0">
                <a:solidFill>
                  <a:srgbClr val="002060"/>
                </a:solidFill>
              </a:rPr>
              <a:t>Príklad: </a:t>
            </a:r>
            <a:r>
              <a:rPr lang="sk-SK" sz="2400" b="1" dirty="0" smtClean="0">
                <a:solidFill>
                  <a:srgbClr val="002060"/>
                </a:solidFill>
              </a:rPr>
              <a:t>  </a:t>
            </a:r>
            <a:r>
              <a:rPr lang="sk-SK" sz="2400" dirty="0" smtClean="0">
                <a:solidFill>
                  <a:srgbClr val="002060"/>
                </a:solidFill>
              </a:rPr>
              <a:t>Napíšte rovnicu kružnice, ktorá má stred v začiatku                          </a:t>
            </a:r>
          </a:p>
          <a:p>
            <a:r>
              <a:rPr lang="sk-SK" sz="2400" dirty="0" smtClean="0">
                <a:solidFill>
                  <a:srgbClr val="002060"/>
                </a:solidFill>
              </a:rPr>
              <a:t>                 súradnicovej sústavy a prechádza bodom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[-3; 2].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60000" y="1872000"/>
            <a:ext cx="351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1. Pomôžeme si obrázkom.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28000" y="2160000"/>
            <a:ext cx="341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polomer kružnice: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328000" y="3816000"/>
                <a:ext cx="34394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Pre ľubovoľný bod </a:t>
                </a:r>
                <a14:m>
                  <m:oMath xmlns:m="http://schemas.openxmlformats.org/officeDocument/2006/math"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na kružnici platí: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00" y="3816000"/>
                <a:ext cx="3439468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660" t="-5882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5750286" y="4788000"/>
                <a:ext cx="238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86" y="4788000"/>
                <a:ext cx="238405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5328000" y="5436000"/>
                <a:ext cx="3394647" cy="902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dirty="0" smtClean="0">
                    <a:solidFill>
                      <a:srgbClr val="002060"/>
                    </a:solidFill>
                    <a:latin typeface="+mj-lt"/>
                  </a:rPr>
                  <a:t>Daná </a:t>
                </a:r>
                <a:r>
                  <a:rPr lang="cs-CZ" sz="2400" dirty="0" err="1">
                    <a:solidFill>
                      <a:srgbClr val="002060"/>
                    </a:solidFill>
                    <a:latin typeface="+mj-lt"/>
                  </a:rPr>
                  <a:t>kružnica</a:t>
                </a:r>
                <a:r>
                  <a:rPr lang="cs-CZ" sz="2400" dirty="0">
                    <a:solidFill>
                      <a:srgbClr val="002060"/>
                    </a:solidFill>
                    <a:latin typeface="+mj-lt"/>
                  </a:rPr>
                  <a:t> má </a:t>
                </a:r>
                <a:r>
                  <a:rPr lang="cs-CZ" sz="2400" dirty="0" err="1" smtClean="0">
                    <a:solidFill>
                      <a:srgbClr val="002060"/>
                    </a:solidFill>
                    <a:latin typeface="+mj-lt"/>
                  </a:rPr>
                  <a:t>rovnicu</a:t>
                </a:r>
                <a:endParaRPr lang="cs-CZ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pPr algn="ctr"/>
                <a:r>
                  <a:rPr lang="cs-CZ" sz="28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𝒌</m:t>
                    </m:r>
                    <m:r>
                      <a:rPr lang="sk-SK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𝟏𝟑</m:t>
                    </m:r>
                  </m:oMath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00" y="5436000"/>
                <a:ext cx="3394647" cy="902298"/>
              </a:xfrm>
              <a:prstGeom prst="rect">
                <a:avLst/>
              </a:prstGeom>
              <a:blipFill rotWithShape="1">
                <a:blip r:embed="rId4"/>
                <a:stretch>
                  <a:fillRect l="-2693" t="-5405" r="-16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5976000" y="2592000"/>
                <a:ext cx="2103012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00" y="2592000"/>
                <a:ext cx="2103012" cy="5661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5976000" y="3240000"/>
                <a:ext cx="1348318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00" y="3240000"/>
                <a:ext cx="1348318" cy="505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9" t="-23771" r="-51129" b="23771"/>
          <a:stretch/>
        </p:blipFill>
        <p:spPr bwMode="auto">
          <a:xfrm>
            <a:off x="792000" y="1152000"/>
            <a:ext cx="8246745" cy="545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9" t="-23771" r="-51129" b="23771"/>
          <a:stretch/>
        </p:blipFill>
        <p:spPr bwMode="auto">
          <a:xfrm>
            <a:off x="792000" y="1152000"/>
            <a:ext cx="8246745" cy="545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1" t="-24431" r="-57011" b="24431"/>
          <a:stretch/>
        </p:blipFill>
        <p:spPr bwMode="auto">
          <a:xfrm>
            <a:off x="792000" y="1116000"/>
            <a:ext cx="9344025" cy="545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4"/>
          <p:cNvSpPr txBox="1">
            <a:spLocks/>
          </p:cNvSpPr>
          <p:nvPr/>
        </p:nvSpPr>
        <p:spPr>
          <a:xfrm>
            <a:off x="179512" y="864000"/>
            <a:ext cx="8964488" cy="85979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b="1" u="sng" dirty="0" smtClean="0">
                <a:solidFill>
                  <a:srgbClr val="002060"/>
                </a:solidFill>
              </a:rPr>
              <a:t>Príklad: </a:t>
            </a:r>
            <a:r>
              <a:rPr lang="sk-SK" sz="2400" b="1" dirty="0" smtClean="0">
                <a:solidFill>
                  <a:srgbClr val="002060"/>
                </a:solidFill>
              </a:rPr>
              <a:t>  </a:t>
            </a:r>
            <a:r>
              <a:rPr lang="sk-SK" sz="2400" dirty="0" smtClean="0">
                <a:solidFill>
                  <a:srgbClr val="002060"/>
                </a:solidFill>
              </a:rPr>
              <a:t>Napíšte rovnicu kružnice, ktorá má stred v začiatku                          </a:t>
            </a:r>
          </a:p>
          <a:p>
            <a:r>
              <a:rPr lang="sk-SK" sz="2400" dirty="0" smtClean="0">
                <a:solidFill>
                  <a:srgbClr val="002060"/>
                </a:solidFill>
              </a:rPr>
              <a:t>                 súradnicovej sústavy a prechádza bodom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[-3; 2].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34255" y="1872000"/>
            <a:ext cx="348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2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 Výpočtom (bez obrázka)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936000" y="2412000"/>
                <a:ext cx="5088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Rovnica kružnice so stredom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0;0</m:t>
                        </m:r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: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0" y="2412000"/>
                <a:ext cx="508844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79" t="-10667" r="-839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5364000" y="5868937"/>
                <a:ext cx="2433551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00" y="5868937"/>
                <a:ext cx="2433551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936000" y="3564000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Bod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je bodom kružnice: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3024000" y="4140000"/>
                <a:ext cx="34353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00" y="4140000"/>
                <a:ext cx="34353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936000" y="4716000"/>
            <a:ext cx="264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Určíme polomer: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3024000" y="5292000"/>
                <a:ext cx="1389676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𝟏𝟑</m:t>
                          </m:r>
                        </m:e>
                      </m:rad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00" y="5292000"/>
                <a:ext cx="1389676" cy="5052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 9"/>
          <p:cNvSpPr/>
          <p:nvPr/>
        </p:nvSpPr>
        <p:spPr>
          <a:xfrm>
            <a:off x="936000" y="5868000"/>
            <a:ext cx="397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cs-CZ" sz="2400" dirty="0">
                <a:solidFill>
                  <a:srgbClr val="002060"/>
                </a:solidFill>
                <a:latin typeface="+mj-lt"/>
              </a:rPr>
              <a:t>Daná </a:t>
            </a:r>
            <a:r>
              <a:rPr lang="cs-CZ" sz="2400" dirty="0" err="1">
                <a:solidFill>
                  <a:srgbClr val="002060"/>
                </a:solidFill>
                <a:latin typeface="+mj-lt"/>
              </a:rPr>
              <a:t>kružnica</a:t>
            </a:r>
            <a:r>
              <a:rPr lang="cs-CZ" sz="2400" dirty="0">
                <a:solidFill>
                  <a:srgbClr val="002060"/>
                </a:solidFill>
                <a:latin typeface="+mj-lt"/>
              </a:rPr>
              <a:t> má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rovnicu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3024000" y="2988000"/>
                <a:ext cx="237738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00" y="2988000"/>
                <a:ext cx="2377382" cy="470000"/>
              </a:xfrm>
              <a:prstGeom prst="rect">
                <a:avLst/>
              </a:prstGeom>
              <a:blipFill rotWithShape="1">
                <a:blip r:embed="rId6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2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4"/>
              <p:cNvSpPr txBox="1">
                <a:spLocks/>
              </p:cNvSpPr>
              <p:nvPr/>
            </p:nvSpPr>
            <p:spPr>
              <a:xfrm>
                <a:off x="179512" y="828000"/>
                <a:ext cx="8712968" cy="106647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2400" b="1" u="sng" dirty="0" smtClean="0">
                    <a:solidFill>
                      <a:srgbClr val="002060"/>
                    </a:solidFill>
                  </a:rPr>
                  <a:t>Príklad: </a:t>
                </a:r>
                <a:r>
                  <a:rPr lang="sk-SK" sz="2400" b="1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</a:rPr>
                  <a:t>Napíšte rovnicu kružnice, ktorá má stred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sk-SK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sk-SK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a polomer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𝒓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𝟔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b="0" dirty="0" smtClean="0">
                  <a:solidFill>
                    <a:srgbClr val="002060"/>
                  </a:solidFill>
                </a:endParaRPr>
              </a:p>
              <a:p>
                <a:r>
                  <a:rPr lang="sk-SK" sz="2400" dirty="0" smtClean="0">
                    <a:solidFill>
                      <a:srgbClr val="002060"/>
                    </a:solidFill>
                  </a:rPr>
                  <a:t>                             </a:t>
                </a:r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Nadpi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28000"/>
                <a:ext cx="8712968" cy="1066476"/>
              </a:xfrm>
              <a:prstGeom prst="rect">
                <a:avLst/>
              </a:prstGeom>
              <a:blipFill rotWithShape="1">
                <a:blip r:embed="rId2"/>
                <a:stretch>
                  <a:fillRect l="-1049" t="-4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2" t="-14772" r="-43512" b="14772"/>
          <a:stretch/>
        </p:blipFill>
        <p:spPr bwMode="auto">
          <a:xfrm>
            <a:off x="216000" y="1512000"/>
            <a:ext cx="8109585" cy="511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1224000" y="1692000"/>
                <a:ext cx="2472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𝒌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(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24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sk-SK" sz="24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2400" b="1" i="1" smtClean="0">
                              <a:solidFill>
                                <a:srgbClr val="0033CB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;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𝒓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𝟔</m:t>
                      </m:r>
                      <m:r>
                        <a:rPr lang="sk-SK" sz="2400" b="1" i="1" smtClean="0">
                          <a:solidFill>
                            <a:srgbClr val="0033CB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k-SK" sz="2400" b="1" dirty="0">
                  <a:solidFill>
                    <a:srgbClr val="0033CB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00" y="1692000"/>
                <a:ext cx="247221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47" b="-18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2" t="-14772" r="-43512" b="14772"/>
          <a:stretch/>
        </p:blipFill>
        <p:spPr bwMode="auto">
          <a:xfrm>
            <a:off x="216000" y="1512000"/>
            <a:ext cx="8109585" cy="511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dĺžnik 6"/>
          <p:cNvSpPr/>
          <p:nvPr/>
        </p:nvSpPr>
        <p:spPr>
          <a:xfrm>
            <a:off x="4824000" y="1799722"/>
            <a:ext cx="4218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2060"/>
                </a:solidFill>
                <a:latin typeface="+mj-lt"/>
              </a:rPr>
              <a:t>A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ko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sa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zmení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rovnica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kružnice,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ak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stred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nie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je v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počiatku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súradnicovej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2060"/>
                </a:solidFill>
                <a:latin typeface="+mj-lt"/>
              </a:rPr>
              <a:t>sústavy</a:t>
            </a:r>
            <a:r>
              <a:rPr lang="cs-CZ" sz="2000" dirty="0" smtClean="0">
                <a:solidFill>
                  <a:srgbClr val="002060"/>
                </a:solidFill>
                <a:latin typeface="+mj-lt"/>
              </a:rPr>
              <a:t>?</a:t>
            </a:r>
            <a:endParaRPr lang="cs-CZ" sz="2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8" name="Rovná spojnica 7"/>
          <p:cNvCxnSpPr/>
          <p:nvPr/>
        </p:nvCxnSpPr>
        <p:spPr>
          <a:xfrm>
            <a:off x="3492000" y="3294000"/>
            <a:ext cx="0" cy="127440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354400" y="4608000"/>
            <a:ext cx="10944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3636000" y="3852000"/>
                <a:ext cx="1017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sk-SK" sz="20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00" y="3852000"/>
                <a:ext cx="101726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2376000" y="4896000"/>
                <a:ext cx="10108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sk-SK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b="1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sk-SK" sz="2000" b="1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00" y="4896000"/>
                <a:ext cx="101085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4823512" y="2808000"/>
            <a:ext cx="43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 pravouhlom trojuholníku </a:t>
            </a:r>
            <a:r>
              <a:rPr lang="sk-SK" sz="2400" i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SAX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5112000" y="3528000"/>
                <a:ext cx="365734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𝟑𝟔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000" y="3528000"/>
                <a:ext cx="3657348" cy="470000"/>
              </a:xfrm>
              <a:prstGeom prst="rect">
                <a:avLst/>
              </a:prstGeom>
              <a:blipFill rotWithShape="1"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lokTextu 13"/>
          <p:cNvSpPr txBox="1"/>
          <p:nvPr/>
        </p:nvSpPr>
        <p:spPr>
          <a:xfrm>
            <a:off x="5004000" y="4248000"/>
            <a:ext cx="43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to je rovnica danej kružnice.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4918036" y="4968000"/>
                <a:ext cx="4045275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𝟑𝟔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6" y="4968000"/>
                <a:ext cx="4045275" cy="470000"/>
              </a:xfrm>
              <a:prstGeom prst="rect">
                <a:avLst/>
              </a:prstGeom>
              <a:blipFill rotWithShape="1">
                <a:blip r:embed="rId9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lokTextu 15"/>
          <p:cNvSpPr txBox="1"/>
          <p:nvPr/>
        </p:nvSpPr>
        <p:spPr>
          <a:xfrm>
            <a:off x="4896000" y="5760000"/>
            <a:ext cx="463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002060"/>
                </a:solidFill>
                <a:latin typeface="+mj-lt"/>
              </a:rPr>
              <a:t>Toto zistenie teraz zovšeobecníme.</a:t>
            </a:r>
            <a:endParaRPr lang="sk-SK" sz="2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1006</Words>
  <PresentationFormat>Prezentácia na obrazovke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2020-06-08T05:56:53Z</dcterms:created>
  <dcterms:modified xsi:type="dcterms:W3CDTF">2020-06-08T06:02:20Z</dcterms:modified>
</cp:coreProperties>
</file>