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D583-25A6-4C8A-83BA-0E83B6675A00}" type="datetimeFigureOut">
              <a:rPr lang="sk-SK" smtClean="0"/>
              <a:t>11. 6. 2020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448D-150B-4287-AC5A-CC213255D8EF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D583-25A6-4C8A-83BA-0E83B6675A00}" type="datetimeFigureOut">
              <a:rPr lang="sk-SK" smtClean="0"/>
              <a:t>11. 6. 2020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448D-150B-4287-AC5A-CC213255D8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D583-25A6-4C8A-83BA-0E83B6675A00}" type="datetimeFigureOut">
              <a:rPr lang="sk-SK" smtClean="0"/>
              <a:t>11. 6. 2020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448D-150B-4287-AC5A-CC213255D8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D583-25A6-4C8A-83BA-0E83B6675A00}" type="datetimeFigureOut">
              <a:rPr lang="sk-SK" smtClean="0"/>
              <a:t>11. 6. 2020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448D-150B-4287-AC5A-CC213255D8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D583-25A6-4C8A-83BA-0E83B6675A00}" type="datetimeFigureOut">
              <a:rPr lang="sk-SK" smtClean="0"/>
              <a:t>11. 6. 2020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448D-150B-4287-AC5A-CC213255D8EF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D583-25A6-4C8A-83BA-0E83B6675A00}" type="datetimeFigureOut">
              <a:rPr lang="sk-SK" smtClean="0"/>
              <a:t>11. 6. 2020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448D-150B-4287-AC5A-CC213255D8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D583-25A6-4C8A-83BA-0E83B6675A00}" type="datetimeFigureOut">
              <a:rPr lang="sk-SK" smtClean="0"/>
              <a:t>11. 6. 2020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448D-150B-4287-AC5A-CC213255D8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D583-25A6-4C8A-83BA-0E83B6675A00}" type="datetimeFigureOut">
              <a:rPr lang="sk-SK" smtClean="0"/>
              <a:t>11. 6. 2020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448D-150B-4287-AC5A-CC213255D8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D583-25A6-4C8A-83BA-0E83B6675A00}" type="datetimeFigureOut">
              <a:rPr lang="sk-SK" smtClean="0"/>
              <a:t>11. 6. 2020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448D-150B-4287-AC5A-CC213255D8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D583-25A6-4C8A-83BA-0E83B6675A00}" type="datetimeFigureOut">
              <a:rPr lang="sk-SK" smtClean="0"/>
              <a:t>11. 6. 2020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448D-150B-4287-AC5A-CC213255D8EF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D583-25A6-4C8A-83BA-0E83B6675A00}" type="datetimeFigureOut">
              <a:rPr lang="sk-SK" smtClean="0"/>
              <a:t>11. 6. 2020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08E448D-150B-4287-AC5A-CC213255D8EF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B1D583-25A6-4C8A-83BA-0E83B6675A00}" type="datetimeFigureOut">
              <a:rPr lang="sk-SK" smtClean="0"/>
              <a:t>11. 6. 2020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8E448D-150B-4287-AC5A-CC213255D8EF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" Target="slide15.xml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slide" Target="slide16.xml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gebra.org/m/CNBGCU2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gebra.org/m/ngtHnznP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 3"/>
          <p:cNvSpPr/>
          <p:nvPr/>
        </p:nvSpPr>
        <p:spPr>
          <a:xfrm>
            <a:off x="645222" y="1196752"/>
            <a:ext cx="7947624" cy="38164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Analytické vyjadrenie</a:t>
            </a:r>
          </a:p>
          <a:p>
            <a:pPr algn="ctr"/>
            <a:r>
              <a:rPr lang="sk-SK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Kvadratických útvarov</a:t>
            </a:r>
          </a:p>
          <a:p>
            <a:pPr algn="ctr"/>
            <a:endParaRPr lang="sk-SK" sz="5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  <a:p>
            <a:pPr algn="ctr"/>
            <a:r>
              <a:rPr lang="sk-SK" sz="80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Kružnica II.</a:t>
            </a:r>
          </a:p>
        </p:txBody>
      </p:sp>
      <p:sp>
        <p:nvSpPr>
          <p:cNvPr id="6" name="Obdĺžnik 5"/>
          <p:cNvSpPr/>
          <p:nvPr/>
        </p:nvSpPr>
        <p:spPr>
          <a:xfrm>
            <a:off x="6534708" y="5796000"/>
            <a:ext cx="18335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Zuzana</a:t>
            </a:r>
          </a:p>
          <a:p>
            <a:pPr algn="ctr"/>
            <a:r>
              <a:rPr lang="sk-SK" sz="2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 Bartošová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979358" y="6084000"/>
            <a:ext cx="13805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2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+mj-lt"/>
              </a:rPr>
              <a:t>jún 2020</a:t>
            </a:r>
            <a:endParaRPr lang="sk-SK" sz="2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3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76000" y="3240000"/>
            <a:ext cx="96712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sk-SK" altLang="sk-SK" sz="2400" dirty="0" smtClean="0">
                <a:solidFill>
                  <a:srgbClr val="002060"/>
                </a:solidFill>
                <a:latin typeface="+mj-lt"/>
              </a:rPr>
              <a:t>Ako</a:t>
            </a:r>
          </a:p>
          <a:p>
            <a:pPr algn="ctr"/>
            <a:r>
              <a:rPr lang="sk-SK" altLang="sk-SK" sz="2400" dirty="0">
                <a:solidFill>
                  <a:srgbClr val="002060"/>
                </a:solidFill>
                <a:latin typeface="+mj-lt"/>
              </a:rPr>
              <a:t>n</a:t>
            </a:r>
            <a:r>
              <a:rPr lang="sk-SK" altLang="sk-SK" sz="2400" dirty="0" smtClean="0">
                <a:solidFill>
                  <a:srgbClr val="002060"/>
                </a:solidFill>
                <a:latin typeface="+mj-lt"/>
              </a:rPr>
              <a:t>a to?</a:t>
            </a:r>
            <a:endParaRPr lang="sk-SK" alt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2535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707904" y="2204864"/>
            <a:ext cx="1543821" cy="46166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altLang="sk-SK" sz="2400" dirty="0">
                <a:solidFill>
                  <a:schemeClr val="tx2"/>
                </a:solidFill>
                <a:latin typeface="+mj-lt"/>
              </a:rPr>
              <a:t>1</a:t>
            </a:r>
            <a:r>
              <a:rPr lang="sk-SK" altLang="sk-SK" sz="2400" dirty="0" smtClean="0">
                <a:solidFill>
                  <a:schemeClr val="tx2"/>
                </a:solidFill>
                <a:latin typeface="+mj-lt"/>
              </a:rPr>
              <a:t>. obrázok </a:t>
            </a:r>
            <a:endParaRPr lang="sk-SK" altLang="sk-SK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545" name="Text Box 1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707904" y="3501008"/>
            <a:ext cx="1887183" cy="46166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altLang="sk-SK" sz="2400" dirty="0">
                <a:solidFill>
                  <a:schemeClr val="tx2"/>
                </a:solidFill>
                <a:latin typeface="+mj-lt"/>
              </a:rPr>
              <a:t>2</a:t>
            </a:r>
            <a:r>
              <a:rPr lang="sk-SK" altLang="sk-SK" sz="2400" dirty="0" smtClean="0">
                <a:solidFill>
                  <a:schemeClr val="tx2"/>
                </a:solidFill>
                <a:latin typeface="+mj-lt"/>
              </a:rPr>
              <a:t>. vzdialenosť</a:t>
            </a:r>
            <a:endParaRPr lang="sk-SK" altLang="sk-SK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2546" name="Text Box 18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707904" y="5157192"/>
            <a:ext cx="2302233" cy="46166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altLang="sk-SK" sz="2400" dirty="0">
                <a:solidFill>
                  <a:schemeClr val="tx2"/>
                </a:solidFill>
                <a:latin typeface="+mj-lt"/>
              </a:rPr>
              <a:t>3. spoločné body</a:t>
            </a: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H="1">
            <a:off x="1691680" y="2420888"/>
            <a:ext cx="2016224" cy="12367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1676400" y="3657600"/>
            <a:ext cx="2031504" cy="5943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1691680" y="3645024"/>
            <a:ext cx="2016224" cy="172819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1" name="BlokTextu 10"/>
          <p:cNvSpPr txBox="1"/>
          <p:nvPr/>
        </p:nvSpPr>
        <p:spPr>
          <a:xfrm>
            <a:off x="3707904" y="2852936"/>
            <a:ext cx="29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Narysovať </a:t>
            </a:r>
            <a:r>
              <a:rPr lang="sk-SK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a </a:t>
            </a:r>
            <a:r>
              <a:rPr lang="sk-SK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v </a:t>
            </a:r>
            <a:r>
              <a:rPr lang="sk-SK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Oxy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3707904" y="4149080"/>
            <a:ext cx="5195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Porovnať vzdialenosť  priamky od stredu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kružnice a veľkosť polomeru kružnice.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3" name="BlokTextu 12"/>
          <p:cNvSpPr txBox="1"/>
          <p:nvPr/>
        </p:nvSpPr>
        <p:spPr>
          <a:xfrm>
            <a:off x="3779912" y="5805264"/>
            <a:ext cx="4365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Nájsť prienik priamky a kružnice.</a:t>
            </a:r>
            <a:endParaRPr lang="sk-SK" sz="2400" b="1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2" descr="25%"/>
              <p:cNvSpPr txBox="1">
                <a:spLocks noChangeArrowheads="1"/>
              </p:cNvSpPr>
              <p:nvPr/>
            </p:nvSpPr>
            <p:spPr bwMode="auto">
              <a:xfrm>
                <a:off x="539552" y="864000"/>
                <a:ext cx="792088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sk-SK" altLang="sk-SK" sz="2400" b="1" dirty="0" smtClean="0">
                    <a:solidFill>
                      <a:srgbClr val="002060"/>
                    </a:solidFill>
                    <a:latin typeface="+mj-lt"/>
                  </a:rPr>
                  <a:t>Príklad:  </a:t>
                </a:r>
                <a:r>
                  <a:rPr lang="sk-SK" altLang="sk-SK" sz="2400" b="0" dirty="0" smtClean="0">
                    <a:solidFill>
                      <a:srgbClr val="002060"/>
                    </a:solidFill>
                    <a:latin typeface="+mj-lt"/>
                  </a:rPr>
                  <a:t>Určte vzájomnú polohu priamky  </a:t>
                </a:r>
                <a14:m>
                  <m:oMath xmlns:m="http://schemas.openxmlformats.org/officeDocument/2006/math"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:2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−1=0</m:t>
                    </m:r>
                    <m:r>
                      <a:rPr lang="sk-SK" alt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sk-SK" altLang="sk-SK" sz="2400" dirty="0" smtClean="0">
                  <a:solidFill>
                    <a:srgbClr val="002060"/>
                  </a:solidFill>
                  <a:latin typeface="+mj-lt"/>
                </a:endParaRPr>
              </a:p>
              <a:p>
                <a:r>
                  <a:rPr lang="sk-SK" altLang="sk-SK" sz="2400" dirty="0" smtClean="0">
                    <a:solidFill>
                      <a:srgbClr val="002060"/>
                    </a:solidFill>
                    <a:latin typeface="+mj-lt"/>
                  </a:rPr>
                  <a:t>                a </a:t>
                </a:r>
                <a:r>
                  <a:rPr lang="sk-SK" altLang="sk-SK" sz="2400" b="0" dirty="0" smtClean="0">
                    <a:solidFill>
                      <a:srgbClr val="002060"/>
                    </a:solidFill>
                    <a:latin typeface="+mj-lt"/>
                  </a:rPr>
                  <a:t>kružnice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: </m:t>
                        </m:r>
                        <m:d>
                          <m:dPr>
                            <m:ctrlPr>
                              <a:rPr lang="sk-SK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k-SK" sz="24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+4</m:t>
                            </m:r>
                          </m:e>
                        </m:d>
                      </m:e>
                      <m:sup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k-SK" sz="24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6</m:t>
                    </m:r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 Box 2" descr="25%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864000"/>
                <a:ext cx="792088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232"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9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5" grpId="0" animBg="1"/>
      <p:bldP spid="22545" grpId="0" animBg="1"/>
      <p:bldP spid="22546" grpId="0" animBg="1"/>
      <p:bldP spid="22547" grpId="0" animBg="1"/>
      <p:bldP spid="22548" grpId="0" animBg="1"/>
      <p:bldP spid="22550" grpId="0" animBg="1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" descr="25%"/>
              <p:cNvSpPr txBox="1">
                <a:spLocks noChangeArrowheads="1"/>
              </p:cNvSpPr>
              <p:nvPr/>
            </p:nvSpPr>
            <p:spPr bwMode="auto">
              <a:xfrm>
                <a:off x="540000" y="792000"/>
                <a:ext cx="792088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sk-SK" altLang="sk-SK" sz="2400" b="1" dirty="0" smtClean="0">
                    <a:solidFill>
                      <a:srgbClr val="002060"/>
                    </a:solidFill>
                    <a:latin typeface="+mj-lt"/>
                  </a:rPr>
                  <a:t>Príklad:  </a:t>
                </a:r>
                <a:r>
                  <a:rPr lang="sk-SK" altLang="sk-SK" sz="2400" b="0" dirty="0" smtClean="0">
                    <a:solidFill>
                      <a:srgbClr val="002060"/>
                    </a:solidFill>
                    <a:latin typeface="+mj-lt"/>
                  </a:rPr>
                  <a:t>Určte vzájomnú polohu priamky  </a:t>
                </a:r>
                <a14:m>
                  <m:oMath xmlns:m="http://schemas.openxmlformats.org/officeDocument/2006/math"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:2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−1=0</m:t>
                    </m:r>
                    <m:r>
                      <a:rPr lang="sk-SK" alt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sk-SK" altLang="sk-SK" sz="2400" dirty="0" smtClean="0">
                  <a:solidFill>
                    <a:srgbClr val="002060"/>
                  </a:solidFill>
                  <a:latin typeface="+mj-lt"/>
                </a:endParaRPr>
              </a:p>
              <a:p>
                <a:r>
                  <a:rPr lang="sk-SK" altLang="sk-SK" sz="2400" dirty="0" smtClean="0">
                    <a:solidFill>
                      <a:srgbClr val="002060"/>
                    </a:solidFill>
                    <a:latin typeface="+mj-lt"/>
                  </a:rPr>
                  <a:t>                a </a:t>
                </a:r>
                <a:r>
                  <a:rPr lang="sk-SK" altLang="sk-SK" sz="2400" b="0" dirty="0" smtClean="0">
                    <a:solidFill>
                      <a:srgbClr val="002060"/>
                    </a:solidFill>
                    <a:latin typeface="+mj-lt"/>
                  </a:rPr>
                  <a:t>kružnice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: </m:t>
                        </m:r>
                        <m:d>
                          <m:dPr>
                            <m:ctrlPr>
                              <a:rPr lang="sk-SK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k-SK" sz="24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+4</m:t>
                            </m:r>
                          </m:e>
                        </m:d>
                      </m:e>
                      <m:sup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k-SK" sz="24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6</m:t>
                    </m:r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 Box 2" descr="25%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" y="792000"/>
                <a:ext cx="792088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232"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lokTextu 2"/>
          <p:cNvSpPr txBox="1"/>
          <p:nvPr/>
        </p:nvSpPr>
        <p:spPr>
          <a:xfrm>
            <a:off x="755576" y="2132856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 Box 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0000" y="1692000"/>
            <a:ext cx="1795492" cy="46166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altLang="sk-SK" sz="2400" dirty="0">
                <a:solidFill>
                  <a:schemeClr val="tx2"/>
                </a:solidFill>
                <a:latin typeface="+mj-lt"/>
              </a:rPr>
              <a:t>1</a:t>
            </a:r>
            <a:r>
              <a:rPr lang="sk-SK" altLang="sk-SK" sz="2400" dirty="0" smtClean="0">
                <a:solidFill>
                  <a:schemeClr val="tx2"/>
                </a:solidFill>
                <a:latin typeface="+mj-lt"/>
              </a:rPr>
              <a:t>. „obrázok“ </a:t>
            </a:r>
            <a:endParaRPr lang="sk-SK" altLang="sk-SK" sz="2400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787124" y="2232000"/>
                <a:ext cx="397185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Na priamke </a:t>
                </a:r>
                <a14:m>
                  <m:oMath xmlns:m="http://schemas.openxmlformats.org/officeDocument/2006/math">
                    <m:r>
                      <a:rPr lang="sk-SK" altLang="sk-SK" sz="2400" i="1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altLang="sk-SK" sz="2400" i="1">
                        <a:solidFill>
                          <a:srgbClr val="002060"/>
                        </a:solidFill>
                        <a:latin typeface="Cambria Math"/>
                      </a:rPr>
                      <m:t>:</m:t>
                    </m:r>
                    <m:r>
                      <a:rPr lang="sk-SK" altLang="sk-SK" sz="2400" i="1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altLang="sk-SK" sz="2400" i="1">
                        <a:solidFill>
                          <a:srgbClr val="002060"/>
                        </a:solidFill>
                        <a:latin typeface="Cambria Math"/>
                      </a:rPr>
                      <m:t>=−2</m:t>
                    </m:r>
                    <m:r>
                      <a:rPr lang="sk-SK" altLang="sk-SK" sz="2400" i="1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altLang="sk-SK" sz="2400" i="1">
                        <a:solidFill>
                          <a:srgbClr val="00206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sk-SK" sz="2400" dirty="0">
                    <a:solidFill>
                      <a:srgbClr val="002060"/>
                    </a:solidFill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</a:rPr>
                  <a:t> </a:t>
                </a:r>
                <a:endParaRPr lang="sk-SK" sz="2400" dirty="0">
                  <a:solidFill>
                    <a:srgbClr val="002060"/>
                  </a:solidFill>
                </a:endParaRPr>
              </a:p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nájdeme ľubovoľné dva body:</a:t>
                </a: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24" y="2232000"/>
                <a:ext cx="397185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53" t="-5882" r="-1687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uľ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886749"/>
              </p:ext>
            </p:extLst>
          </p:nvPr>
        </p:nvGraphicFramePr>
        <p:xfrm>
          <a:off x="5364088" y="2232000"/>
          <a:ext cx="2520279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0093"/>
                <a:gridCol w="840093"/>
                <a:gridCol w="840093"/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sk-SK" sz="24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</a:t>
                      </a:r>
                      <a:endParaRPr lang="sk-SK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0</a:t>
                      </a:r>
                      <a:endParaRPr lang="sk-SK" sz="2400" b="0" dirty="0">
                        <a:solidFill>
                          <a:srgbClr val="00206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0" dirty="0" smtClean="0">
                          <a:solidFill>
                            <a:srgbClr val="002060"/>
                          </a:solidFill>
                          <a:latin typeface="+mj-lt"/>
                        </a:rPr>
                        <a:t>2</a:t>
                      </a:r>
                      <a:endParaRPr lang="sk-SK" sz="2400" b="0" dirty="0">
                        <a:solidFill>
                          <a:srgbClr val="00206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sk-SK" sz="24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</a:t>
                      </a:r>
                      <a:endParaRPr lang="sk-SK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rgbClr val="002060"/>
                          </a:solidFill>
                          <a:latin typeface="+mj-lt"/>
                        </a:rPr>
                        <a:t>1</a:t>
                      </a:r>
                      <a:endParaRPr lang="sk-SK" sz="2400" dirty="0">
                        <a:solidFill>
                          <a:srgbClr val="00206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smtClean="0">
                          <a:solidFill>
                            <a:srgbClr val="002060"/>
                          </a:solidFill>
                          <a:latin typeface="+mj-lt"/>
                        </a:rPr>
                        <a:t>-3</a:t>
                      </a:r>
                      <a:endParaRPr lang="sk-SK" sz="2400" dirty="0">
                        <a:solidFill>
                          <a:srgbClr val="00206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BlokTextu 8"/>
          <p:cNvSpPr txBox="1"/>
          <p:nvPr/>
        </p:nvSpPr>
        <p:spPr>
          <a:xfrm>
            <a:off x="828000" y="3312000"/>
            <a:ext cx="33654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Z rovnice kružnice určíme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jej stred a polomer: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dĺžnik 9"/>
              <p:cNvSpPr/>
              <p:nvPr/>
            </p:nvSpPr>
            <p:spPr>
              <a:xfrm>
                <a:off x="1437746" y="4212000"/>
                <a:ext cx="2414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sk-SK" alt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alt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−4;−1</m:t>
                          </m:r>
                        </m:e>
                      </m:d>
                      <m:r>
                        <a:rPr lang="sk-SK" alt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r>
                        <a:rPr lang="sk-SK" alt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alt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Obdĺžni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46" y="4212000"/>
                <a:ext cx="241444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BlokTextu 10"/>
          <p:cNvSpPr txBox="1"/>
          <p:nvPr/>
        </p:nvSpPr>
        <p:spPr>
          <a:xfrm>
            <a:off x="787124" y="4896000"/>
            <a:ext cx="416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Priamku a kružnicu narysujeme: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/>
          <a:srcRect l="64655" b="38685"/>
          <a:stretch>
            <a:fillRect/>
          </a:stretch>
        </p:blipFill>
        <p:spPr bwMode="auto">
          <a:xfrm>
            <a:off x="5567984" y="3372764"/>
            <a:ext cx="3237401" cy="268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BlokTextu 12"/>
              <p:cNvSpPr txBox="1"/>
              <p:nvPr/>
            </p:nvSpPr>
            <p:spPr>
              <a:xfrm>
                <a:off x="828000" y="5508000"/>
                <a:ext cx="47525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cs typeface="Times New Roman" pitchFamily="18" charset="0"/>
                  </a:rPr>
                  <a:t>Záver: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  <a:cs typeface="Times New Roman" pitchFamily="18" charset="0"/>
                  </a:rPr>
                  <a:t>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  <a:cs typeface="Times New Roman" pitchFamily="18" charset="0"/>
                  </a:rPr>
                  <a:t>Priamka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je </a:t>
                </a:r>
                <a:r>
                  <a:rPr lang="sk-SK" sz="2400" dirty="0" err="1" smtClean="0">
                    <a:solidFill>
                      <a:srgbClr val="002060"/>
                    </a:solidFill>
                    <a:latin typeface="+mj-lt"/>
                  </a:rPr>
                  <a:t>nesečnicou</a:t>
                </a:r>
                <a:r>
                  <a:rPr lang="sk-SK" sz="2400" dirty="0">
                    <a:solidFill>
                      <a:srgbClr val="002060"/>
                    </a:solidFill>
                    <a:latin typeface="+mj-lt"/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kružnice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sk-SK" sz="2400" dirty="0">
                    <a:solidFill>
                      <a:srgbClr val="002060"/>
                    </a:solidFill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</a:rPr>
                  <a:t>.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BlokText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0" y="5508000"/>
                <a:ext cx="4752529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2054" t="-5882" r="-1926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59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" descr="25%"/>
              <p:cNvSpPr txBox="1">
                <a:spLocks noChangeArrowheads="1"/>
              </p:cNvSpPr>
              <p:nvPr/>
            </p:nvSpPr>
            <p:spPr bwMode="auto">
              <a:xfrm>
                <a:off x="540000" y="864000"/>
                <a:ext cx="792088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sk-SK" altLang="sk-SK" sz="2400" b="1" dirty="0" smtClean="0">
                    <a:solidFill>
                      <a:srgbClr val="002060"/>
                    </a:solidFill>
                    <a:latin typeface="+mj-lt"/>
                  </a:rPr>
                  <a:t>Príklad:  </a:t>
                </a:r>
                <a:r>
                  <a:rPr lang="sk-SK" altLang="sk-SK" sz="2400" b="0" dirty="0" smtClean="0">
                    <a:solidFill>
                      <a:srgbClr val="002060"/>
                    </a:solidFill>
                    <a:latin typeface="+mj-lt"/>
                  </a:rPr>
                  <a:t>Určte vzájomnú polohu priamky  </a:t>
                </a:r>
                <a14:m>
                  <m:oMath xmlns:m="http://schemas.openxmlformats.org/officeDocument/2006/math"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:2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−1=0</m:t>
                    </m:r>
                    <m:r>
                      <a:rPr lang="sk-SK" alt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sk-SK" altLang="sk-SK" sz="2400" dirty="0" smtClean="0">
                  <a:solidFill>
                    <a:srgbClr val="002060"/>
                  </a:solidFill>
                  <a:latin typeface="+mj-lt"/>
                </a:endParaRPr>
              </a:p>
              <a:p>
                <a:r>
                  <a:rPr lang="sk-SK" altLang="sk-SK" sz="2400" dirty="0" smtClean="0">
                    <a:solidFill>
                      <a:srgbClr val="002060"/>
                    </a:solidFill>
                    <a:latin typeface="+mj-lt"/>
                  </a:rPr>
                  <a:t>                a </a:t>
                </a:r>
                <a:r>
                  <a:rPr lang="sk-SK" altLang="sk-SK" sz="2400" b="0" dirty="0" smtClean="0">
                    <a:solidFill>
                      <a:srgbClr val="002060"/>
                    </a:solidFill>
                    <a:latin typeface="+mj-lt"/>
                  </a:rPr>
                  <a:t>kružnice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: </m:t>
                        </m:r>
                        <m:d>
                          <m:dPr>
                            <m:ctrlPr>
                              <a:rPr lang="sk-SK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k-SK" sz="24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+4</m:t>
                            </m:r>
                          </m:e>
                        </m:d>
                      </m:e>
                      <m:sup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k-SK" sz="24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6</m:t>
                    </m:r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 Box 2" descr="25%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" y="864000"/>
                <a:ext cx="792088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232"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1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0000" y="1800000"/>
            <a:ext cx="2119170" cy="46166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altLang="sk-SK" sz="2400" dirty="0">
                <a:solidFill>
                  <a:schemeClr val="tx2"/>
                </a:solidFill>
                <a:latin typeface="+mj-lt"/>
              </a:rPr>
              <a:t>2</a:t>
            </a:r>
            <a:r>
              <a:rPr lang="sk-SK" altLang="sk-SK" sz="2400" dirty="0" smtClean="0">
                <a:solidFill>
                  <a:schemeClr val="tx2"/>
                </a:solidFill>
                <a:latin typeface="+mj-lt"/>
              </a:rPr>
              <a:t>. „vzdialenosť“</a:t>
            </a:r>
            <a:endParaRPr lang="sk-SK" altLang="sk-SK" sz="2400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828000" y="2520000"/>
                <a:ext cx="750570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sk-SK" altLang="sk-SK" sz="2400" dirty="0" smtClean="0">
                    <a:solidFill>
                      <a:srgbClr val="002060"/>
                    </a:solidFill>
                    <a:latin typeface="+mj-lt"/>
                  </a:rPr>
                  <a:t> Vzdialenosť</a:t>
                </a:r>
                <a:r>
                  <a:rPr lang="sk-SK" altLang="sk-SK" sz="2400" dirty="0">
                    <a:solidFill>
                      <a:srgbClr val="002060"/>
                    </a:solidFill>
                    <a:latin typeface="+mj-lt"/>
                  </a:rPr>
                  <a:t> </a:t>
                </a:r>
                <a:r>
                  <a:rPr lang="sk-SK" altLang="sk-SK" sz="2400" dirty="0" smtClean="0">
                    <a:solidFill>
                      <a:srgbClr val="002060"/>
                    </a:solidFill>
                    <a:latin typeface="+mj-lt"/>
                  </a:rPr>
                  <a:t> bodu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𝑆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sk-SK" altLang="sk-SK" sz="2400" dirty="0">
                    <a:solidFill>
                      <a:srgbClr val="002060"/>
                    </a:solidFill>
                    <a:latin typeface="+mj-lt"/>
                  </a:rPr>
                  <a:t>od </a:t>
                </a:r>
                <a:r>
                  <a:rPr lang="sk-SK" altLang="sk-SK" sz="2400" dirty="0" smtClean="0">
                    <a:solidFill>
                      <a:srgbClr val="002060"/>
                    </a:solidFill>
                    <a:latin typeface="+mj-lt"/>
                  </a:rPr>
                  <a:t>priamky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𝑝</m:t>
                    </m:r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sk-SK" altLang="sk-SK" sz="2400" dirty="0" smtClean="0">
                    <a:solidFill>
                      <a:srgbClr val="002060"/>
                    </a:solidFill>
                    <a:latin typeface="+mj-lt"/>
                  </a:rPr>
                  <a:t>(to sme sa už naučili </a:t>
                </a:r>
                <a:r>
                  <a:rPr lang="sk-SK" altLang="sk-SK" sz="2400" dirty="0" smtClean="0">
                    <a:solidFill>
                      <a:srgbClr val="002060"/>
                    </a:solidFill>
                    <a:latin typeface="+mj-lt"/>
                    <a:sym typeface="Wingdings" panose="05000000000000000000" pitchFamily="2" charset="2"/>
                  </a:rPr>
                  <a:t>)</a:t>
                </a:r>
                <a:r>
                  <a:rPr lang="sk-SK" altLang="sk-SK" sz="2400" dirty="0" smtClean="0">
                    <a:solidFill>
                      <a:srgbClr val="002060"/>
                    </a:solidFill>
                    <a:latin typeface="+mj-lt"/>
                  </a:rPr>
                  <a:t>:</a:t>
                </a:r>
                <a:endParaRPr lang="sk-SK" alt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000" y="2520000"/>
                <a:ext cx="750570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06" t="-11842" r="-162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1260000" y="4032000"/>
                <a:ext cx="5620878" cy="878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𝑆𝑝</m:t>
                          </m:r>
                        </m:e>
                      </m:d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−4</m:t>
                                  </m:r>
                                </m:e>
                              </m:d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sk-SK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4+1</m:t>
                              </m:r>
                            </m:e>
                          </m:rad>
                        </m:den>
                      </m:f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4032000"/>
                <a:ext cx="5620878" cy="87818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/>
              <p:cNvSpPr/>
              <p:nvPr/>
            </p:nvSpPr>
            <p:spPr>
              <a:xfrm>
                <a:off x="1260000" y="3240000"/>
                <a:ext cx="24144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sk-SK" alt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alt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−4;−1</m:t>
                          </m:r>
                        </m:e>
                      </m:d>
                      <m:r>
                        <a:rPr lang="sk-SK" alt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, </m:t>
                      </m:r>
                      <m:r>
                        <a:rPr lang="sk-SK" alt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𝑟</m:t>
                      </m:r>
                      <m:r>
                        <a:rPr lang="sk-SK" alt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Obdĺžni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3240000"/>
                <a:ext cx="241444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5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1260000" y="5328000"/>
                <a:ext cx="17011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𝑆𝑝</m:t>
                          </m:r>
                        </m:e>
                      </m:d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0" y="5328000"/>
                <a:ext cx="1701171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3132000" y="5328000"/>
                <a:ext cx="47525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cs typeface="Times New Roman" pitchFamily="18" charset="0"/>
                  </a:rPr>
                  <a:t>Záver: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  <a:cs typeface="Times New Roman" pitchFamily="18" charset="0"/>
                  </a:rPr>
                  <a:t>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  <a:cs typeface="Times New Roman" pitchFamily="18" charset="0"/>
                  </a:rPr>
                  <a:t>Priamka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je </a:t>
                </a:r>
                <a:r>
                  <a:rPr lang="sk-SK" sz="2400" dirty="0" err="1" smtClean="0">
                    <a:solidFill>
                      <a:srgbClr val="002060"/>
                    </a:solidFill>
                    <a:latin typeface="+mj-lt"/>
                  </a:rPr>
                  <a:t>nesečnicou</a:t>
                </a:r>
                <a:r>
                  <a:rPr lang="sk-SK" sz="2400" dirty="0">
                    <a:solidFill>
                      <a:srgbClr val="002060"/>
                    </a:solidFill>
                    <a:latin typeface="+mj-lt"/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kružnice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sk-SK" sz="2400" dirty="0">
                    <a:solidFill>
                      <a:srgbClr val="002060"/>
                    </a:solidFill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</a:rPr>
                  <a:t>.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000" y="5328000"/>
                <a:ext cx="4752529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2054" t="-5882" r="-1926" b="-16176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97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" descr="25%"/>
              <p:cNvSpPr txBox="1">
                <a:spLocks noChangeArrowheads="1"/>
              </p:cNvSpPr>
              <p:nvPr/>
            </p:nvSpPr>
            <p:spPr bwMode="auto">
              <a:xfrm>
                <a:off x="540000" y="756000"/>
                <a:ext cx="792088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sk-SK" altLang="sk-SK" sz="2400" b="1" dirty="0" smtClean="0">
                    <a:solidFill>
                      <a:srgbClr val="002060"/>
                    </a:solidFill>
                    <a:latin typeface="+mj-lt"/>
                  </a:rPr>
                  <a:t>Príklad:  </a:t>
                </a:r>
                <a:r>
                  <a:rPr lang="sk-SK" altLang="sk-SK" sz="2400" b="0" dirty="0" smtClean="0">
                    <a:solidFill>
                      <a:srgbClr val="002060"/>
                    </a:solidFill>
                    <a:latin typeface="+mj-lt"/>
                  </a:rPr>
                  <a:t>Určte vzájomnú polohu priamky  </a:t>
                </a:r>
                <a14:m>
                  <m:oMath xmlns:m="http://schemas.openxmlformats.org/officeDocument/2006/math"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 2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−1=0</m:t>
                    </m:r>
                    <m:r>
                      <a:rPr lang="sk-SK" alt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sk-SK" altLang="sk-SK" sz="2400" dirty="0" smtClean="0">
                  <a:solidFill>
                    <a:srgbClr val="002060"/>
                  </a:solidFill>
                  <a:latin typeface="+mj-lt"/>
                </a:endParaRPr>
              </a:p>
              <a:p>
                <a:r>
                  <a:rPr lang="sk-SK" altLang="sk-SK" sz="2400" dirty="0" smtClean="0">
                    <a:solidFill>
                      <a:srgbClr val="002060"/>
                    </a:solidFill>
                    <a:latin typeface="+mj-lt"/>
                  </a:rPr>
                  <a:t>                a </a:t>
                </a:r>
                <a:r>
                  <a:rPr lang="sk-SK" altLang="sk-SK" sz="2400" b="0" dirty="0" smtClean="0">
                    <a:solidFill>
                      <a:srgbClr val="002060"/>
                    </a:solidFill>
                    <a:latin typeface="+mj-lt"/>
                  </a:rPr>
                  <a:t>kružnice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: </m:t>
                        </m:r>
                        <m:d>
                          <m:dPr>
                            <m:ctrlPr>
                              <a:rPr lang="sk-SK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k-SK" sz="24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+4</m:t>
                            </m:r>
                          </m:e>
                        </m:d>
                      </m:e>
                      <m:sup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k-SK" sz="24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𝑦</m:t>
                            </m:r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1</m:t>
                    </m:r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6</m:t>
                    </m:r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 Box 2" descr="25%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" y="756000"/>
                <a:ext cx="792088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232"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1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720000" y="1584000"/>
            <a:ext cx="2553904" cy="46166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altLang="sk-SK" sz="2400" dirty="0">
                <a:solidFill>
                  <a:schemeClr val="tx2"/>
                </a:solidFill>
                <a:latin typeface="+mj-lt"/>
              </a:rPr>
              <a:t>3. </a:t>
            </a:r>
            <a:r>
              <a:rPr lang="sk-SK" altLang="sk-SK" sz="2400" dirty="0" smtClean="0">
                <a:solidFill>
                  <a:schemeClr val="tx2"/>
                </a:solidFill>
                <a:latin typeface="+mj-lt"/>
              </a:rPr>
              <a:t>„spoločné body“</a:t>
            </a:r>
            <a:endParaRPr lang="sk-SK" altLang="sk-SK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16000" y="2304000"/>
            <a:ext cx="8777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Do tretice vyriešime úlohu analyticky, nájdeme prienik priamky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 kružnice, teda body, ktorých súradnice vyhovujú obom rovniciam.</a:t>
            </a:r>
          </a:p>
        </p:txBody>
      </p:sp>
      <p:sp>
        <p:nvSpPr>
          <p:cNvPr id="5" name="Obdĺžnik 4"/>
          <p:cNvSpPr/>
          <p:nvPr/>
        </p:nvSpPr>
        <p:spPr>
          <a:xfrm>
            <a:off x="2052000" y="2196000"/>
            <a:ext cx="57285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Vyriešime 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sústavu rovníc kružnice a priamky.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20000" y="2196000"/>
            <a:ext cx="7962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sk-SK" altLang="sk-SK" sz="2400" dirty="0" smtClean="0">
                <a:solidFill>
                  <a:srgbClr val="002060"/>
                </a:solidFill>
                <a:latin typeface="+mj-lt"/>
              </a:rPr>
              <a:t>Ako?</a:t>
            </a:r>
            <a:endParaRPr lang="sk-SK" alt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/>
              <p:cNvSpPr/>
              <p:nvPr/>
            </p:nvSpPr>
            <p:spPr>
              <a:xfrm>
                <a:off x="720000" y="2700000"/>
                <a:ext cx="26962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4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𝑝</m:t>
                      </m:r>
                      <m:r>
                        <a:rPr lang="sk-SK" altLang="sk-SK" sz="240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: 2</m:t>
                      </m:r>
                      <m:r>
                        <a:rPr lang="sk-SK" alt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alt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alt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alt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−1=0</m:t>
                      </m:r>
                      <m:r>
                        <a:rPr lang="sk-SK" altLang="sk-SK" sz="240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sk-SK" alt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Obdĺžni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2700000"/>
                <a:ext cx="269625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ĺžnik 7"/>
              <p:cNvSpPr/>
              <p:nvPr/>
            </p:nvSpPr>
            <p:spPr>
              <a:xfrm>
                <a:off x="720000" y="3240000"/>
                <a:ext cx="39646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: </m:t>
                          </m:r>
                          <m:d>
                            <m:dPr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=16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Obdĺž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3240000"/>
                <a:ext cx="3964675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24000" y="2952000"/>
            <a:ext cx="2739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sk-SK" altLang="sk-SK" sz="2400" dirty="0" smtClean="0">
                <a:solidFill>
                  <a:srgbClr val="002060"/>
                </a:solidFill>
                <a:latin typeface="+mj-lt"/>
              </a:rPr>
              <a:t>Akú metódu zvolíte?</a:t>
            </a:r>
            <a:endParaRPr lang="sk-SK" alt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968000" y="3332827"/>
            <a:ext cx="399692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sk-SK" altLang="sk-SK" sz="2400" dirty="0" smtClean="0">
                <a:solidFill>
                  <a:srgbClr val="002060"/>
                </a:solidFill>
                <a:latin typeface="+mj-lt"/>
              </a:rPr>
              <a:t>Jedna rovnica je lineárna,</a:t>
            </a:r>
          </a:p>
          <a:p>
            <a:pPr algn="ctr"/>
            <a:r>
              <a:rPr lang="sk-SK" altLang="sk-SK" sz="2400" dirty="0" smtClean="0">
                <a:solidFill>
                  <a:srgbClr val="002060"/>
                </a:solidFill>
                <a:latin typeface="+mj-lt"/>
              </a:rPr>
              <a:t> druhá kvadratická, použijeme </a:t>
            </a:r>
          </a:p>
          <a:p>
            <a:pPr algn="ctr"/>
            <a:r>
              <a:rPr lang="sk-SK" altLang="sk-SK" sz="2400" dirty="0" err="1" smtClean="0">
                <a:solidFill>
                  <a:srgbClr val="002060"/>
                </a:solidFill>
                <a:latin typeface="+mj-lt"/>
              </a:rPr>
              <a:t>dosadzovaciu</a:t>
            </a:r>
            <a:r>
              <a:rPr lang="sk-SK" altLang="sk-SK" sz="2400" dirty="0" smtClean="0">
                <a:solidFill>
                  <a:srgbClr val="002060"/>
                </a:solidFill>
                <a:latin typeface="+mj-lt"/>
              </a:rPr>
              <a:t> metódu.</a:t>
            </a:r>
            <a:endParaRPr lang="sk-SK" alt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dĺžnik 10"/>
              <p:cNvSpPr/>
              <p:nvPr/>
            </p:nvSpPr>
            <p:spPr>
              <a:xfrm>
                <a:off x="3289925" y="2700000"/>
                <a:ext cx="21361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sk-SK" alt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alt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alt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1−2</m:t>
                      </m:r>
                      <m:r>
                        <a:rPr lang="sk-SK" alt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altLang="sk-SK" sz="240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sk-SK" alt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Obdĺžni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25" y="2700000"/>
                <a:ext cx="2136162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ĺžnik 11"/>
              <p:cNvSpPr/>
              <p:nvPr/>
            </p:nvSpPr>
            <p:spPr>
              <a:xfrm>
                <a:off x="1692000" y="3960000"/>
                <a:ext cx="42872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1−2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=16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Obdĺžni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000" y="3960000"/>
                <a:ext cx="4287263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dĺžnik 12"/>
              <p:cNvSpPr/>
              <p:nvPr/>
            </p:nvSpPr>
            <p:spPr>
              <a:xfrm>
                <a:off x="2232000" y="4500000"/>
                <a:ext cx="37512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2−2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=16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Obdĺžni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00" y="4500000"/>
                <a:ext cx="375128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dĺžnik 13"/>
              <p:cNvSpPr/>
              <p:nvPr/>
            </p:nvSpPr>
            <p:spPr>
              <a:xfrm>
                <a:off x="1152000" y="5040000"/>
                <a:ext cx="48428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+8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+16+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4−8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+4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=16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Obdĺžni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00" y="5040000"/>
                <a:ext cx="4842864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dĺžnik 14"/>
              <p:cNvSpPr/>
              <p:nvPr/>
            </p:nvSpPr>
            <p:spPr>
              <a:xfrm>
                <a:off x="4644000" y="5400000"/>
                <a:ext cx="1435136" cy="784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Obdĺžni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0" y="5400000"/>
                <a:ext cx="1435136" cy="78483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BlokTextu 15"/>
              <p:cNvSpPr txBox="1"/>
              <p:nvPr/>
            </p:nvSpPr>
            <p:spPr>
              <a:xfrm>
                <a:off x="216000" y="6228000"/>
                <a:ext cx="4403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Táto rovnica nemá v </a:t>
                </a:r>
                <a:r>
                  <a:rPr lang="sk-SK" sz="2400" i="1" dirty="0" smtClean="0">
                    <a:solidFill>
                      <a:srgbClr val="00206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riešenie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⇒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6" name="BlokText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0" y="6228000"/>
                <a:ext cx="4403450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2075" t="-12000" b="-3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BlokTextu 16"/>
              <p:cNvSpPr txBox="1"/>
              <p:nvPr/>
            </p:nvSpPr>
            <p:spPr>
              <a:xfrm>
                <a:off x="4608000" y="6228000"/>
                <a:ext cx="19003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=∅⇒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7" name="BlokTextu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00" y="6228000"/>
                <a:ext cx="1900392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BlokTextu 17"/>
              <p:cNvSpPr txBox="1"/>
              <p:nvPr/>
            </p:nvSpPr>
            <p:spPr>
              <a:xfrm>
                <a:off x="6624000" y="5220000"/>
                <a:ext cx="21244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cs typeface="Times New Roman" pitchFamily="18" charset="0"/>
                  </a:rPr>
                  <a:t>Záver: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  <a:cs typeface="Times New Roman" pitchFamily="18" charset="0"/>
                  </a:rPr>
                  <a:t>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  <a:cs typeface="Times New Roman" pitchFamily="18" charset="0"/>
                  </a:rPr>
                  <a:t>Priamka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</a:p>
              <a:p>
                <a:r>
                  <a:rPr lang="sk-SK" sz="2400" dirty="0">
                    <a:solidFill>
                      <a:srgbClr val="002060"/>
                    </a:solidFill>
                    <a:latin typeface="+mj-lt"/>
                  </a:rPr>
                  <a:t>j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e </a:t>
                </a:r>
                <a:r>
                  <a:rPr lang="sk-SK" sz="2400" dirty="0" err="1" smtClean="0">
                    <a:solidFill>
                      <a:srgbClr val="002060"/>
                    </a:solidFill>
                    <a:latin typeface="+mj-lt"/>
                  </a:rPr>
                  <a:t>nesečnicou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kružnice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sk-SK" sz="2400" dirty="0">
                    <a:solidFill>
                      <a:srgbClr val="002060"/>
                    </a:solidFill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</a:rPr>
                  <a:t>.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8" name="BlokText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000" y="5220000"/>
                <a:ext cx="2124464" cy="1569660"/>
              </a:xfrm>
              <a:prstGeom prst="rect">
                <a:avLst/>
              </a:prstGeom>
              <a:blipFill rotWithShape="1">
                <a:blip r:embed="rId13"/>
                <a:stretch>
                  <a:fillRect l="-4598" t="-3101" b="-775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BlokTextu 18"/>
              <p:cNvSpPr txBox="1"/>
              <p:nvPr/>
            </p:nvSpPr>
            <p:spPr>
              <a:xfrm>
                <a:off x="720000" y="3960000"/>
                <a:ext cx="1036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BlokTextu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3960000"/>
                <a:ext cx="1036438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Rovná spojnica 19"/>
          <p:cNvCxnSpPr/>
          <p:nvPr/>
        </p:nvCxnSpPr>
        <p:spPr>
          <a:xfrm>
            <a:off x="792000" y="3708000"/>
            <a:ext cx="3816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04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8" grpId="0"/>
      <p:bldP spid="9" grpId="0"/>
      <p:bldP spid="9" grpId="1"/>
      <p:bldP spid="10" grpId="0"/>
      <p:bldP spid="10" grpId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" descr="25%"/>
              <p:cNvSpPr txBox="1">
                <a:spLocks noChangeArrowheads="1"/>
              </p:cNvSpPr>
              <p:nvPr/>
            </p:nvSpPr>
            <p:spPr bwMode="auto">
              <a:xfrm>
                <a:off x="540000" y="756000"/>
                <a:ext cx="792088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sk-SK" altLang="sk-SK" sz="2400" b="1" dirty="0" smtClean="0">
                    <a:solidFill>
                      <a:srgbClr val="002060"/>
                    </a:solidFill>
                    <a:latin typeface="+mj-lt"/>
                  </a:rPr>
                  <a:t>Príklad:  </a:t>
                </a:r>
                <a:r>
                  <a:rPr lang="sk-SK" altLang="sk-SK" sz="2400" b="0" dirty="0" smtClean="0">
                    <a:solidFill>
                      <a:srgbClr val="002060"/>
                    </a:solidFill>
                    <a:latin typeface="+mj-lt"/>
                  </a:rPr>
                  <a:t>Určte vzájomnú polohu priamky  </a:t>
                </a:r>
                <a14:m>
                  <m:oMath xmlns:m="http://schemas.openxmlformats.org/officeDocument/2006/math"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𝑝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: 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−2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alt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+5=0</m:t>
                    </m:r>
                    <m:r>
                      <a:rPr lang="sk-SK" alt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sk-SK" altLang="sk-SK" sz="2400" dirty="0" smtClean="0">
                  <a:solidFill>
                    <a:srgbClr val="002060"/>
                  </a:solidFill>
                  <a:latin typeface="+mj-lt"/>
                </a:endParaRPr>
              </a:p>
              <a:p>
                <a:r>
                  <a:rPr lang="sk-SK" altLang="sk-SK" sz="2400" dirty="0" smtClean="0">
                    <a:solidFill>
                      <a:srgbClr val="002060"/>
                    </a:solidFill>
                    <a:latin typeface="+mj-lt"/>
                  </a:rPr>
                  <a:t>                a </a:t>
                </a:r>
                <a:r>
                  <a:rPr lang="sk-SK" altLang="sk-SK" sz="2400" b="0" dirty="0" smtClean="0">
                    <a:solidFill>
                      <a:srgbClr val="002060"/>
                    </a:solidFill>
                    <a:latin typeface="+mj-lt"/>
                  </a:rPr>
                  <a:t>kružnice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:</m:t>
                        </m:r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sk-SK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25</m:t>
                    </m:r>
                  </m:oMath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 Box 2" descr="25%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000" y="756000"/>
                <a:ext cx="792088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232"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dĺžnik 5"/>
              <p:cNvSpPr/>
              <p:nvPr/>
            </p:nvSpPr>
            <p:spPr>
              <a:xfrm>
                <a:off x="1656000" y="1764000"/>
                <a:ext cx="26962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𝑝</m:t>
                      </m:r>
                      <m:r>
                        <a:rPr lang="sk-SK" alt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: </m:t>
                      </m:r>
                      <m:r>
                        <a:rPr lang="sk-SK" alt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alt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−2</m:t>
                      </m:r>
                      <m:r>
                        <a:rPr lang="sk-SK" alt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alt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+5=0</m:t>
                      </m:r>
                      <m:r>
                        <a:rPr lang="sk-SK" altLang="sk-SK" sz="2400">
                          <a:solidFill>
                            <a:srgbClr val="00206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sk-SK" alt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Obdĺžnik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00" y="1764000"/>
                <a:ext cx="269625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ĺžnik 6"/>
              <p:cNvSpPr/>
              <p:nvPr/>
            </p:nvSpPr>
            <p:spPr>
              <a:xfrm>
                <a:off x="1656000" y="2304000"/>
                <a:ext cx="23317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=25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Obdĺžni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00" y="2304000"/>
                <a:ext cx="233172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1152000" y="2916000"/>
                <a:ext cx="1036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: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00" y="2916000"/>
                <a:ext cx="1036438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Rovná spojnica 8"/>
          <p:cNvCxnSpPr/>
          <p:nvPr/>
        </p:nvCxnSpPr>
        <p:spPr>
          <a:xfrm>
            <a:off x="1512000" y="2772000"/>
            <a:ext cx="302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08065" y="1842335"/>
            <a:ext cx="6967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altLang="sk-SK" sz="2400" dirty="0" smtClean="0">
                <a:solidFill>
                  <a:srgbClr val="002060"/>
                </a:solidFill>
                <a:latin typeface="+mj-lt"/>
              </a:rPr>
              <a:t> Určite Vás poteší, ak to zvládnete  bez pomoci, skúste.</a:t>
            </a:r>
            <a:endParaRPr lang="sk-SK" alt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dĺžnik 10"/>
              <p:cNvSpPr/>
              <p:nvPr/>
            </p:nvSpPr>
            <p:spPr>
              <a:xfrm>
                <a:off x="4284000" y="1764000"/>
                <a:ext cx="21148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alt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sk-SK" altLang="sk-SK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sk-SK" alt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alt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2</m:t>
                      </m:r>
                      <m:r>
                        <m:rPr>
                          <m:sty m:val="p"/>
                        </m:rPr>
                        <a:rPr lang="sk-SK" alt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y</m:t>
                      </m:r>
                      <m:r>
                        <a:rPr lang="sk-SK" altLang="sk-SK" sz="2400" b="0" i="0" smtClean="0">
                          <a:solidFill>
                            <a:srgbClr val="002060"/>
                          </a:solidFill>
                          <a:latin typeface="Cambria Math"/>
                        </a:rPr>
                        <m:t>−5 </m:t>
                      </m:r>
                    </m:oMath>
                  </m:oMathPara>
                </a14:m>
                <a:endParaRPr lang="sk-SK" alt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Obdĺžni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00" y="1764000"/>
                <a:ext cx="211487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ĺžnik 11"/>
              <p:cNvSpPr/>
              <p:nvPr/>
            </p:nvSpPr>
            <p:spPr>
              <a:xfrm>
                <a:off x="2268000" y="2880000"/>
                <a:ext cx="29775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25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Obdĺžni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00" y="2880000"/>
                <a:ext cx="297754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dĺžnik 12"/>
              <p:cNvSpPr/>
              <p:nvPr/>
            </p:nvSpPr>
            <p:spPr>
              <a:xfrm>
                <a:off x="1440000" y="3420000"/>
                <a:ext cx="37844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−20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+25+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25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Obdĺžni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000" y="3420000"/>
                <a:ext cx="3784434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dĺžnik 13"/>
              <p:cNvSpPr/>
              <p:nvPr/>
            </p:nvSpPr>
            <p:spPr>
              <a:xfrm>
                <a:off x="2844000" y="3960000"/>
                <a:ext cx="22134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−20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Obdĺžni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000" y="3960000"/>
                <a:ext cx="2213426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75" b="-18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dĺžnik 14"/>
              <p:cNvSpPr/>
              <p:nvPr/>
            </p:nvSpPr>
            <p:spPr>
              <a:xfrm>
                <a:off x="3204000" y="4500000"/>
                <a:ext cx="18735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−4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Obdĺžni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000" y="4500000"/>
                <a:ext cx="1873590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dĺžnik 15"/>
              <p:cNvSpPr/>
              <p:nvPr/>
            </p:nvSpPr>
            <p:spPr>
              <a:xfrm>
                <a:off x="3067976" y="4968000"/>
                <a:ext cx="11294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Obdĺžni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976" y="4968000"/>
                <a:ext cx="1129412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dĺžnik 16"/>
              <p:cNvSpPr/>
              <p:nvPr/>
            </p:nvSpPr>
            <p:spPr>
              <a:xfrm>
                <a:off x="4392000" y="4968000"/>
                <a:ext cx="11365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Obdĺžnik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000" y="4968000"/>
                <a:ext cx="1136530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dĺžnik 17"/>
              <p:cNvSpPr/>
              <p:nvPr/>
            </p:nvSpPr>
            <p:spPr>
              <a:xfrm>
                <a:off x="4572000" y="5544000"/>
                <a:ext cx="13569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−5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Obdĺžni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44000"/>
                <a:ext cx="1356910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dĺžnik 18"/>
              <p:cNvSpPr/>
              <p:nvPr/>
            </p:nvSpPr>
            <p:spPr>
              <a:xfrm>
                <a:off x="6228000" y="5544000"/>
                <a:ext cx="11347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Obdĺžnik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000" y="5544000"/>
                <a:ext cx="1134798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lokTextu 19"/>
              <p:cNvSpPr txBox="1"/>
              <p:nvPr/>
            </p:nvSpPr>
            <p:spPr>
              <a:xfrm>
                <a:off x="360001" y="6156000"/>
                <a:ext cx="53030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400" b="1" dirty="0" smtClean="0">
                    <a:solidFill>
                      <a:srgbClr val="002060"/>
                    </a:solidFill>
                    <a:latin typeface="+mj-lt"/>
                    <a:cs typeface="Times New Roman" pitchFamily="18" charset="0"/>
                  </a:rPr>
                  <a:t>Záver: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  <a:cs typeface="Times New Roman" pitchFamily="18" charset="0"/>
                  </a:rPr>
                  <a:t>  Priamka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𝑝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je sečnicou kružnice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" name="BlokText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1" y="6156000"/>
                <a:ext cx="5303038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1724" t="-10526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lokTextu 20"/>
              <p:cNvSpPr txBox="1"/>
              <p:nvPr/>
            </p:nvSpPr>
            <p:spPr>
              <a:xfrm>
                <a:off x="5436000" y="6156000"/>
                <a:ext cx="3399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𝑝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∩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−5;0</m:t>
                            </m:r>
                          </m:e>
                        </m:d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;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sk-SK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3;4</m:t>
                            </m:r>
                          </m:e>
                        </m:d>
                      </m:e>
                    </m:d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.</a:t>
                </a:r>
                <a:endParaRPr lang="sk-SK" sz="24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BlokText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00" y="6156000"/>
                <a:ext cx="3399520" cy="461665"/>
              </a:xfrm>
              <a:prstGeom prst="rect">
                <a:avLst/>
              </a:prstGeom>
              <a:blipFill rotWithShape="1">
                <a:blip r:embed="rId16"/>
                <a:stretch>
                  <a:fillRect l="-539" t="-10526" r="-2154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dĺžnik 21"/>
              <p:cNvSpPr/>
              <p:nvPr/>
            </p:nvSpPr>
            <p:spPr>
              <a:xfrm>
                <a:off x="540000" y="5544000"/>
                <a:ext cx="38391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k-SK" sz="2400" dirty="0">
                    <a:solidFill>
                      <a:srgbClr val="002060"/>
                    </a:solidFill>
                    <a:latin typeface="+mj-lt"/>
                    <a:cs typeface="Times New Roman" pitchFamily="18" charset="0"/>
                  </a:rPr>
                  <a:t>D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  <a:cs typeface="Times New Roman" pitchFamily="18" charset="0"/>
                  </a:rPr>
                  <a:t>opočítame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-</a:t>
                </a:r>
                <a:r>
                  <a:rPr lang="sk-SK" sz="2400" dirty="0" err="1">
                    <a:solidFill>
                      <a:srgbClr val="002060"/>
                    </a:solidFill>
                    <a:latin typeface="+mj-lt"/>
                  </a:rPr>
                  <a:t>ové</a:t>
                </a:r>
                <a:r>
                  <a:rPr lang="sk-SK" sz="2400" dirty="0">
                    <a:solidFill>
                      <a:srgbClr val="002060"/>
                    </a:solidFill>
                    <a:latin typeface="+mj-lt"/>
                  </a:rPr>
                  <a:t> 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súradnice:</a:t>
                </a:r>
                <a:endParaRPr lang="sk-SK" sz="2400" dirty="0"/>
              </a:p>
            </p:txBody>
          </p:sp>
        </mc:Choice>
        <mc:Fallback xmlns="">
          <p:sp>
            <p:nvSpPr>
              <p:cNvPr id="22" name="Obdĺžni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0" y="5544000"/>
                <a:ext cx="3839193" cy="461665"/>
              </a:xfrm>
              <a:prstGeom prst="rect">
                <a:avLst/>
              </a:prstGeom>
              <a:blipFill rotWithShape="1">
                <a:blip r:embed="rId17"/>
                <a:stretch>
                  <a:fillRect l="-2544" t="-10526" r="-1590" b="-2894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dĺžnik 22"/>
          <p:cNvSpPr/>
          <p:nvPr/>
        </p:nvSpPr>
        <p:spPr>
          <a:xfrm>
            <a:off x="540000" y="4968000"/>
            <a:ext cx="2491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Korene rovnice sú</a:t>
            </a:r>
            <a:r>
              <a:rPr lang="sk-SK" sz="2400" dirty="0" smtClean="0"/>
              <a:t>: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3675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0" grpId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419872" y="864000"/>
            <a:ext cx="180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u="sng" dirty="0" smtClean="0">
                <a:solidFill>
                  <a:srgbClr val="002060"/>
                </a:solidFill>
                <a:latin typeface="+mj-lt"/>
              </a:rPr>
              <a:t>ZHRNUTIE:</a:t>
            </a:r>
          </a:p>
        </p:txBody>
      </p:sp>
      <p:sp>
        <p:nvSpPr>
          <p:cNvPr id="3" name="Obdĺžnik 2"/>
          <p:cNvSpPr/>
          <p:nvPr/>
        </p:nvSpPr>
        <p:spPr>
          <a:xfrm>
            <a:off x="2988000" y="4140000"/>
            <a:ext cx="33843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b="1" dirty="0">
                <a:solidFill>
                  <a:srgbClr val="002060"/>
                </a:solidFill>
                <a:latin typeface="+mj-lt"/>
              </a:rPr>
              <a:t>Priamka môže </a:t>
            </a: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byť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sk-SK" sz="2800" b="1" dirty="0">
                <a:solidFill>
                  <a:srgbClr val="002060"/>
                </a:solidFill>
                <a:latin typeface="+mj-lt"/>
              </a:rPr>
              <a:t>s</a:t>
            </a: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ečnica,</a:t>
            </a:r>
            <a:endParaRPr lang="sk-SK" sz="2800" b="1" dirty="0">
              <a:solidFill>
                <a:srgbClr val="002060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sk-SK" sz="2800" b="1" dirty="0" err="1">
                <a:solidFill>
                  <a:srgbClr val="002060"/>
                </a:solidFill>
                <a:latin typeface="+mj-lt"/>
              </a:rPr>
              <a:t>n</a:t>
            </a:r>
            <a:r>
              <a:rPr lang="sk-SK" sz="2800" b="1" dirty="0" err="1" smtClean="0">
                <a:solidFill>
                  <a:srgbClr val="002060"/>
                </a:solidFill>
                <a:latin typeface="+mj-lt"/>
              </a:rPr>
              <a:t>esečnica</a:t>
            </a: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,</a:t>
            </a:r>
            <a:endParaRPr lang="sk-SK" sz="2800" b="1" dirty="0">
              <a:solidFill>
                <a:srgbClr val="002060"/>
              </a:solidFill>
              <a:latin typeface="+mj-lt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dotyčnica </a:t>
            </a:r>
            <a:endParaRPr lang="sk-SK" sz="2800" b="1" dirty="0">
              <a:solidFill>
                <a:srgbClr val="002060"/>
              </a:solidFill>
              <a:latin typeface="+mj-lt"/>
            </a:endParaRPr>
          </a:p>
          <a:p>
            <a:pPr>
              <a:buNone/>
            </a:pP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kružnice</a:t>
            </a:r>
            <a:endParaRPr lang="sk-SK" sz="2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792000" y="1608909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Vzájomnú polohu  zisťujeme riešením sústavy rovníc </a:t>
            </a:r>
          </a:p>
          <a:p>
            <a:pPr>
              <a:buNone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priamky 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a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kružnice.</a:t>
            </a:r>
          </a:p>
          <a:p>
            <a:pPr>
              <a:buNone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Pri riešení použijeme </a:t>
            </a:r>
            <a:r>
              <a:rPr lang="sk-SK" sz="2400" dirty="0" err="1" smtClean="0">
                <a:solidFill>
                  <a:srgbClr val="002060"/>
                </a:solidFill>
                <a:latin typeface="+mj-lt"/>
              </a:rPr>
              <a:t>dosadzovaciu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(substitučnú) metódu.</a:t>
            </a:r>
          </a:p>
          <a:p>
            <a:pPr>
              <a:buNone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Z počtu riešení sústavy rovníc, zistíme počet priesečníkov</a:t>
            </a:r>
          </a:p>
          <a:p>
            <a:pPr>
              <a:buNone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priamky a kružnice 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(buď  nula, alebo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jeden, 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alebo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dva)</a:t>
            </a:r>
          </a:p>
          <a:p>
            <a:pPr>
              <a:buNone/>
            </a:pP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 teda aj ich vzájomnú polohu.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4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smiata tvár 1">
            <a:hlinkClick r:id="rId2"/>
          </p:cNvPr>
          <p:cNvSpPr/>
          <p:nvPr/>
        </p:nvSpPr>
        <p:spPr>
          <a:xfrm>
            <a:off x="4243272" y="4509120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091206" y="1628800"/>
            <a:ext cx="52627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DOMÁCA ÚLOHA 2.</a:t>
            </a:r>
          </a:p>
          <a:p>
            <a:pPr algn="ctr"/>
            <a:endParaRPr lang="sk-SK" sz="2400" b="1" dirty="0" smtClean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sk-SK" sz="2400" dirty="0">
                <a:solidFill>
                  <a:srgbClr val="002060"/>
                </a:solidFill>
                <a:latin typeface="+mj-lt"/>
              </a:rPr>
              <a:t>N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apísať poznámky z prezentácie  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 vyriešiť  do zošita príklad 11 zo str. 123.</a:t>
            </a:r>
          </a:p>
        </p:txBody>
      </p:sp>
      <p:sp>
        <p:nvSpPr>
          <p:cNvPr id="4" name="Obdĺžnik 3"/>
          <p:cNvSpPr/>
          <p:nvPr/>
        </p:nvSpPr>
        <p:spPr>
          <a:xfrm>
            <a:off x="2082287" y="3731839"/>
            <a:ext cx="5236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Pozrieť si môžete aj obrázok v </a:t>
            </a:r>
            <a:r>
              <a:rPr lang="sk-SK" sz="2400" dirty="0" err="1" smtClean="0">
                <a:solidFill>
                  <a:srgbClr val="002060"/>
                </a:solidFill>
                <a:latin typeface="+mj-lt"/>
              </a:rPr>
              <a:t>Geogebre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4028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80000" y="1080000"/>
            <a:ext cx="3299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Už vieme, že kružnica</a:t>
            </a:r>
            <a:endParaRPr lang="sk-SK" sz="28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 txBox="1">
                <a:spLocks noChangeArrowheads="1"/>
              </p:cNvSpPr>
              <p:nvPr/>
            </p:nvSpPr>
            <p:spPr>
              <a:xfrm>
                <a:off x="288000" y="2664000"/>
                <a:ext cx="7344816" cy="65916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norm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j-cs"/>
                      </a:rPr>
                      <m:t>∀</m:t>
                    </m:r>
                    <m:r>
                      <a:rPr kumimoji="0" lang="sk-SK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j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0" lang="sk-SK" sz="280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kumimoji="0" lang="sk-SK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  <m:t>𝑥</m:t>
                        </m:r>
                        <m:r>
                          <a:rPr kumimoji="0" lang="sk-SK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  <m:t>;</m:t>
                        </m:r>
                        <m:r>
                          <a:rPr kumimoji="0" lang="sk-SK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  <m:t>𝑦</m:t>
                        </m:r>
                      </m:e>
                    </m:d>
                    <m:r>
                      <a:rPr kumimoji="0" lang="sk-SK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j-cs"/>
                      </a:rPr>
                      <m:t>∈</m:t>
                    </m:r>
                    <m:r>
                      <a:rPr kumimoji="0" lang="sk-SK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j-cs"/>
                      </a:rPr>
                      <m:t>𝑘</m:t>
                    </m:r>
                    <m:d>
                      <m:dPr>
                        <m:ctrlPr>
                          <a:rPr kumimoji="0" lang="sk-SK" sz="280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kumimoji="0" lang="sk-SK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  <m:t>𝑆</m:t>
                        </m:r>
                        <m:r>
                          <a:rPr kumimoji="0" lang="sk-SK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  <m:t>;</m:t>
                        </m:r>
                        <m:r>
                          <a:rPr kumimoji="0" lang="sk-SK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  <m:t>𝑟</m:t>
                        </m:r>
                      </m:e>
                    </m:d>
                    <m:r>
                      <a:rPr kumimoji="0" lang="sk-SK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j-cs"/>
                      </a:rPr>
                      <m:t>: </m:t>
                    </m:r>
                    <m:sSup>
                      <m:sSupPr>
                        <m:ctrlP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sk-SK" sz="2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𝒚</m:t>
                        </m:r>
                      </m:e>
                      <m:sup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sk-SK" sz="2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sz="3000" dirty="0" smtClean="0">
                    <a:solidFill>
                      <a:srgbClr val="002060"/>
                    </a:solidFill>
                  </a:rPr>
                  <a:t>, </a:t>
                </a:r>
                <a:r>
                  <a:rPr lang="sk-SK" sz="2800" dirty="0" smtClean="0">
                    <a:solidFill>
                      <a:srgbClr val="002060"/>
                    </a:solidFill>
                    <a:latin typeface="+mj-lt"/>
                  </a:rPr>
                  <a:t>ak </a:t>
                </a:r>
                <a14:m>
                  <m:oMath xmlns:m="http://schemas.openxmlformats.org/officeDocument/2006/math">
                    <m:r>
                      <a:rPr lang="sk-SK" sz="2800" b="0" i="1">
                        <a:solidFill>
                          <a:srgbClr val="00206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sk-SK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0;0</m:t>
                        </m:r>
                      </m:e>
                    </m:d>
                  </m:oMath>
                </a14:m>
                <a:endParaRPr lang="sk-SK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2664000"/>
                <a:ext cx="7344816" cy="659160"/>
              </a:xfrm>
              <a:prstGeom prst="rect">
                <a:avLst/>
              </a:prstGeom>
              <a:blipFill rotWithShape="1">
                <a:blip r:embed="rId2"/>
                <a:stretch>
                  <a:fillRect t="-11111" b="-12963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/>
              <p:cNvSpPr txBox="1">
                <a:spLocks noChangeArrowheads="1"/>
              </p:cNvSpPr>
              <p:nvPr/>
            </p:nvSpPr>
            <p:spPr>
              <a:xfrm>
                <a:off x="288000" y="3456000"/>
                <a:ext cx="9842667" cy="65916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norm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j-cs"/>
                      </a:rPr>
                      <m:t>∀</m:t>
                    </m:r>
                    <m:r>
                      <a:rPr kumimoji="0" lang="sk-SK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j-cs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0" lang="sk-SK" sz="280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kumimoji="0" lang="sk-SK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  <m:t>𝑥</m:t>
                        </m:r>
                        <m:r>
                          <a:rPr kumimoji="0" lang="sk-SK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  <m:t>;</m:t>
                        </m:r>
                        <m:r>
                          <a:rPr kumimoji="0" lang="sk-SK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  <m:t>𝑦</m:t>
                        </m:r>
                      </m:e>
                    </m:d>
                    <m:r>
                      <a:rPr kumimoji="0" lang="sk-SK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j-cs"/>
                      </a:rPr>
                      <m:t>∈</m:t>
                    </m:r>
                    <m:r>
                      <a:rPr kumimoji="0" lang="sk-SK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j-cs"/>
                      </a:rPr>
                      <m:t>𝑘</m:t>
                    </m:r>
                    <m:d>
                      <m:dPr>
                        <m:ctrlPr>
                          <a:rPr kumimoji="0" lang="sk-SK" sz="280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</m:ctrlPr>
                      </m:dPr>
                      <m:e>
                        <m:r>
                          <a:rPr kumimoji="0" lang="sk-SK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  <m:t>𝑆</m:t>
                        </m:r>
                        <m:r>
                          <a:rPr kumimoji="0" lang="sk-SK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  <m:t>;</m:t>
                        </m:r>
                        <m:r>
                          <a:rPr kumimoji="0" lang="sk-SK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j-cs"/>
                          </a:rPr>
                          <m:t>𝑟</m:t>
                        </m:r>
                      </m:e>
                    </m:d>
                    <m:r>
                      <a:rPr kumimoji="0" lang="sk-SK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/>
                        <a:ea typeface="Cambria Math"/>
                        <a:cs typeface="+mj-cs"/>
                      </a:rPr>
                      <m:t>: </m:t>
                    </m:r>
                    <m:sSup>
                      <m:sSupPr>
                        <m:ctrlP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𝒎</m:t>
                            </m:r>
                          </m:e>
                        </m:d>
                      </m:e>
                      <m:sup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sk-SK" sz="28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sk-SK" sz="28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sk-SK" sz="28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sk-SK" sz="28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sk-SK" sz="2800" dirty="0" smtClean="0">
                    <a:solidFill>
                      <a:srgbClr val="002060"/>
                    </a:solidFill>
                    <a:latin typeface="+mj-lt"/>
                  </a:rPr>
                  <a:t>, ak </a:t>
                </a:r>
                <a14:m>
                  <m:oMath xmlns:m="http://schemas.openxmlformats.org/officeDocument/2006/math">
                    <m:r>
                      <a:rPr lang="sk-SK" sz="2800" b="0" i="1">
                        <a:solidFill>
                          <a:srgbClr val="00206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sk-SK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sk-SK" sz="28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sk-SK" sz="2800" dirty="0"/>
              </a:p>
              <a:p>
                <a:pPr>
                  <a:spcBef>
                    <a:spcPct val="0"/>
                  </a:spcBef>
                  <a:defRPr/>
                </a:pPr>
                <a:endParaRPr lang="sk-SK" sz="2800" b="1" dirty="0">
                  <a:solidFill>
                    <a:srgbClr val="00206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2800" b="0" i="0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4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0" y="3456000"/>
                <a:ext cx="9842667" cy="659160"/>
              </a:xfrm>
              <a:prstGeom prst="rect">
                <a:avLst/>
              </a:prstGeom>
              <a:blipFill rotWithShape="1">
                <a:blip r:embed="rId3"/>
                <a:stretch>
                  <a:fillRect t="-6481" b="-7407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BlokTextu 4"/>
          <p:cNvSpPr txBox="1"/>
          <p:nvPr/>
        </p:nvSpPr>
        <p:spPr>
          <a:xfrm>
            <a:off x="180000" y="1872000"/>
            <a:ext cx="6840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sk-SK" sz="2800" dirty="0">
                <a:solidFill>
                  <a:srgbClr val="00B0F0"/>
                </a:solidFill>
                <a:latin typeface="+mj-lt"/>
              </a:rPr>
              <a:t> </a:t>
            </a:r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sa dá vyjadriť </a:t>
            </a:r>
            <a:r>
              <a:rPr lang="sk-SK" sz="2800" b="1" dirty="0" smtClean="0">
                <a:solidFill>
                  <a:srgbClr val="002060"/>
                </a:solidFill>
                <a:latin typeface="+mj-lt"/>
              </a:rPr>
              <a:t>rovnicou v stredovom tvare</a:t>
            </a:r>
            <a:endParaRPr lang="sk-SK" sz="28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180000" y="4248000"/>
            <a:ext cx="4365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sk-SK" sz="2800" dirty="0">
                <a:solidFill>
                  <a:srgbClr val="00B0F0"/>
                </a:solidFill>
                <a:latin typeface="+mj-lt"/>
              </a:rPr>
              <a:t> </a:t>
            </a:r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patrí  medzi  kužeľosečky</a:t>
            </a:r>
          </a:p>
        </p:txBody>
      </p:sp>
      <p:sp>
        <p:nvSpPr>
          <p:cNvPr id="8" name="Obdĺžnik 7"/>
          <p:cNvSpPr/>
          <p:nvPr/>
        </p:nvSpPr>
        <p:spPr>
          <a:xfrm>
            <a:off x="180000" y="5040000"/>
            <a:ext cx="5193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sk-SK" sz="2800" dirty="0">
                <a:solidFill>
                  <a:srgbClr val="00B0F0"/>
                </a:solidFill>
                <a:latin typeface="+mj-lt"/>
              </a:rPr>
              <a:t> </a:t>
            </a:r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patrí medzi kvadratické </a:t>
            </a:r>
            <a:r>
              <a:rPr lang="sk-SK" sz="2800" dirty="0">
                <a:solidFill>
                  <a:srgbClr val="002060"/>
                </a:solidFill>
                <a:latin typeface="+mj-lt"/>
              </a:rPr>
              <a:t>útvary </a:t>
            </a:r>
          </a:p>
        </p:txBody>
      </p:sp>
      <p:sp>
        <p:nvSpPr>
          <p:cNvPr id="9" name="Ovál 8"/>
          <p:cNvSpPr>
            <a:spLocks noChangeAspect="1"/>
          </p:cNvSpPr>
          <p:nvPr/>
        </p:nvSpPr>
        <p:spPr>
          <a:xfrm>
            <a:off x="6192000" y="3384000"/>
            <a:ext cx="432054" cy="432054"/>
          </a:xfrm>
          <a:prstGeom prst="ellipse">
            <a:avLst/>
          </a:prstGeom>
          <a:noFill/>
          <a:ln w="38100">
            <a:solidFill>
              <a:srgbClr val="EE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>
            <a:spLocks noChangeAspect="1"/>
          </p:cNvSpPr>
          <p:nvPr/>
        </p:nvSpPr>
        <p:spPr>
          <a:xfrm>
            <a:off x="4464000" y="3384000"/>
            <a:ext cx="432054" cy="432054"/>
          </a:xfrm>
          <a:prstGeom prst="ellipse">
            <a:avLst/>
          </a:prstGeom>
          <a:noFill/>
          <a:ln w="38100">
            <a:solidFill>
              <a:srgbClr val="EE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>
            <a:spLocks noChangeAspect="1"/>
          </p:cNvSpPr>
          <p:nvPr/>
        </p:nvSpPr>
        <p:spPr>
          <a:xfrm>
            <a:off x="4212000" y="2628000"/>
            <a:ext cx="432054" cy="432054"/>
          </a:xfrm>
          <a:prstGeom prst="ellipse">
            <a:avLst/>
          </a:prstGeom>
          <a:noFill/>
          <a:ln w="38100">
            <a:solidFill>
              <a:srgbClr val="EE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vál 11"/>
          <p:cNvSpPr>
            <a:spLocks noChangeAspect="1"/>
          </p:cNvSpPr>
          <p:nvPr/>
        </p:nvSpPr>
        <p:spPr>
          <a:xfrm>
            <a:off x="3384000" y="2628000"/>
            <a:ext cx="432054" cy="432054"/>
          </a:xfrm>
          <a:prstGeom prst="ellipse">
            <a:avLst/>
          </a:prstGeom>
          <a:noFill/>
          <a:ln w="38100">
            <a:solidFill>
              <a:srgbClr val="EE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4" name="Rovná spojnica 13"/>
          <p:cNvCxnSpPr/>
          <p:nvPr/>
        </p:nvCxnSpPr>
        <p:spPr>
          <a:xfrm>
            <a:off x="2484000" y="5508000"/>
            <a:ext cx="2763716" cy="0"/>
          </a:xfrm>
          <a:prstGeom prst="line">
            <a:avLst/>
          </a:prstGeom>
          <a:ln w="38100">
            <a:solidFill>
              <a:srgbClr val="EE22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0" t="1" b="17259"/>
          <a:stretch/>
        </p:blipFill>
        <p:spPr bwMode="auto">
          <a:xfrm>
            <a:off x="5760000" y="4104000"/>
            <a:ext cx="2615567" cy="239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6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008000" y="1944000"/>
            <a:ext cx="6031331" cy="1964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V prezentácii nájdete dve témy: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Všeobecný tvar rovnice kružnice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sk-SK" sz="2800" dirty="0" smtClean="0">
                <a:solidFill>
                  <a:srgbClr val="002060"/>
                </a:solidFill>
                <a:latin typeface="+mj-lt"/>
              </a:rPr>
              <a:t>Vzájomná poloha priamky a kružnice</a:t>
            </a:r>
            <a:endParaRPr lang="sk-SK" sz="28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3" name="Tlačidlo akcie: Dopredu alebo Ďalej 2">
            <a:hlinkClick r:id="rId2" action="ppaction://hlinksldjump" highlightClick="1"/>
          </p:cNvPr>
          <p:cNvSpPr>
            <a:spLocks noChangeAspect="1"/>
          </p:cNvSpPr>
          <p:nvPr/>
        </p:nvSpPr>
        <p:spPr>
          <a:xfrm>
            <a:off x="7056000" y="3384000"/>
            <a:ext cx="500360" cy="500360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24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/>
              <p:cNvSpPr txBox="1">
                <a:spLocks/>
              </p:cNvSpPr>
              <p:nvPr/>
            </p:nvSpPr>
            <p:spPr>
              <a:xfrm>
                <a:off x="251520" y="828000"/>
                <a:ext cx="8424936" cy="853405"/>
              </a:xfrm>
              <a:prstGeom prst="rect">
                <a:avLst/>
              </a:prstGeom>
              <a:noFill/>
            </p:spPr>
            <p:txBody>
              <a:bodyPr vert="horz" lIns="0" rIns="0" bIns="0" anchor="b"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5000" b="0" kern="120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sk-SK" sz="2400" b="1" u="sng" dirty="0" smtClean="0">
                    <a:solidFill>
                      <a:srgbClr val="002060"/>
                    </a:solidFill>
                  </a:rPr>
                  <a:t>Príklad: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   </a:t>
                </a:r>
                <a:endParaRPr lang="sk-SK" sz="2400" b="1" dirty="0" smtClean="0">
                  <a:solidFill>
                    <a:srgbClr val="002060"/>
                  </a:solidFill>
                </a:endParaRPr>
              </a:p>
              <a:p>
                <a:r>
                  <a:rPr lang="sk-SK" sz="2400" dirty="0" smtClean="0">
                    <a:solidFill>
                      <a:srgbClr val="002060"/>
                    </a:solidFill>
                  </a:rPr>
                  <a:t>Napíšte  rovnicu kružnice so stredom </a:t>
                </a:r>
                <a14:m>
                  <m:oMath xmlns:m="http://schemas.openxmlformats.org/officeDocument/2006/math"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</a:rPr>
                  <a:t>a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</a:rPr>
                  <a:t>polomerom</a:t>
                </a:r>
                <a:r>
                  <a:rPr lang="sk-SK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𝑟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=5</m:t>
                    </m:r>
                    <m: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sk-SK" sz="2400" u="sng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Nadpis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28000"/>
                <a:ext cx="8424936" cy="853405"/>
              </a:xfrm>
              <a:prstGeom prst="rect">
                <a:avLst/>
              </a:prstGeom>
              <a:blipFill rotWithShape="1">
                <a:blip r:embed="rId2"/>
                <a:stretch>
                  <a:fillRect l="-2171" b="-2142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lokTextu 2"/>
          <p:cNvSpPr txBox="1"/>
          <p:nvPr/>
        </p:nvSpPr>
        <p:spPr>
          <a:xfrm>
            <a:off x="540000" y="1980000"/>
            <a:ext cx="5218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Rovnicu danej kružnice už vieme napísať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1800000" y="2700000"/>
                <a:ext cx="45912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: </m:t>
                          </m:r>
                          <m:d>
                            <m:dPr>
                              <m:ctrlPr>
                                <a:rPr lang="sk-SK" sz="28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sk-SK" sz="2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8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sk-SK" sz="28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=25</m:t>
                      </m:r>
                    </m:oMath>
                  </m:oMathPara>
                </a14:m>
                <a:endParaRPr lang="sk-SK" sz="28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0" y="2700000"/>
                <a:ext cx="459125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dĺžnik 4"/>
          <p:cNvSpPr/>
          <p:nvPr/>
        </p:nvSpPr>
        <p:spPr>
          <a:xfrm>
            <a:off x="540000" y="3420000"/>
            <a:ext cx="73687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>
                <a:solidFill>
                  <a:srgbClr val="002060"/>
                </a:solidFill>
                <a:latin typeface="+mj-lt"/>
              </a:rPr>
              <a:t>V  rovnici </a:t>
            </a:r>
            <a:r>
              <a:rPr lang="cs-CZ" sz="2400" dirty="0" err="1">
                <a:solidFill>
                  <a:srgbClr val="002060"/>
                </a:solidFill>
                <a:latin typeface="+mj-lt"/>
              </a:rPr>
              <a:t>odstrá</a:t>
            </a:r>
            <a:r>
              <a:rPr lang="sk-SK" sz="2400" dirty="0" err="1">
                <a:solidFill>
                  <a:srgbClr val="002060"/>
                </a:solidFill>
                <a:latin typeface="+mj-lt"/>
              </a:rPr>
              <a:t>nime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zátvorky (vzorček </a:t>
            </a:r>
            <a:r>
              <a:rPr lang="sk-SK" sz="2400" dirty="0" smtClean="0">
                <a:solidFill>
                  <a:srgbClr val="002060"/>
                </a:solidFill>
                <a:latin typeface="+mj-lt"/>
                <a:sym typeface="Wingdings" panose="05000000000000000000" pitchFamily="2" charset="2"/>
              </a:rPr>
              <a:t>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)  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a upravíme ju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1800000" y="4140000"/>
                <a:ext cx="57958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−8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+16+</m:t>
                      </m:r>
                      <m:sSup>
                        <m:sSupPr>
                          <m:ctrlPr>
                            <a:rPr lang="sk-SK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−4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+4=25</m:t>
                      </m:r>
                    </m:oMath>
                  </m:oMathPara>
                </a14:m>
                <a:endParaRPr lang="sk-SK" sz="28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00" y="4140000"/>
                <a:ext cx="579581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2628000" y="4860000"/>
                <a:ext cx="4772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8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sk-SK" sz="28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−8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−4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8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−5=0</m:t>
                      </m:r>
                    </m:oMath>
                  </m:oMathPara>
                </a14:m>
                <a:endParaRPr lang="sk-SK" sz="280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000" y="4860000"/>
                <a:ext cx="4772268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BlokTextu 7"/>
          <p:cNvSpPr txBox="1"/>
          <p:nvPr/>
        </p:nvSpPr>
        <p:spPr>
          <a:xfrm>
            <a:off x="252000" y="5868000"/>
            <a:ext cx="8931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Toto je iné vyjadrenie  danej kružnice, rovnica sa nazýva  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všeobecná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.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77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5058" y="908720"/>
            <a:ext cx="8643998" cy="165618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sk-SK" sz="2800" b="1" u="sng" dirty="0" smtClean="0">
                <a:solidFill>
                  <a:srgbClr val="002060"/>
                </a:solidFill>
              </a:rPr>
              <a:t>VŠEOBECNÝ TVAR ROVNICE KRUŽNICE</a:t>
            </a:r>
          </a:p>
          <a:p>
            <a:pPr algn="ctr">
              <a:lnSpc>
                <a:spcPct val="150000"/>
              </a:lnSpc>
            </a:pPr>
            <a:r>
              <a:rPr lang="sk-SK" sz="2800" b="1" dirty="0" smtClean="0">
                <a:solidFill>
                  <a:srgbClr val="002060"/>
                </a:solidFill>
              </a:rPr>
              <a:t>(VŠEOBECNÁ ROVNICA)</a:t>
            </a:r>
            <a:endParaRPr lang="cs-CZ" sz="2800" b="1" dirty="0">
              <a:solidFill>
                <a:srgbClr val="002060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29994" y="5202057"/>
            <a:ext cx="87154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sk-SK" sz="3200" u="sng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Rovnica </a:t>
            </a:r>
            <a:r>
              <a:rPr lang="sk-SK" sz="3200" u="sng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tohto tvaru je rovnicou kružnice len vtedy, </a:t>
            </a:r>
            <a:r>
              <a:rPr lang="sk-SK" sz="3200" u="sng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ak </a:t>
            </a:r>
            <a:r>
              <a:rPr lang="sk-SK" sz="3200" u="sng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sa dá upraviť na stredový tvar</a:t>
            </a:r>
            <a:r>
              <a:rPr lang="sk-SK" sz="3200" u="sng" dirty="0" smtClean="0">
                <a:solidFill>
                  <a:schemeClr val="accent3">
                    <a:lumMod val="75000"/>
                  </a:schemeClr>
                </a:solidFill>
                <a:latin typeface="+mj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1979712" y="2852936"/>
                <a:ext cx="5508624" cy="595932"/>
              </a:xfrm>
              <a:prstGeom prst="rect">
                <a:avLst/>
              </a:prstGeom>
              <a:noFill/>
              <a:ln w="22225"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sk-SK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a:rPr lang="sk-SK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sk-SK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sk-SK" sz="3200" b="1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𝒂𝒙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𝒃𝒚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𝒄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sk-SK" sz="3200" b="1" dirty="0" smtClean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852936"/>
                <a:ext cx="5508624" cy="5959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2225"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/>
              <p:cNvSpPr txBox="1"/>
              <p:nvPr/>
            </p:nvSpPr>
            <p:spPr>
              <a:xfrm>
                <a:off x="2785712" y="4005064"/>
                <a:ext cx="36039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𝒂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𝒃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𝒄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sk-SK" sz="32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sk-SK" sz="3200" b="1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BlokText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712" y="4005064"/>
                <a:ext cx="360399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8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4"/>
              <p:cNvSpPr txBox="1">
                <a:spLocks/>
              </p:cNvSpPr>
              <p:nvPr/>
            </p:nvSpPr>
            <p:spPr>
              <a:xfrm>
                <a:off x="216000" y="900000"/>
                <a:ext cx="7255068" cy="85979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5000" b="0" kern="120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sk-SK" sz="2400" b="1" u="sng" dirty="0" smtClean="0">
                    <a:solidFill>
                      <a:srgbClr val="002060"/>
                    </a:solidFill>
                  </a:rPr>
                  <a:t>Príklad:</a:t>
                </a:r>
                <a:r>
                  <a:rPr lang="sk-SK" sz="2400" dirty="0" smtClean="0">
                    <a:solidFill>
                      <a:srgbClr val="002060"/>
                    </a:solidFill>
                  </a:rPr>
                  <a:t> Určte stred a polomer kružnice danej rovnicou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              </m:t>
                          </m:r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−4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−10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−7=0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  <a:p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Nadpis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0" y="900000"/>
                <a:ext cx="7255068" cy="859796"/>
              </a:xfrm>
              <a:prstGeom prst="rect">
                <a:avLst/>
              </a:prstGeom>
              <a:blipFill rotWithShape="1">
                <a:blip r:embed="rId2"/>
                <a:stretch>
                  <a:fillRect l="-1259" t="-5674" b="-496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BlokTextu 3"/>
          <p:cNvSpPr txBox="1"/>
          <p:nvPr/>
        </p:nvSpPr>
        <p:spPr>
          <a:xfrm>
            <a:off x="360000" y="1656000"/>
            <a:ext cx="5897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Z tohto tvaru rovnice toho veľa neprečítame,  </a:t>
            </a:r>
          </a:p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rovnicu upravíme na stredovú.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360000" y="2520000"/>
            <a:ext cx="1060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AKO?      </a:t>
            </a:r>
            <a:endParaRPr lang="en-US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1509722" y="2520000"/>
            <a:ext cx="4667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Obe súradnice doplníme na štvorec.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ĺžnik 7"/>
              <p:cNvSpPr/>
              <p:nvPr/>
            </p:nvSpPr>
            <p:spPr>
              <a:xfrm>
                <a:off x="792000" y="3204000"/>
                <a:ext cx="7577587" cy="2308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„Doplnenie na štvorec“ (</a:t>
                </a:r>
                <a:r>
                  <a:rPr lang="sk-SK" sz="2400" dirty="0" err="1" smtClean="0">
                    <a:solidFill>
                      <a:srgbClr val="002060"/>
                    </a:solidFill>
                    <a:latin typeface="+mj-lt"/>
                  </a:rPr>
                  <a:t>vyštvorcovanie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) si určite pamätáte.</a:t>
                </a:r>
              </a:p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Túto úpravu sme používali pri hľadaní vrcholu  paraboly,</a:t>
                </a:r>
              </a:p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 ktorá bola grafom kvadratickej funkcie.</a:t>
                </a:r>
              </a:p>
              <a:p>
                <a:pPr algn="ctr"/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Pripomeňme si (pre istotu) potrebné vzorce: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+2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𝐴𝐵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𝐴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−2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𝐴𝐵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p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sz="2400" dirty="0" smtClean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Obdĺž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0" y="3204000"/>
                <a:ext cx="7577587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885" t="-2116" r="-7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/>
              <p:cNvSpPr/>
              <p:nvPr/>
            </p:nvSpPr>
            <p:spPr>
              <a:xfrm>
                <a:off x="2592000" y="3060000"/>
                <a:ext cx="39772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−4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−10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−7=0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Obdĺžni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00" y="3060000"/>
                <a:ext cx="397724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dĺžnik 9"/>
              <p:cNvSpPr/>
              <p:nvPr/>
            </p:nvSpPr>
            <p:spPr>
              <a:xfrm>
                <a:off x="1404000" y="3600000"/>
                <a:ext cx="51932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−4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−25−7=0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Obdĺžni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00" y="3600000"/>
                <a:ext cx="5193281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dĺžnik 10"/>
              <p:cNvSpPr/>
              <p:nvPr/>
            </p:nvSpPr>
            <p:spPr>
              <a:xfrm>
                <a:off x="1044000" y="4356000"/>
                <a:ext cx="18292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−4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𝑥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+4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Obdĺžni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0" y="4356000"/>
                <a:ext cx="1829283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dĺžnik 11"/>
              <p:cNvSpPr/>
              <p:nvPr/>
            </p:nvSpPr>
            <p:spPr>
              <a:xfrm>
                <a:off x="3153422" y="5040000"/>
                <a:ext cx="35853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=36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Obdĺžnik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22" y="5040000"/>
                <a:ext cx="358534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dĺžnik 12"/>
              <p:cNvSpPr/>
              <p:nvPr/>
            </p:nvSpPr>
            <p:spPr>
              <a:xfrm>
                <a:off x="2952000" y="4356000"/>
                <a:ext cx="21793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−10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𝑦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+25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Obdĺžnik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000" y="4356000"/>
                <a:ext cx="2179315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559" b="-1733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dĺžnik 13"/>
              <p:cNvSpPr/>
              <p:nvPr/>
            </p:nvSpPr>
            <p:spPr>
              <a:xfrm>
                <a:off x="360000" y="5805263"/>
                <a:ext cx="856450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Daná rovnica je rovnicou kružnice so stredom </a:t>
                </a:r>
                <a14:m>
                  <m:oMath xmlns:m="http://schemas.openxmlformats.org/officeDocument/2006/math">
                    <m:r>
                      <a:rPr lang="sk-SK" sz="2400" i="1" smtClean="0">
                        <a:solidFill>
                          <a:srgbClr val="00206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sk-SK" sz="2400" dirty="0" smtClean="0">
                  <a:solidFill>
                    <a:srgbClr val="002060"/>
                  </a:solidFill>
                  <a:latin typeface="+mj-lt"/>
                </a:endParaRPr>
              </a:p>
              <a:p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a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  <a:r>
                  <a:rPr lang="en-US" sz="2400" dirty="0" err="1" smtClean="0">
                    <a:solidFill>
                      <a:srgbClr val="002060"/>
                    </a:solidFill>
                    <a:latin typeface="+mj-lt"/>
                  </a:rPr>
                  <a:t>polomerom</a:t>
                </a:r>
                <a:r>
                  <a:rPr lang="sk-SK" sz="24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𝑟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sk-SK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6.</m:t>
                    </m:r>
                  </m:oMath>
                </a14:m>
                <a:endParaRPr lang="sk-SK" sz="2400" u="sng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Obdĺžni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00" y="5805263"/>
                <a:ext cx="8564507" cy="830997"/>
              </a:xfrm>
              <a:prstGeom prst="rect">
                <a:avLst/>
              </a:prstGeom>
              <a:blipFill rotWithShape="1">
                <a:blip r:embed="rId9"/>
                <a:stretch>
                  <a:fillRect l="-1068" t="-5839" b="-1532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ravá zložená zátvorka 14"/>
          <p:cNvSpPr/>
          <p:nvPr/>
        </p:nvSpPr>
        <p:spPr>
          <a:xfrm rot="5400000">
            <a:off x="1764000" y="3744000"/>
            <a:ext cx="432048" cy="914400"/>
          </a:xfrm>
          <a:prstGeom prst="righ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Pravá zložená zátvorka 15"/>
          <p:cNvSpPr/>
          <p:nvPr/>
        </p:nvSpPr>
        <p:spPr>
          <a:xfrm rot="5400000">
            <a:off x="3744000" y="3744000"/>
            <a:ext cx="432048" cy="914400"/>
          </a:xfrm>
          <a:prstGeom prst="righ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17" name="Rovná spojnica 16"/>
          <p:cNvCxnSpPr/>
          <p:nvPr/>
        </p:nvCxnSpPr>
        <p:spPr>
          <a:xfrm>
            <a:off x="1044000" y="4752000"/>
            <a:ext cx="1152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/>
          <p:nvPr/>
        </p:nvCxnSpPr>
        <p:spPr>
          <a:xfrm>
            <a:off x="2592000" y="3456000"/>
            <a:ext cx="1152000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nica 18"/>
          <p:cNvCxnSpPr/>
          <p:nvPr/>
        </p:nvCxnSpPr>
        <p:spPr>
          <a:xfrm>
            <a:off x="4068000" y="3456000"/>
            <a:ext cx="115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3060000" y="4752000"/>
            <a:ext cx="115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ál 20"/>
          <p:cNvSpPr>
            <a:spLocks noChangeAspect="1"/>
          </p:cNvSpPr>
          <p:nvPr/>
        </p:nvSpPr>
        <p:spPr>
          <a:xfrm rot="1738499">
            <a:off x="2340000" y="3420000"/>
            <a:ext cx="692282" cy="1642519"/>
          </a:xfrm>
          <a:prstGeom prst="ellipse">
            <a:avLst/>
          </a:prstGeom>
          <a:noFill/>
          <a:ln w="38100">
            <a:solidFill>
              <a:srgbClr val="EE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lokTextu 2"/>
              <p:cNvSpPr txBox="1"/>
              <p:nvPr/>
            </p:nvSpPr>
            <p:spPr>
              <a:xfrm>
                <a:off x="2952000" y="4104000"/>
                <a:ext cx="70865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200" b="1" i="1" smtClean="0">
                          <a:solidFill>
                            <a:srgbClr val="EE22B4"/>
                          </a:solidFill>
                          <a:latin typeface="Cambria Math"/>
                        </a:rPr>
                        <m:t>=</m:t>
                      </m:r>
                      <m:r>
                        <a:rPr lang="sk-SK" sz="2200" b="1" i="1" smtClean="0">
                          <a:solidFill>
                            <a:srgbClr val="EE22B4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sk-SK" sz="2200" b="1" dirty="0">
                  <a:solidFill>
                    <a:srgbClr val="EE22B4"/>
                  </a:solidFill>
                </a:endParaRPr>
              </a:p>
            </p:txBody>
          </p:sp>
        </mc:Choice>
        <mc:Fallback xmlns="">
          <p:sp>
            <p:nvSpPr>
              <p:cNvPr id="3" name="BlokText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000" y="4104000"/>
                <a:ext cx="708656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2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8" grpId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21" grpId="0" animBg="1"/>
      <p:bldP spid="21" grpId="1" animBg="1"/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Nadpis 4"/>
              <p:cNvSpPr txBox="1">
                <a:spLocks/>
              </p:cNvSpPr>
              <p:nvPr/>
            </p:nvSpPr>
            <p:spPr>
              <a:xfrm>
                <a:off x="216000" y="900000"/>
                <a:ext cx="8676480" cy="800808"/>
              </a:xfrm>
              <a:prstGeom prst="rect">
                <a:avLst/>
              </a:prstGeom>
              <a:noFill/>
            </p:spPr>
            <p:txBody>
              <a:bodyPr>
                <a:normAutofit lnSpcReduction="100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5000" b="0" kern="120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sk-SK" sz="2400" b="1" u="sng" dirty="0" smtClean="0">
                    <a:solidFill>
                      <a:srgbClr val="002060"/>
                    </a:solidFill>
                  </a:rPr>
                  <a:t>Príklad:</a:t>
                </a:r>
                <a:r>
                  <a:rPr lang="sk-SK" sz="2400" dirty="0" smtClean="0">
                    <a:solidFill>
                      <a:srgbClr val="002060"/>
                    </a:solidFill>
                  </a:rPr>
                  <a:t>  </a:t>
                </a:r>
              </a:p>
              <a:p>
                <a:r>
                  <a:rPr lang="sk-SK" sz="2400" dirty="0" smtClean="0">
                    <a:solidFill>
                      <a:srgbClr val="002060"/>
                    </a:solidFill>
                  </a:rPr>
                  <a:t>Zistite, či rovnica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sk-SK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sk-SK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+4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−6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𝑦</m:t>
                    </m:r>
                    <m:r>
                      <a:rPr lang="sk-SK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+14=0</m:t>
                    </m:r>
                  </m:oMath>
                </a14:m>
                <a:r>
                  <a:rPr lang="sk-SK" sz="2400" dirty="0" smtClean="0">
                    <a:solidFill>
                      <a:srgbClr val="002060"/>
                    </a:solidFill>
                  </a:rPr>
                  <a:t> je rovnicou kružnice.</a:t>
                </a:r>
                <a:endParaRPr lang="sk-SK" sz="2400" dirty="0">
                  <a:solidFill>
                    <a:srgbClr val="002060"/>
                  </a:solidFill>
                </a:endParaRPr>
              </a:p>
              <a:p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Nadpis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00" y="900000"/>
                <a:ext cx="8676480" cy="800808"/>
              </a:xfrm>
              <a:prstGeom prst="rect">
                <a:avLst/>
              </a:prstGeom>
              <a:blipFill rotWithShape="1">
                <a:blip r:embed="rId2"/>
                <a:stretch>
                  <a:fillRect l="-1053" t="-10687" r="-281" b="-1145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/>
          <p:cNvSpPr/>
          <p:nvPr/>
        </p:nvSpPr>
        <p:spPr>
          <a:xfrm>
            <a:off x="216000" y="1656000"/>
            <a:ext cx="867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Na prvý pohľad to vyzerá ako všeobecná rovnica kružnice.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 Zistíme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, či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sa dá 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upraviť na stredový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tvar.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3240000" y="2484000"/>
            <a:ext cx="2592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Skúste samostatne.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ĺžnik 7"/>
              <p:cNvSpPr/>
              <p:nvPr/>
            </p:nvSpPr>
            <p:spPr>
              <a:xfrm>
                <a:off x="1584000" y="3060000"/>
                <a:ext cx="51932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−4</m:t>
                      </m:r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−9+14=0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Obdĺžni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000" y="3060000"/>
                <a:ext cx="519328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/>
              <p:cNvSpPr/>
              <p:nvPr/>
            </p:nvSpPr>
            <p:spPr>
              <a:xfrm>
                <a:off x="3348000" y="3780000"/>
                <a:ext cx="36446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Obdĺžni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000" y="3780000"/>
                <a:ext cx="3644652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dĺžnik 9"/>
          <p:cNvSpPr/>
          <p:nvPr/>
        </p:nvSpPr>
        <p:spPr>
          <a:xfrm>
            <a:off x="2232000" y="5940000"/>
            <a:ext cx="5257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>
                <a:solidFill>
                  <a:srgbClr val="002060"/>
                </a:solidFill>
                <a:latin typeface="+mj-lt"/>
              </a:rPr>
              <a:t>Daná rovnica </a:t>
            </a:r>
            <a:r>
              <a:rPr lang="sk-SK" sz="2400" b="1" dirty="0">
                <a:solidFill>
                  <a:srgbClr val="002060"/>
                </a:solidFill>
                <a:latin typeface="+mj-lt"/>
              </a:rPr>
              <a:t>nie je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 rovnicou kružnice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.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 txBox="1">
                <a:spLocks noChangeArrowheads="1"/>
              </p:cNvSpPr>
              <p:nvPr/>
            </p:nvSpPr>
            <p:spPr>
              <a:xfrm>
                <a:off x="4581457" y="4500000"/>
                <a:ext cx="3892785" cy="65916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>
                <a:normAutofit/>
              </a:bodyPr>
              <a:lstStyle/>
              <a:p>
                <a:pPr>
                  <a:spcBef>
                    <a:spcPct val="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:</m:t>
                          </m:r>
                          <m:d>
                            <m:dPr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sk-SK" sz="24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k-SK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sk-SK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sk-SK" sz="24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b="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sk-SK" sz="2400" b="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cs-CZ" sz="2800" b="0" i="0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457" y="4500000"/>
                <a:ext cx="3892785" cy="659160"/>
              </a:xfrm>
              <a:prstGeom prst="rect">
                <a:avLst/>
              </a:prstGeom>
              <a:blipFill rotWithShape="1">
                <a:blip r:embed="rId5"/>
                <a:stretch>
                  <a:fillRect l="-470"/>
                </a:stretch>
              </a:blipFill>
              <a:ln w="31750">
                <a:noFill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BlokTextu 11"/>
          <p:cNvSpPr txBox="1"/>
          <p:nvPr/>
        </p:nvSpPr>
        <p:spPr>
          <a:xfrm>
            <a:off x="4798551" y="4558995"/>
            <a:ext cx="595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7200" dirty="0" smtClean="0">
                <a:solidFill>
                  <a:srgbClr val="002060"/>
                </a:solidFill>
                <a:latin typeface="Symbol" panose="05050102010706020507" pitchFamily="18" charset="2"/>
              </a:rPr>
              <a:t>?</a:t>
            </a:r>
            <a:endParaRPr lang="sk-SK" sz="7200" dirty="0">
              <a:solidFill>
                <a:srgbClr val="002060"/>
              </a:solidFill>
              <a:latin typeface="Symbol" panose="05050102010706020507" pitchFamily="18" charset="2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216000" y="4500000"/>
            <a:ext cx="5257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Stredová rovnica kružnice</a:t>
            </a:r>
            <a:r>
              <a:rPr lang="sk-SK" sz="2400" dirty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má tvar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Ovál 13"/>
          <p:cNvSpPr>
            <a:spLocks noChangeAspect="1"/>
          </p:cNvSpPr>
          <p:nvPr/>
        </p:nvSpPr>
        <p:spPr>
          <a:xfrm>
            <a:off x="6336000" y="3780000"/>
            <a:ext cx="496862" cy="496862"/>
          </a:xfrm>
          <a:prstGeom prst="ellipse">
            <a:avLst/>
          </a:prstGeom>
          <a:noFill/>
          <a:ln w="38100">
            <a:solidFill>
              <a:srgbClr val="EE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ál 14"/>
          <p:cNvSpPr>
            <a:spLocks noChangeAspect="1"/>
          </p:cNvSpPr>
          <p:nvPr/>
        </p:nvSpPr>
        <p:spPr>
          <a:xfrm>
            <a:off x="7884000" y="4464000"/>
            <a:ext cx="496862" cy="496862"/>
          </a:xfrm>
          <a:prstGeom prst="ellipse">
            <a:avLst/>
          </a:prstGeom>
          <a:noFill/>
          <a:ln w="38100">
            <a:solidFill>
              <a:srgbClr val="EE22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dĺžnik 15"/>
              <p:cNvSpPr/>
              <p:nvPr/>
            </p:nvSpPr>
            <p:spPr>
              <a:xfrm>
                <a:off x="4108694" y="5220000"/>
                <a:ext cx="13644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k-SK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sk-SK" sz="240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sk-SK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sk-SK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Obdĺžni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694" y="5220000"/>
                <a:ext cx="136441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75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2" grpId="1"/>
      <p:bldP spid="13" grpId="0"/>
      <p:bldP spid="14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smiata tvár 1">
            <a:hlinkClick r:id="rId2"/>
          </p:cNvPr>
          <p:cNvSpPr/>
          <p:nvPr/>
        </p:nvSpPr>
        <p:spPr>
          <a:xfrm>
            <a:off x="4243272" y="4437112"/>
            <a:ext cx="914400" cy="914400"/>
          </a:xfrm>
          <a:prstGeom prst="smileyFac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1081565" y="1340768"/>
            <a:ext cx="7237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DOMÁCA ÚLOHA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sk-SK" sz="2400" b="1" dirty="0" smtClean="0">
                <a:solidFill>
                  <a:srgbClr val="002060"/>
                </a:solidFill>
                <a:latin typeface="+mj-lt"/>
              </a:rPr>
              <a:t>1.</a:t>
            </a:r>
          </a:p>
          <a:p>
            <a:pPr algn="ctr"/>
            <a:endParaRPr lang="sk-SK" sz="2400" b="1" dirty="0" smtClean="0">
              <a:solidFill>
                <a:srgbClr val="002060"/>
              </a:solidFill>
              <a:latin typeface="+mj-lt"/>
            </a:endParaRPr>
          </a:p>
          <a:p>
            <a:pPr algn="ctr"/>
            <a:r>
              <a:rPr lang="sk-SK" sz="2400" dirty="0">
                <a:solidFill>
                  <a:srgbClr val="002060"/>
                </a:solidFill>
                <a:latin typeface="+mj-lt"/>
              </a:rPr>
              <a:t>N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apísať poznámky z prezentácie  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a vyriešiť  do zošita príklad 8 zo str. 120.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(Ak by náhodou niekto nevedel, stále sme v učebnici č.5.)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854964" y="3764765"/>
            <a:ext cx="7691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Zopakovať učivo  si môžete aj pomocou obrázka v </a:t>
            </a:r>
            <a:r>
              <a:rPr lang="sk-SK" sz="2400" dirty="0" err="1" smtClean="0">
                <a:solidFill>
                  <a:srgbClr val="002060"/>
                </a:solidFill>
                <a:latin typeface="+mj-lt"/>
              </a:rPr>
              <a:t>Geogebre</a:t>
            </a:r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: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9472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96000" y="756000"/>
            <a:ext cx="6480720" cy="448592"/>
          </a:xfrm>
          <a:prstGeom prst="rect">
            <a:avLst/>
          </a:prstGeom>
          <a:noFill/>
        </p:spPr>
        <p:txBody>
          <a:bodyPr vert="horz" lIns="0" rIns="0" bIns="0" anchor="b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sz="2800" b="1" u="sng" dirty="0" smtClean="0">
                <a:solidFill>
                  <a:srgbClr val="002060"/>
                </a:solidFill>
              </a:rPr>
              <a:t>Vzájomná poloha priamky a kružnice</a:t>
            </a:r>
            <a:endParaRPr lang="cs-CZ" sz="2800" b="1" u="sng" dirty="0">
              <a:solidFill>
                <a:srgbClr val="00206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3" t="16258" r="9452" b="16465"/>
          <a:stretch/>
        </p:blipFill>
        <p:spPr bwMode="auto">
          <a:xfrm>
            <a:off x="324000" y="2340000"/>
            <a:ext cx="5177951" cy="4261666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dĺžnik 2"/>
              <p:cNvSpPr/>
              <p:nvPr/>
            </p:nvSpPr>
            <p:spPr>
              <a:xfrm>
                <a:off x="324000" y="2376000"/>
                <a:ext cx="11512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4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𝑘</m:t>
                      </m:r>
                      <m:d>
                        <m:dPr>
                          <m:ctrlP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;</m:t>
                          </m:r>
                          <m:r>
                            <a:rPr lang="sk-SK" sz="24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3" name="Obdĺžni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0" y="2376000"/>
                <a:ext cx="1151213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/>
              <p:cNvSpPr txBox="1"/>
              <p:nvPr/>
            </p:nvSpPr>
            <p:spPr>
              <a:xfrm>
                <a:off x="6120000" y="6048000"/>
                <a:ext cx="24845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𝒔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𝒌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𝑷</m:t>
                          </m:r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;</m:t>
                          </m:r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𝑸</m:t>
                          </m:r>
                        </m:e>
                      </m:d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BlokText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6048000"/>
                <a:ext cx="248459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BlokTextu 6"/>
              <p:cNvSpPr txBox="1"/>
              <p:nvPr/>
            </p:nvSpPr>
            <p:spPr>
              <a:xfrm>
                <a:off x="6120000" y="3168000"/>
                <a:ext cx="1821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𝒌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=∅</m:t>
                      </m:r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BlokText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3168000"/>
                <a:ext cx="182133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BlokTextu 7"/>
              <p:cNvSpPr txBox="1"/>
              <p:nvPr/>
            </p:nvSpPr>
            <p:spPr>
              <a:xfrm>
                <a:off x="6120000" y="4608000"/>
                <a:ext cx="20047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𝒕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𝒌</m:t>
                      </m:r>
                      <m:r>
                        <a:rPr lang="sk-SK" sz="2800" b="1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sk-SK" sz="2800" b="1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e>
                      </m:d>
                    </m:oMath>
                  </m:oMathPara>
                </a14:m>
                <a:endParaRPr lang="sk-SK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BlokText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00" y="4608000"/>
                <a:ext cx="2004716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>
              <a:xfrm>
                <a:off x="5760000" y="2520000"/>
                <a:ext cx="3117774" cy="58444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sk-SK" sz="2500" b="1" i="1" smtClean="0">
                        <a:solidFill>
                          <a:srgbClr val="FF00FF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sk-SK" sz="2500" dirty="0" smtClean="0">
                    <a:solidFill>
                      <a:srgbClr val="002060"/>
                    </a:solidFill>
                    <a:latin typeface="+mj-lt"/>
                  </a:rPr>
                  <a:t>...</a:t>
                </a:r>
                <a:r>
                  <a:rPr lang="sk-SK" dirty="0" err="1" smtClean="0">
                    <a:solidFill>
                      <a:srgbClr val="002060"/>
                    </a:solidFill>
                    <a:latin typeface="+mj-lt"/>
                  </a:rPr>
                  <a:t>nesečnica</a:t>
                </a:r>
                <a:r>
                  <a:rPr lang="sk-SK" sz="2500" dirty="0" smtClean="0">
                    <a:solidFill>
                      <a:srgbClr val="002060"/>
                    </a:solidFill>
                    <a:latin typeface="+mj-lt"/>
                  </a:rPr>
                  <a:t> kružnice</a:t>
                </a:r>
                <a:endParaRPr lang="sk-SK" sz="2400" dirty="0" smtClean="0">
                  <a:solidFill>
                    <a:srgbClr val="002060"/>
                  </a:solidFill>
                  <a:latin typeface="+mj-lt"/>
                </a:endParaRPr>
              </a:p>
              <a:p>
                <a:pPr>
                  <a:buFontTx/>
                  <a:buNone/>
                </a:pPr>
                <a:endParaRPr lang="sk-SK" sz="2400" dirty="0" smtClean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2520000"/>
                <a:ext cx="3117774" cy="584449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348" b="-104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>
              <a:xfrm>
                <a:off x="5760000" y="3960000"/>
                <a:ext cx="3117774" cy="58444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sk-SK" sz="2500" b="1" i="1" smtClean="0">
                        <a:solidFill>
                          <a:srgbClr val="80008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sk-SK" sz="2500" dirty="0" smtClean="0">
                    <a:solidFill>
                      <a:srgbClr val="002060"/>
                    </a:solidFill>
                    <a:latin typeface="+mj-lt"/>
                  </a:rPr>
                  <a:t>...dotyčnica kružnice</a:t>
                </a:r>
                <a:endParaRPr lang="sk-SK" dirty="0" smtClean="0">
                  <a:solidFill>
                    <a:srgbClr val="002060"/>
                  </a:solidFill>
                  <a:latin typeface="+mj-lt"/>
                </a:endParaRPr>
              </a:p>
              <a:p>
                <a:pPr>
                  <a:buFontTx/>
                  <a:buNone/>
                </a:pPr>
                <a:endParaRPr lang="sk-SK" dirty="0" smtClean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3960000"/>
                <a:ext cx="3117774" cy="584449"/>
              </a:xfrm>
              <a:prstGeom prst="rect">
                <a:avLst/>
              </a:prstGeom>
              <a:blipFill rotWithShape="1">
                <a:blip r:embed="rId8"/>
                <a:stretch>
                  <a:fillRect l="-391" t="-7368" b="-7368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"/>
              <p:cNvSpPr txBox="1">
                <a:spLocks noChangeArrowheads="1"/>
              </p:cNvSpPr>
              <p:nvPr/>
            </p:nvSpPr>
            <p:spPr>
              <a:xfrm>
                <a:off x="5760000" y="5400000"/>
                <a:ext cx="2766554" cy="58444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sk-SK" sz="2500" b="1" i="1" smtClean="0">
                        <a:solidFill>
                          <a:srgbClr val="0099FF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sk-SK" sz="2500" dirty="0" smtClean="0">
                    <a:solidFill>
                      <a:srgbClr val="002060"/>
                    </a:solidFill>
                    <a:latin typeface="+mj-lt"/>
                  </a:rPr>
                  <a:t>...</a:t>
                </a:r>
                <a:r>
                  <a:rPr lang="sk-SK" dirty="0" smtClean="0">
                    <a:solidFill>
                      <a:srgbClr val="002060"/>
                    </a:solidFill>
                    <a:latin typeface="+mj-lt"/>
                  </a:rPr>
                  <a:t>sečnica</a:t>
                </a:r>
                <a:r>
                  <a:rPr lang="sk-SK" sz="2500" dirty="0" smtClean="0">
                    <a:solidFill>
                      <a:srgbClr val="002060"/>
                    </a:solidFill>
                    <a:latin typeface="+mj-lt"/>
                  </a:rPr>
                  <a:t> kružnice</a:t>
                </a:r>
              </a:p>
            </p:txBody>
          </p:sp>
        </mc:Choice>
        <mc:Fallback xmlns="">
          <p:sp>
            <p:nvSpPr>
              <p:cNvPr id="1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000" y="5400000"/>
                <a:ext cx="2766554" cy="584449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322" b="-104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BlokTextu 5"/>
          <p:cNvSpPr txBox="1"/>
          <p:nvPr/>
        </p:nvSpPr>
        <p:spPr>
          <a:xfrm>
            <a:off x="5760000" y="1800000"/>
            <a:ext cx="2494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Priamka môže byť: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4" name="BlokTextu 13"/>
          <p:cNvSpPr txBox="1"/>
          <p:nvPr/>
        </p:nvSpPr>
        <p:spPr>
          <a:xfrm>
            <a:off x="216000" y="1440000"/>
            <a:ext cx="5304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Pre vzájomnú polohu priamky a kružnice </a:t>
            </a:r>
          </a:p>
          <a:p>
            <a:pPr algn="ctr"/>
            <a:r>
              <a:rPr lang="sk-SK" sz="2400" dirty="0" smtClean="0">
                <a:solidFill>
                  <a:srgbClr val="002060"/>
                </a:solidFill>
                <a:latin typeface="+mj-lt"/>
              </a:rPr>
              <a:t>existujú tri možnosti.  </a:t>
            </a:r>
            <a:endParaRPr lang="sk-SK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50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1458</Words>
  <PresentationFormat>Prezentácia na obrazovke (4:3)</PresentationFormat>
  <Paragraphs>177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Tok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2020-06-11T09:56:30Z</dcterms:created>
  <dcterms:modified xsi:type="dcterms:W3CDTF">2020-06-11T09:58:20Z</dcterms:modified>
</cp:coreProperties>
</file>