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3513-A9F6-4E98-BB17-1FCF4B094BE6}" type="datetimeFigureOut">
              <a:rPr lang="sk-SK" smtClean="0"/>
              <a:t>12. 5. 2020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83F0-4163-494B-814B-EDE85FA89D39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3513-A9F6-4E98-BB17-1FCF4B094BE6}" type="datetimeFigureOut">
              <a:rPr lang="sk-SK" smtClean="0"/>
              <a:t>12. 5. 2020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83F0-4163-494B-814B-EDE85FA89D3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3513-A9F6-4E98-BB17-1FCF4B094BE6}" type="datetimeFigureOut">
              <a:rPr lang="sk-SK" smtClean="0"/>
              <a:t>12. 5. 2020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83F0-4163-494B-814B-EDE85FA89D3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3513-A9F6-4E98-BB17-1FCF4B094BE6}" type="datetimeFigureOut">
              <a:rPr lang="sk-SK" smtClean="0"/>
              <a:t>12. 5. 2020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83F0-4163-494B-814B-EDE85FA89D3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3513-A9F6-4E98-BB17-1FCF4B094BE6}" type="datetimeFigureOut">
              <a:rPr lang="sk-SK" smtClean="0"/>
              <a:t>12. 5. 2020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83F0-4163-494B-814B-EDE85FA89D39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3513-A9F6-4E98-BB17-1FCF4B094BE6}" type="datetimeFigureOut">
              <a:rPr lang="sk-SK" smtClean="0"/>
              <a:t>12. 5. 2020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83F0-4163-494B-814B-EDE85FA89D3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3513-A9F6-4E98-BB17-1FCF4B094BE6}" type="datetimeFigureOut">
              <a:rPr lang="sk-SK" smtClean="0"/>
              <a:t>12. 5. 2020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83F0-4163-494B-814B-EDE85FA89D3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3513-A9F6-4E98-BB17-1FCF4B094BE6}" type="datetimeFigureOut">
              <a:rPr lang="sk-SK" smtClean="0"/>
              <a:t>12. 5. 2020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83F0-4163-494B-814B-EDE85FA89D3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3513-A9F6-4E98-BB17-1FCF4B094BE6}" type="datetimeFigureOut">
              <a:rPr lang="sk-SK" smtClean="0"/>
              <a:t>12. 5. 2020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83F0-4163-494B-814B-EDE85FA89D3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3513-A9F6-4E98-BB17-1FCF4B094BE6}" type="datetimeFigureOut">
              <a:rPr lang="sk-SK" smtClean="0"/>
              <a:t>12. 5. 2020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83F0-4163-494B-814B-EDE85FA89D3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3513-A9F6-4E98-BB17-1FCF4B094BE6}" type="datetimeFigureOut">
              <a:rPr lang="sk-SK" smtClean="0"/>
              <a:t>12. 5. 2020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42583F0-4163-494B-814B-EDE85FA89D39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2B3513-A9F6-4E98-BB17-1FCF4B094BE6}" type="datetimeFigureOut">
              <a:rPr lang="sk-SK" smtClean="0"/>
              <a:t>12. 5. 2020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2583F0-4163-494B-814B-EDE85FA89D39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147958" y="1412776"/>
            <a:ext cx="6811480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Odchýlka </a:t>
            </a:r>
            <a:r>
              <a:rPr lang="sk-SK" sz="6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endParaRPr lang="sk-SK" sz="6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sk-SK" sz="6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dvocH</a:t>
            </a:r>
            <a:r>
              <a:rPr lang="sk-SK" sz="6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Priamok</a:t>
            </a:r>
          </a:p>
          <a:p>
            <a:pPr algn="ctr"/>
            <a:r>
              <a:rPr lang="sk-SK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 v rovine</a:t>
            </a:r>
          </a:p>
        </p:txBody>
      </p:sp>
      <p:sp>
        <p:nvSpPr>
          <p:cNvPr id="6" name="Obdĺžnik 5"/>
          <p:cNvSpPr/>
          <p:nvPr/>
        </p:nvSpPr>
        <p:spPr>
          <a:xfrm>
            <a:off x="5112000" y="6156000"/>
            <a:ext cx="406693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ZuzanA</a:t>
            </a:r>
            <a:r>
              <a:rPr lang="sk-SK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 Bartošová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55649" y="6156000"/>
            <a:ext cx="16065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Máj 2020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4" t="10539" r="11333" b="19588"/>
          <a:stretch/>
        </p:blipFill>
        <p:spPr bwMode="auto">
          <a:xfrm>
            <a:off x="180000" y="1980187"/>
            <a:ext cx="3574474" cy="305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180000" y="828000"/>
                <a:ext cx="8712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Príklad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: Napíšte všeobecnú rovnicu priamky 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80008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ktorá prechádza bodom </a:t>
                </a:r>
                <a:r>
                  <a:rPr lang="sk-SK" sz="2400" b="1" i="1" dirty="0" smtClean="0">
                    <a:solidFill>
                      <a:srgbClr val="FF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dirty="0" smtClean="0">
                    <a:solidFill>
                      <a:srgbClr val="FF00FF"/>
                    </a:solidFill>
                    <a:latin typeface="+mj-lt"/>
                  </a:rPr>
                  <a:t>[</a:t>
                </a:r>
                <a:r>
                  <a:rPr lang="sk-SK" sz="2400" b="1" dirty="0" smtClean="0">
                    <a:solidFill>
                      <a:srgbClr val="FF00FF"/>
                    </a:solidFill>
                    <a:latin typeface="+mj-lt"/>
                  </a:rPr>
                  <a:t>4; 1</a:t>
                </a:r>
                <a:r>
                  <a:rPr lang="en-US" sz="2400" b="1" dirty="0" smtClean="0">
                    <a:solidFill>
                      <a:srgbClr val="FF00FF"/>
                    </a:solidFill>
                    <a:latin typeface="+mj-lt"/>
                  </a:rPr>
                  <a:t>]</a:t>
                </a:r>
                <a:r>
                  <a:rPr lang="sk-SK" sz="2400" b="1" dirty="0" smtClean="0">
                    <a:solidFill>
                      <a:srgbClr val="FF00FF"/>
                    </a:solidFill>
                    <a:latin typeface="+mj-lt"/>
                  </a:rPr>
                  <a:t>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a je kolmá na priamku </a:t>
                </a:r>
                <a:r>
                  <a:rPr lang="sk-SK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𝒃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: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𝟑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𝒙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−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𝒚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+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𝟐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𝟎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828000"/>
                <a:ext cx="871248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120" t="-5882" b="-161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/>
          <p:cNvSpPr txBox="1"/>
          <p:nvPr/>
        </p:nvSpPr>
        <p:spPr>
          <a:xfrm>
            <a:off x="3888000" y="1728000"/>
            <a:ext cx="5199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2. Využijeme to, že normálový vektor 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priamky  </a:t>
            </a:r>
            <a:r>
              <a:rPr lang="sk-SK" sz="2400" i="1" dirty="0" smtClean="0">
                <a:solidFill>
                  <a:srgbClr val="002060"/>
                </a:solidFill>
                <a:latin typeface="+mj-lt"/>
              </a:rPr>
              <a:t>b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je smerovým vektorom</a:t>
            </a:r>
          </a:p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p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riamky </a:t>
            </a:r>
            <a:r>
              <a:rPr lang="sk-SK" sz="2400" i="1" dirty="0" smtClean="0">
                <a:solidFill>
                  <a:srgbClr val="002060"/>
                </a:solidFill>
                <a:latin typeface="+mj-lt"/>
              </a:rPr>
              <a:t>a.</a:t>
            </a:r>
            <a:endParaRPr lang="sk-SK" sz="2400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4067944" y="2952000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3;−1</m:t>
                        </m:r>
                      </m:e>
                    </m:d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952000"/>
                <a:ext cx="194912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5832000" y="2952000"/>
                <a:ext cx="8647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00" y="2952000"/>
                <a:ext cx="864724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9737" r="-2957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lokTextu 9"/>
          <p:cNvSpPr txBox="1"/>
          <p:nvPr/>
        </p:nvSpPr>
        <p:spPr>
          <a:xfrm>
            <a:off x="3831678" y="3420000"/>
            <a:ext cx="525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rgbClr val="002060"/>
                </a:solidFill>
                <a:latin typeface="+mj-lt"/>
              </a:rPr>
              <a:t>K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eď máme smerový vektor priamky a bod, ktorý na nej leží, vieme priamku vyjadriť parametricky:</a:t>
            </a:r>
            <a:endParaRPr lang="sk-SK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1763688" y="6165304"/>
                <a:ext cx="4953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Hľadaná priamka 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𝒂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: 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𝟑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𝟕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sk-SK" sz="2400" b="1" i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6165304"/>
                <a:ext cx="495372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92"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4212000" y="4608000"/>
                <a:ext cx="2049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𝑎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 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=4+3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000" y="4608000"/>
                <a:ext cx="204921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/>
              <p:cNvSpPr txBox="1"/>
              <p:nvPr/>
            </p:nvSpPr>
            <p:spPr>
              <a:xfrm>
                <a:off x="4608000" y="5040000"/>
                <a:ext cx="15038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=1−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0" y="5040000"/>
                <a:ext cx="1503873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/>
              <p:cNvSpPr txBox="1"/>
              <p:nvPr/>
            </p:nvSpPr>
            <p:spPr>
              <a:xfrm>
                <a:off x="4140000" y="4104000"/>
                <a:ext cx="3958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𝑎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 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𝑋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𝐴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           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BlokText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000" y="4104000"/>
                <a:ext cx="3958391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1973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BlokTextu 16"/>
          <p:cNvSpPr txBox="1"/>
          <p:nvPr/>
        </p:nvSpPr>
        <p:spPr>
          <a:xfrm>
            <a:off x="518727" y="5436000"/>
            <a:ext cx="8568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smtClean="0">
                <a:solidFill>
                  <a:srgbClr val="002060"/>
                </a:solidFill>
                <a:latin typeface="+mj-lt"/>
              </a:rPr>
              <a:t>Odstránením parametra 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po sčítaní oboch rovníc a úprave, získame všeobecnú rovnicu priamky </a:t>
            </a:r>
            <a:r>
              <a:rPr lang="sk-SK" sz="2000" i="1" dirty="0" smtClean="0">
                <a:solidFill>
                  <a:srgbClr val="002060"/>
                </a:solidFill>
                <a:latin typeface="+mj-lt"/>
              </a:rPr>
              <a:t>a.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 (Toto už tiež máme za sebou.)</a:t>
            </a:r>
            <a:endParaRPr lang="sk-SK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4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12000" y="972000"/>
            <a:ext cx="8023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Zrejme ste si všimli, že toto učivo nadväzuje na predchádzajúce</a:t>
            </a:r>
          </a:p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p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oznatky. Pokiaľ Vám nebolo niečo jasné, skúste sa pozrieť 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do poznámok, ak to nepomôže, píšte.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12000" y="2448000"/>
            <a:ext cx="64282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Čo ste sa dnes mali naučiť: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sk-SK" sz="2400" dirty="0">
                <a:solidFill>
                  <a:srgbClr val="002060"/>
                </a:solidFill>
                <a:latin typeface="+mj-lt"/>
              </a:rPr>
              <a:t>v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ysvetliť obsah pojmu odchýlka dvoch priamok,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sk-SK" sz="2400" dirty="0">
                <a:solidFill>
                  <a:srgbClr val="002060"/>
                </a:solidFill>
                <a:latin typeface="+mj-lt"/>
              </a:rPr>
              <a:t>u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rčiť odchýlku dvoch priamok v rovine,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sk-SK" sz="2400" dirty="0">
                <a:solidFill>
                  <a:srgbClr val="002060"/>
                </a:solidFill>
                <a:latin typeface="+mj-lt"/>
              </a:rPr>
              <a:t>n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ájsť rovnicu kolmice na danú priamku 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440000" y="4814847"/>
            <a:ext cx="4694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DOMÁCA ÚLOHA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: </a:t>
            </a:r>
          </a:p>
          <a:p>
            <a:pPr algn="ctr"/>
            <a:r>
              <a:rPr lang="sk-SK" sz="2400" dirty="0" err="1" smtClean="0">
                <a:solidFill>
                  <a:srgbClr val="002060"/>
                </a:solidFill>
                <a:latin typeface="+mj-lt"/>
              </a:rPr>
              <a:t>Spoznámkovať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prezentáciu do zošita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+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Učebnica 5, str. 67/ 1., 3.pr. 	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Usmiata tvár 4"/>
          <p:cNvSpPr>
            <a:spLocks noChangeAspect="1"/>
          </p:cNvSpPr>
          <p:nvPr/>
        </p:nvSpPr>
        <p:spPr>
          <a:xfrm>
            <a:off x="6876256" y="5068763"/>
            <a:ext cx="1124290" cy="1061829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513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55575" y="1052736"/>
            <a:ext cx="76463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u="sng" dirty="0" smtClean="0">
                <a:solidFill>
                  <a:srgbClr val="002060"/>
                </a:solidFill>
                <a:latin typeface="+mj-lt"/>
              </a:rPr>
              <a:t>Čo by ste už mali vedieť z Analytickej geometrie?</a:t>
            </a:r>
          </a:p>
          <a:p>
            <a:endParaRPr lang="sk-SK" sz="2400" dirty="0" smtClean="0">
              <a:solidFill>
                <a:srgbClr val="00206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Vyjadriť priamku v rovine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parametricky,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sk-SK" sz="2400" dirty="0">
                <a:solidFill>
                  <a:srgbClr val="002060"/>
                </a:solidFill>
                <a:latin typeface="+mj-lt"/>
              </a:rPr>
              <a:t>v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šeobecnou rovnicou,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sk-SK" sz="2400" dirty="0">
                <a:solidFill>
                  <a:srgbClr val="002060"/>
                </a:solidFill>
                <a:latin typeface="+mj-lt"/>
              </a:rPr>
              <a:t>r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ovnicou v </a:t>
            </a:r>
            <a:r>
              <a:rPr lang="sk-SK" sz="2400" dirty="0" err="1" smtClean="0">
                <a:solidFill>
                  <a:srgbClr val="002060"/>
                </a:solidFill>
                <a:latin typeface="+mj-lt"/>
              </a:rPr>
              <a:t>smernicovom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tvare.</a:t>
            </a:r>
          </a:p>
          <a:p>
            <a:pPr lvl="1"/>
            <a:endParaRPr lang="sk-SK" sz="2400" dirty="0" smtClean="0">
              <a:solidFill>
                <a:srgbClr val="00206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Určiť vzájomnú polohu a prienik dvoch priamok v rovine.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22818" y="4639197"/>
            <a:ext cx="8111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Skôr, ako prejdete na ďalšiu snímku, </a:t>
            </a:r>
            <a:r>
              <a:rPr lang="sk-SK" sz="2400" b="1" u="sng" dirty="0" smtClean="0">
                <a:solidFill>
                  <a:srgbClr val="002060"/>
                </a:solidFill>
                <a:latin typeface="+mj-lt"/>
              </a:rPr>
              <a:t>pozrite si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 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 zošite (dúfam, že to tam nájdete) učivo o vektoroch:</a:t>
            </a:r>
          </a:p>
          <a:p>
            <a:pPr algn="ctr"/>
            <a:r>
              <a:rPr lang="sk-SK" sz="2400" dirty="0">
                <a:solidFill>
                  <a:srgbClr val="002060"/>
                </a:solidFill>
                <a:latin typeface="+mj-lt"/>
              </a:rPr>
              <a:t>v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eľkosť vektora a skalárny súčin, uhol a kolmosť dvoch vektorov.</a:t>
            </a:r>
          </a:p>
        </p:txBody>
      </p:sp>
    </p:spTree>
    <p:extLst>
      <p:ext uri="{BB962C8B-B14F-4D97-AF65-F5344CB8AC3E}">
        <p14:creationId xmlns:p14="http://schemas.microsoft.com/office/powerpoint/2010/main" val="21259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14211" y="980728"/>
            <a:ext cx="936853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cs-CZ" sz="2400" b="1" dirty="0" err="1" smtClean="0">
                <a:solidFill>
                  <a:srgbClr val="002060"/>
                </a:solidFill>
                <a:latin typeface="+mj-lt"/>
                <a:sym typeface="Symbol"/>
              </a:rPr>
              <a:t>Odchýlkou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(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napr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. </a:t>
            </a:r>
            <a:r>
              <a:rPr lang="cs-CZ" sz="2400" b="1" i="1" dirty="0" smtClean="0">
                <a:solidFill>
                  <a:srgbClr val="002060"/>
                </a:solidFill>
                <a:latin typeface="+mj-lt"/>
                <a:cs typeface="Times New Roman" pitchFamily="18" charset="0"/>
                <a:sym typeface="Symbol"/>
              </a:rPr>
              <a:t>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)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dvoch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priamok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nazývame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veľkosť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 nulového,</a:t>
            </a:r>
          </a:p>
          <a:p>
            <a:pPr algn="l">
              <a:spcBef>
                <a:spcPct val="50000"/>
              </a:spcBef>
            </a:pP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ostrého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alebo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pravého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uhla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,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ktorého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ramená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ležia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na daných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priamkach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. </a:t>
            </a:r>
            <a:endParaRPr lang="cs-CZ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467544" y="980727"/>
            <a:ext cx="82218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S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pojmom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odchýlka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dvoch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priamok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sme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sa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už tento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šk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. </a:t>
            </a:r>
            <a:r>
              <a:rPr lang="cs-CZ" sz="2400" dirty="0">
                <a:solidFill>
                  <a:srgbClr val="002060"/>
                </a:solidFill>
                <a:latin typeface="+mj-lt"/>
                <a:sym typeface="Symbol"/>
              </a:rPr>
              <a:t>r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ok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stretli</a:t>
            </a:r>
            <a:r>
              <a:rPr lang="cs-CZ" sz="2400" dirty="0">
                <a:solidFill>
                  <a:srgbClr val="002060"/>
                </a:solidFill>
                <a:latin typeface="+mj-lt"/>
                <a:sym typeface="Symbol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cs-CZ" sz="2400" dirty="0" err="1">
                <a:solidFill>
                  <a:srgbClr val="002060"/>
                </a:solidFill>
                <a:latin typeface="+mj-lt"/>
                <a:sym typeface="Symbol"/>
              </a:rPr>
              <a:t>p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ri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riešení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úloh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zo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Stereometrie.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Spomínate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si? </a:t>
            </a:r>
            <a:endParaRPr lang="cs-CZ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3124683" y="2394466"/>
                <a:ext cx="2292359" cy="523220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𝝋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°;</m:t>
                          </m:r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𝟗𝟎</m:t>
                          </m:r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°</m:t>
                          </m:r>
                        </m:e>
                      </m:d>
                    </m:oMath>
                  </m:oMathPara>
                </a14:m>
                <a:endParaRPr lang="sk-SK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83" y="2394466"/>
                <a:ext cx="2292359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3276000" y="3384000"/>
                <a:ext cx="17892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Priamky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, 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sk-SK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000" y="3384000"/>
                <a:ext cx="178927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102"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nica 6"/>
          <p:cNvCxnSpPr/>
          <p:nvPr/>
        </p:nvCxnSpPr>
        <p:spPr>
          <a:xfrm rot="60000" flipH="1">
            <a:off x="2448001" y="3959903"/>
            <a:ext cx="1620000" cy="613574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1637963" y="4680000"/>
            <a:ext cx="173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r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ovnobežné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5364000" y="4680000"/>
            <a:ext cx="170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rôznobežné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dĺžnik 11"/>
              <p:cNvSpPr/>
              <p:nvPr/>
            </p:nvSpPr>
            <p:spPr>
              <a:xfrm>
                <a:off x="1762643" y="5256000"/>
                <a:ext cx="13620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𝝋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Obdĺžni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43" y="5256000"/>
                <a:ext cx="136204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dĺžnik 12"/>
              <p:cNvSpPr/>
              <p:nvPr/>
            </p:nvSpPr>
            <p:spPr>
              <a:xfrm>
                <a:off x="5205439" y="5256000"/>
                <a:ext cx="23940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𝝋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endChr m:val=""/>
                          <m:ctrlP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°;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𝟗𝟎</m:t>
                              </m:r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Obdĺžni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439" y="5256000"/>
                <a:ext cx="239405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Rovná spojnica 14"/>
          <p:cNvCxnSpPr/>
          <p:nvPr/>
        </p:nvCxnSpPr>
        <p:spPr>
          <a:xfrm rot="2460000" flipH="1">
            <a:off x="4428000" y="3960000"/>
            <a:ext cx="1620000" cy="613574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26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/>
      <p:bldP spid="9" grpId="0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504000" y="756000"/>
            <a:ext cx="82218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cs-CZ" sz="2400" dirty="0" err="1">
                <a:solidFill>
                  <a:srgbClr val="002060"/>
                </a:solidFill>
                <a:latin typeface="+mj-lt"/>
                <a:sym typeface="Symbol"/>
              </a:rPr>
              <a:t>O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dchýlku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rôznobežných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priamok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určíme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pomocou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ich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smerových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vektorov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.</a:t>
            </a:r>
            <a:endParaRPr lang="cs-CZ" sz="24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5" b="15472"/>
          <a:stretch/>
        </p:blipFill>
        <p:spPr bwMode="auto">
          <a:xfrm>
            <a:off x="252000" y="1872000"/>
            <a:ext cx="5613728" cy="44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504000" y="756000"/>
            <a:ext cx="54006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Uhol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dvoch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vektorov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b="1" dirty="0" smtClean="0">
                <a:solidFill>
                  <a:srgbClr val="002060"/>
                </a:solidFill>
                <a:latin typeface="+mj-lt"/>
                <a:sym typeface="Symbol"/>
              </a:rPr>
              <a:t>už </a:t>
            </a:r>
            <a:r>
              <a:rPr lang="cs-CZ" sz="2400" b="1" dirty="0" err="1" smtClean="0">
                <a:solidFill>
                  <a:srgbClr val="002060"/>
                </a:solidFill>
                <a:latin typeface="+mj-lt"/>
                <a:sym typeface="Symbol"/>
              </a:rPr>
              <a:t>vieme</a:t>
            </a:r>
            <a:r>
              <a:rPr lang="cs-CZ" sz="2400" b="1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vypočítať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:</a:t>
            </a:r>
            <a:endParaRPr lang="cs-CZ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868000" y="1440000"/>
                <a:ext cx="3033843" cy="1123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sk-SK" sz="28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𝝋</m:t>
                          </m:r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sz="28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sk-SK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k-SK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k-SK" sz="28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sk-SK" sz="28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sk-SK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k-SK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k-SK" sz="28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𝒒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k-SK" sz="28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k-SK" sz="28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𝒒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sk-SK" sz="2800" b="1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000" y="1440000"/>
                <a:ext cx="3033843" cy="11239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480000" y="828000"/>
            <a:ext cx="28794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cs-CZ" sz="2000" dirty="0" err="1">
                <a:solidFill>
                  <a:srgbClr val="002060"/>
                </a:solidFill>
                <a:latin typeface="+mj-lt"/>
                <a:sym typeface="Symbol"/>
              </a:rPr>
              <a:t>s</a:t>
            </a:r>
            <a:r>
              <a:rPr lang="cs-CZ" sz="2000" dirty="0" err="1" smtClean="0">
                <a:solidFill>
                  <a:srgbClr val="002060"/>
                </a:solidFill>
                <a:latin typeface="+mj-lt"/>
                <a:sym typeface="Symbol"/>
              </a:rPr>
              <a:t>kalárny</a:t>
            </a:r>
            <a:r>
              <a:rPr lang="cs-CZ" sz="20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000" dirty="0" err="1" smtClean="0">
                <a:solidFill>
                  <a:srgbClr val="002060"/>
                </a:solidFill>
                <a:latin typeface="+mj-lt"/>
                <a:sym typeface="Symbol"/>
              </a:rPr>
              <a:t>súčin</a:t>
            </a:r>
            <a:r>
              <a:rPr lang="cs-CZ" sz="20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000" dirty="0" err="1" smtClean="0">
                <a:solidFill>
                  <a:srgbClr val="002060"/>
                </a:solidFill>
                <a:latin typeface="+mj-lt"/>
                <a:sym typeface="Symbol"/>
              </a:rPr>
              <a:t>vektorov</a:t>
            </a:r>
            <a:endParaRPr lang="cs-CZ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6588000" y="3060000"/>
            <a:ext cx="3059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cs-CZ" sz="2000" dirty="0" err="1">
                <a:solidFill>
                  <a:srgbClr val="002060"/>
                </a:solidFill>
                <a:latin typeface="+mj-lt"/>
                <a:sym typeface="Symbol"/>
              </a:rPr>
              <a:t>s</a:t>
            </a:r>
            <a:r>
              <a:rPr lang="cs-CZ" sz="2000" dirty="0" err="1" smtClean="0">
                <a:solidFill>
                  <a:srgbClr val="002060"/>
                </a:solidFill>
                <a:latin typeface="+mj-lt"/>
                <a:sym typeface="Symbol"/>
              </a:rPr>
              <a:t>účin</a:t>
            </a:r>
            <a:r>
              <a:rPr lang="cs-CZ" sz="20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000" dirty="0" err="1" smtClean="0">
                <a:solidFill>
                  <a:srgbClr val="002060"/>
                </a:solidFill>
                <a:latin typeface="+mj-lt"/>
                <a:sym typeface="Symbol"/>
              </a:rPr>
              <a:t>veľkostí</a:t>
            </a:r>
            <a:r>
              <a:rPr lang="cs-CZ" sz="20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000" dirty="0" err="1" smtClean="0">
                <a:solidFill>
                  <a:srgbClr val="002060"/>
                </a:solidFill>
                <a:latin typeface="+mj-lt"/>
                <a:sym typeface="Symbol"/>
              </a:rPr>
              <a:t>vektorov</a:t>
            </a:r>
            <a:endParaRPr lang="cs-CZ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Pravá zložená zátvorka 9"/>
          <p:cNvSpPr/>
          <p:nvPr/>
        </p:nvSpPr>
        <p:spPr>
          <a:xfrm rot="-5400000">
            <a:off x="7740000" y="936000"/>
            <a:ext cx="496280" cy="108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Pravá zložená zátvorka 10"/>
          <p:cNvSpPr/>
          <p:nvPr/>
        </p:nvSpPr>
        <p:spPr>
          <a:xfrm rot="5340000">
            <a:off x="7812000" y="2088000"/>
            <a:ext cx="496280" cy="140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9" b="15737"/>
          <a:stretch/>
        </p:blipFill>
        <p:spPr bwMode="auto">
          <a:xfrm>
            <a:off x="288000" y="1868400"/>
            <a:ext cx="5583177" cy="44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6228000" y="3600000"/>
            <a:ext cx="271200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Uhol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vektorov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však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môže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byť aj tupý (hodnota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funkcie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kosínus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tohto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uhla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záporná),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odchýlka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priamok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nie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. </a:t>
            </a:r>
          </a:p>
          <a:p>
            <a:pPr algn="ctr">
              <a:spcBef>
                <a:spcPct val="50000"/>
              </a:spcBef>
            </a:pP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Čo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s tým?</a:t>
            </a:r>
            <a:endParaRPr lang="cs-CZ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6228000" y="2880000"/>
            <a:ext cx="2710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Pomocou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absolútnej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hodnoty zabezpečíme, aby hodnota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funkcie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kosínus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nebola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záporná.</a:t>
            </a:r>
            <a:r>
              <a:rPr lang="cs-CZ" sz="2400" dirty="0">
                <a:solidFill>
                  <a:srgbClr val="002060"/>
                </a:solidFill>
                <a:sym typeface="Symbol"/>
              </a:rPr>
              <a:t> </a:t>
            </a:r>
            <a:r>
              <a:rPr lang="cs-CZ" sz="2400" dirty="0">
                <a:solidFill>
                  <a:srgbClr val="002060"/>
                </a:solidFill>
                <a:latin typeface="+mj-lt"/>
                <a:sym typeface="Symbol"/>
              </a:rPr>
              <a:t>(Trochu zjednodušené </a:t>
            </a:r>
            <a:r>
              <a:rPr lang="cs-CZ" sz="2400" dirty="0" err="1">
                <a:solidFill>
                  <a:srgbClr val="002060"/>
                </a:solidFill>
                <a:latin typeface="+mj-lt"/>
                <a:sym typeface="Symbol"/>
              </a:rPr>
              <a:t>vysvetlenie</a:t>
            </a:r>
            <a:r>
              <a:rPr lang="cs-CZ" sz="2400" dirty="0">
                <a:solidFill>
                  <a:srgbClr val="002060"/>
                </a:solidFill>
                <a:latin typeface="+mj-lt"/>
                <a:sym typeface="Symbol"/>
              </a:rPr>
              <a:t>,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viac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     </a:t>
            </a:r>
            <a:r>
              <a:rPr lang="cs-CZ" sz="2400" dirty="0">
                <a:solidFill>
                  <a:srgbClr val="002060"/>
                </a:solidFill>
                <a:latin typeface="+mj-lt"/>
                <a:sym typeface="Symbol"/>
              </a:rPr>
              <a:t>v škole, </a:t>
            </a:r>
            <a:r>
              <a:rPr lang="cs-CZ" sz="2400" dirty="0" err="1">
                <a:solidFill>
                  <a:srgbClr val="002060"/>
                </a:solidFill>
                <a:latin typeface="+mj-lt"/>
                <a:sym typeface="Symbol"/>
              </a:rPr>
              <a:t>dúfam</a:t>
            </a:r>
            <a:r>
              <a:rPr lang="cs-CZ" sz="2400" dirty="0">
                <a:solidFill>
                  <a:srgbClr val="002060"/>
                </a:solidFill>
                <a:latin typeface="+mj-lt"/>
                <a:sym typeface="Symbol"/>
              </a:rPr>
              <a:t>, že </a:t>
            </a:r>
            <a:r>
              <a:rPr lang="cs-CZ" sz="2400" dirty="0" err="1">
                <a:solidFill>
                  <a:srgbClr val="002060"/>
                </a:solidFill>
                <a:latin typeface="+mj-lt"/>
                <a:sym typeface="Symbol"/>
              </a:rPr>
              <a:t>čoskoro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…)</a:t>
            </a:r>
            <a:endParaRPr lang="cs-CZ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/>
              <p:cNvSpPr txBox="1"/>
              <p:nvPr/>
            </p:nvSpPr>
            <p:spPr>
              <a:xfrm>
                <a:off x="5868000" y="1404000"/>
                <a:ext cx="3033843" cy="1155188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sk-SK" sz="28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𝝋</m:t>
                          </m:r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k-SK" sz="28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  <m:r>
                                    <a:rPr lang="sk-SK" sz="28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𝒒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k-SK" sz="28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k-SK" sz="28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𝒒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sk-SK" sz="2800" b="1" dirty="0"/>
              </a:p>
            </p:txBody>
          </p:sp>
        </mc:Choice>
        <mc:Fallback xmlns="">
          <p:sp>
            <p:nvSpPr>
              <p:cNvPr id="1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000" y="1404000"/>
                <a:ext cx="3033843" cy="11551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dĺžnik 16"/>
          <p:cNvSpPr/>
          <p:nvPr/>
        </p:nvSpPr>
        <p:spPr>
          <a:xfrm>
            <a:off x="107504" y="945154"/>
            <a:ext cx="6662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400" b="1" dirty="0">
                <a:solidFill>
                  <a:srgbClr val="002060"/>
                </a:solidFill>
                <a:latin typeface="+mj-lt"/>
                <a:sym typeface="Symbol"/>
              </a:rPr>
              <a:t>V</a:t>
            </a:r>
            <a:r>
              <a:rPr lang="cs-CZ" sz="2400" b="1" dirty="0" smtClean="0">
                <a:solidFill>
                  <a:srgbClr val="002060"/>
                </a:solidFill>
                <a:latin typeface="+mj-lt"/>
                <a:sym typeface="Symbol"/>
              </a:rPr>
              <a:t>zorec </a:t>
            </a:r>
            <a:r>
              <a:rPr lang="cs-CZ" sz="2400" b="1" dirty="0" err="1">
                <a:solidFill>
                  <a:srgbClr val="002060"/>
                </a:solidFill>
                <a:latin typeface="+mj-lt"/>
                <a:sym typeface="Symbol"/>
              </a:rPr>
              <a:t>pre</a:t>
            </a:r>
            <a:r>
              <a:rPr lang="cs-CZ" sz="2400" b="1" dirty="0">
                <a:solidFill>
                  <a:srgbClr val="002060"/>
                </a:solidFill>
                <a:latin typeface="+mj-lt"/>
                <a:sym typeface="Symbol"/>
              </a:rPr>
              <a:t> výpočet </a:t>
            </a:r>
            <a:r>
              <a:rPr lang="cs-CZ" sz="2400" b="1" dirty="0" err="1">
                <a:solidFill>
                  <a:srgbClr val="002060"/>
                </a:solidFill>
                <a:latin typeface="+mj-lt"/>
                <a:sym typeface="Symbol"/>
              </a:rPr>
              <a:t>odchýlky</a:t>
            </a:r>
            <a:r>
              <a:rPr lang="cs-CZ" sz="2400" b="1" dirty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b="1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b="1" dirty="0" err="1">
                <a:solidFill>
                  <a:srgbClr val="002060"/>
                </a:solidFill>
                <a:latin typeface="+mj-lt"/>
                <a:sym typeface="Symbol"/>
              </a:rPr>
              <a:t>priamok</a:t>
            </a:r>
            <a:r>
              <a:rPr lang="cs-CZ" sz="2400" b="1" dirty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cs-CZ" sz="2400" b="1" dirty="0" smtClean="0">
                <a:solidFill>
                  <a:srgbClr val="002060"/>
                </a:solidFill>
                <a:latin typeface="+mj-lt"/>
                <a:sym typeface="Symbol"/>
              </a:rPr>
              <a:t> a </a:t>
            </a:r>
            <a:r>
              <a:rPr lang="cs-CZ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q </a:t>
            </a:r>
            <a:r>
              <a:rPr lang="cs-CZ" sz="2400" b="1" dirty="0" smtClean="0">
                <a:solidFill>
                  <a:srgbClr val="002060"/>
                </a:solidFill>
                <a:latin typeface="+mj-lt"/>
                <a:sym typeface="Symbol"/>
              </a:rPr>
              <a:t> je:</a:t>
            </a:r>
            <a:endParaRPr lang="cs-CZ" sz="24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047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0" grpId="0" animBg="1"/>
      <p:bldP spid="10" grpId="1" animBg="1"/>
      <p:bldP spid="11" grpId="0" animBg="1"/>
      <p:bldP spid="11" grpId="1" animBg="1"/>
      <p:bldP spid="13" grpId="0"/>
      <p:bldP spid="13" grpId="1"/>
      <p:bldP spid="14" grpId="0"/>
      <p:bldP spid="14" grpId="1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343209" y="919365"/>
            <a:ext cx="87129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Porozmýšľajte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, 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ako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je to s normálovými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vektormi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daných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priamok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,     v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súvislosti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s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ich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odchýlkou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.</a:t>
            </a:r>
            <a:endParaRPr lang="cs-CZ" sz="2400" dirty="0">
              <a:solidFill>
                <a:srgbClr val="002060"/>
              </a:solidFill>
              <a:latin typeface="+mj-lt"/>
              <a:sym typeface="Symbo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1" r="6941" b="13089"/>
          <a:stretch/>
        </p:blipFill>
        <p:spPr bwMode="auto">
          <a:xfrm>
            <a:off x="343209" y="1916832"/>
            <a:ext cx="5196114" cy="456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5738464" y="4725144"/>
                <a:ext cx="3139641" cy="1155188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sk-SK" sz="28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𝝋</m:t>
                          </m:r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k-SK" sz="28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8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  <m:r>
                                    <a:rPr lang="sk-SK" sz="28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8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𝒒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k-SK" sz="28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8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k-SK" sz="28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8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𝒒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sk-SK" sz="2800" b="1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464" y="4725144"/>
                <a:ext cx="3139641" cy="11551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5868124" y="2132856"/>
            <a:ext cx="288032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Na výpočet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odchýlky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priamok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a </a:t>
            </a:r>
            <a:r>
              <a:rPr lang="cs-CZ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q</a:t>
            </a:r>
            <a:r>
              <a:rPr lang="cs-CZ" sz="2400" dirty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môžeme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použiť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aj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  <a:sym typeface="Symbol"/>
              </a:rPr>
              <a:t>ich</a:t>
            </a:r>
            <a:r>
              <a:rPr lang="cs-CZ" sz="2400" dirty="0" smtClean="0">
                <a:solidFill>
                  <a:srgbClr val="002060"/>
                </a:solidFill>
                <a:latin typeface="+mj-lt"/>
                <a:sym typeface="Symbol"/>
              </a:rPr>
              <a:t> normálové vektory:</a:t>
            </a:r>
            <a:endParaRPr lang="cs-CZ" sz="24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3" name="Rovná spojnica 2"/>
          <p:cNvCxnSpPr/>
          <p:nvPr/>
        </p:nvCxnSpPr>
        <p:spPr>
          <a:xfrm>
            <a:off x="360000" y="1334863"/>
            <a:ext cx="190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0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4" t="4320" r="11753" b="19222"/>
          <a:stretch/>
        </p:blipFill>
        <p:spPr bwMode="auto">
          <a:xfrm>
            <a:off x="180000" y="1908000"/>
            <a:ext cx="3621392" cy="385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2555776" y="828000"/>
            <a:ext cx="3710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Kolmosť dvoch priamok</a:t>
            </a:r>
            <a:endParaRPr lang="sk-SK" sz="2800" b="1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/>
              <p:cNvSpPr/>
              <p:nvPr/>
            </p:nvSpPr>
            <p:spPr>
              <a:xfrm>
                <a:off x="1994211" y="2012239"/>
                <a:ext cx="13783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𝝋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𝟗𝟎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5" name="Obdĺžni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11" y="2012239"/>
                <a:ext cx="137832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/>
              <p:cNvSpPr/>
              <p:nvPr/>
            </p:nvSpPr>
            <p:spPr>
              <a:xfrm>
                <a:off x="3852000" y="2124000"/>
                <a:ext cx="5133200" cy="561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𝒑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⊥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𝒒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sSub>
                        <m:sSubPr>
                          <m:ctrlP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8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8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sub>
                      </m:sSub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⊥</m:t>
                      </m:r>
                      <m:sSub>
                        <m:sSubPr>
                          <m:ctrlP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8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8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𝒒</m:t>
                          </m:r>
                        </m:sub>
                      </m:sSub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⟺</m:t>
                      </m:r>
                      <m:sSub>
                        <m:sSubPr>
                          <m:ctrlP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8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8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sub>
                      </m:sSub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8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8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𝒒</m:t>
                          </m:r>
                        </m:sub>
                      </m:sSub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6" name="Obdĺžni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000" y="2124000"/>
                <a:ext cx="5133200" cy="5619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lokTextu 6"/>
          <p:cNvSpPr txBox="1"/>
          <p:nvPr/>
        </p:nvSpPr>
        <p:spPr>
          <a:xfrm>
            <a:off x="4716000" y="2988000"/>
            <a:ext cx="35790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Naznačte si do obrázka normálové vektory oboch priamok a 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porozmýšľajte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,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ako to je s dvojicou</a:t>
            </a:r>
          </a:p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n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ormálových vektorov</a:t>
            </a:r>
          </a:p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p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rípadne so smerovým vektorom jednej </a:t>
            </a:r>
          </a:p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a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normálovým vektorom druhej priamky. 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ĺžnik 7"/>
              <p:cNvSpPr/>
              <p:nvPr/>
            </p:nvSpPr>
            <p:spPr>
              <a:xfrm>
                <a:off x="3852000" y="3204000"/>
                <a:ext cx="5344796" cy="561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𝒑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⊥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𝒒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sSub>
                        <m:sSubPr>
                          <m:ctrlP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8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sub>
                      </m:sSub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⊥</m:t>
                      </m:r>
                      <m:sSub>
                        <m:sSubPr>
                          <m:ctrlP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8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𝒒</m:t>
                          </m:r>
                        </m:sub>
                      </m:sSub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⟺</m:t>
                      </m:r>
                      <m:sSub>
                        <m:sSubPr>
                          <m:ctrlP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8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sub>
                      </m:sSub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8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𝒒</m:t>
                          </m:r>
                        </m:sub>
                      </m:sSub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8" name="Obdĺžni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000" y="3204000"/>
                <a:ext cx="5344796" cy="56194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ĺžnik 8"/>
              <p:cNvSpPr/>
              <p:nvPr/>
            </p:nvSpPr>
            <p:spPr>
              <a:xfrm>
                <a:off x="3780000" y="4329829"/>
                <a:ext cx="5428089" cy="931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𝒑</m:t>
                    </m:r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⊥</m:t>
                    </m:r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𝒒</m:t>
                    </m:r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⇔</m:t>
                    </m:r>
                    <m:sSub>
                      <m:sSubPr>
                        <m:ctrlP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8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e>
                        </m:acc>
                      </m:e>
                      <m:sub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sub>
                    </m:sSub>
                    <m:r>
                      <a:rPr lang="sk-SK" sz="2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∥</m:t>
                    </m:r>
                    <m:sSub>
                      <m:sSubPr>
                        <m:ctrlP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8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</m:acc>
                      </m:e>
                      <m:sub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sk-SK" sz="2800" dirty="0" smtClean="0"/>
                  <a:t> </a:t>
                </a:r>
              </a:p>
              <a:p>
                <a:pPr algn="ctr"/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(LZ vektorov, jeden je násobkom druhého)</a:t>
                </a:r>
                <a:endParaRPr lang="sk-SK" sz="2400" dirty="0"/>
              </a:p>
            </p:txBody>
          </p:sp>
        </mc:Choice>
        <mc:Fallback xmlns="">
          <p:sp>
            <p:nvSpPr>
              <p:cNvPr id="9" name="Obdĺžni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000" y="4329829"/>
                <a:ext cx="5428089" cy="931281"/>
              </a:xfrm>
              <a:prstGeom prst="rect">
                <a:avLst/>
              </a:prstGeom>
              <a:blipFill rotWithShape="1">
                <a:blip r:embed="rId6"/>
                <a:stretch>
                  <a:fillRect l="-1122" r="-1122" b="-137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0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1238391" y="1332000"/>
                <a:ext cx="2789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𝑝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=1−2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91" y="1332000"/>
                <a:ext cx="2789225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1512000" y="1800000"/>
                <a:ext cx="15038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=3+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00" y="1800000"/>
                <a:ext cx="150387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5269314" y="1332000"/>
                <a:ext cx="266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𝑞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=2+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314" y="1332000"/>
                <a:ext cx="266496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5580000" y="1800000"/>
                <a:ext cx="1926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=−1+3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800000"/>
                <a:ext cx="1926297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180000" y="864294"/>
                <a:ext cx="6152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Príklad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: Vypočítajte odchýlku priamok  </a:t>
                </a:r>
                <a14:m>
                  <m:oMath xmlns:m="http://schemas.openxmlformats.org/officeDocument/2006/math"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a</m:t>
                    </m:r>
                    <m:r>
                      <a:rPr 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</a:rPr>
                  <a:t>, ak</a:t>
                </a:r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864294"/>
                <a:ext cx="615226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586" t="-10526" r="-595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lokTextu 6"/>
          <p:cNvSpPr txBox="1"/>
          <p:nvPr/>
        </p:nvSpPr>
        <p:spPr>
          <a:xfrm>
            <a:off x="252000" y="2268000"/>
            <a:ext cx="4417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Určíme smerové vektory priamok: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432000" y="2808000"/>
                <a:ext cx="190507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−2;1</m:t>
                        </m:r>
                      </m:e>
                    </m:d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" y="2808000"/>
                <a:ext cx="1905073" cy="490199"/>
              </a:xfrm>
              <a:prstGeom prst="rect">
                <a:avLst/>
              </a:prstGeom>
              <a:blipFill rotWithShape="1">
                <a:blip r:embed="rId7"/>
                <a:stretch>
                  <a:fillRect t="-17500" b="-62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3132000" y="2808000"/>
                <a:ext cx="1673471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1;3</m:t>
                        </m:r>
                      </m:e>
                    </m:d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000" y="2808000"/>
                <a:ext cx="1673471" cy="490199"/>
              </a:xfrm>
              <a:prstGeom prst="rect">
                <a:avLst/>
              </a:prstGeom>
              <a:blipFill rotWithShape="1">
                <a:blip r:embed="rId8"/>
                <a:stretch>
                  <a:fillRect t="-17500" b="-62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lokTextu 9"/>
          <p:cNvSpPr txBox="1"/>
          <p:nvPr/>
        </p:nvSpPr>
        <p:spPr>
          <a:xfrm>
            <a:off x="288000" y="3348000"/>
            <a:ext cx="3198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Vypočítame ich veľkosti: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540000" y="3888000"/>
                <a:ext cx="2822503" cy="549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sk-SK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sk-SK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4+1</m:t>
                          </m:r>
                        </m:e>
                      </m:rad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" y="3888000"/>
                <a:ext cx="2822503" cy="54976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4837237" y="3888000"/>
                <a:ext cx="2990049" cy="542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sk-SK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sk-SK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1+9</m:t>
                          </m:r>
                        </m:e>
                      </m:rad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237" y="3888000"/>
                <a:ext cx="2990049" cy="54226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BlokTextu 12"/>
          <p:cNvSpPr txBox="1"/>
          <p:nvPr/>
        </p:nvSpPr>
        <p:spPr>
          <a:xfrm>
            <a:off x="288000" y="4500000"/>
            <a:ext cx="2768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Dosadíme do vzorca: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540000" y="5040000"/>
                <a:ext cx="2942279" cy="1003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sk-SK" sz="24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𝝋</m:t>
                          </m:r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k-SK" sz="24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  <m:r>
                                    <a:rPr lang="sk-SK" sz="24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sk-SK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𝒒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k-SK" sz="24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k-SK" sz="24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𝒒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sk-SK" sz="24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" y="5040000"/>
                <a:ext cx="2942279" cy="100328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dĺžnik 14"/>
              <p:cNvSpPr/>
              <p:nvPr/>
            </p:nvSpPr>
            <p:spPr>
              <a:xfrm>
                <a:off x="3348000" y="5076000"/>
                <a:ext cx="2547364" cy="879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−2⋅1+1⋅3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rad>
                          <m:r>
                            <a:rPr lang="sk-SK" sz="240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sk-SK" sz="2400" b="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15" name="Obdĺžni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5076000"/>
                <a:ext cx="2547364" cy="87921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dĺžnik 15"/>
              <p:cNvSpPr/>
              <p:nvPr/>
            </p:nvSpPr>
            <p:spPr>
              <a:xfrm>
                <a:off x="5724000" y="5076000"/>
                <a:ext cx="985206" cy="870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sk-SK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den>
                      </m:f>
                      <m:r>
                        <a:rPr lang="sk-SK" sz="240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16" name="Obdĺžni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000" y="5076000"/>
                <a:ext cx="985206" cy="87049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dĺžnik 16"/>
              <p:cNvSpPr/>
              <p:nvPr/>
            </p:nvSpPr>
            <p:spPr>
              <a:xfrm>
                <a:off x="6552000" y="5328000"/>
                <a:ext cx="1734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=81,87°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17" name="Obdĺžni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000" y="5328000"/>
                <a:ext cx="1734386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lokTextu 17"/>
          <p:cNvSpPr txBox="1"/>
          <p:nvPr/>
        </p:nvSpPr>
        <p:spPr>
          <a:xfrm>
            <a:off x="5905236" y="6043288"/>
            <a:ext cx="2494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Na kalkulačke cos</a:t>
            </a:r>
            <a:r>
              <a:rPr lang="sk-SK" sz="2000" baseline="30000" dirty="0" smtClean="0">
                <a:solidFill>
                  <a:srgbClr val="002060"/>
                </a:solidFill>
                <a:latin typeface="+mj-lt"/>
              </a:rPr>
              <a:t>-1  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sk-SK" sz="2000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2016000" y="6156000"/>
            <a:ext cx="4775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Odchýlka  daných priamok</a:t>
            </a:r>
            <a:r>
              <a:rPr lang="sk-SK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je 81,87°.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45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8" grpId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180000" y="900000"/>
                <a:ext cx="61550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Príklad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: Vypočítajte odchýlku priamok 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𝑎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a</m:t>
                    </m:r>
                    <m:r>
                      <a:rPr 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ak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900000"/>
                <a:ext cx="615501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86" t="-10667" r="-396" b="-3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540000" y="1440000"/>
                <a:ext cx="2735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𝑎</m:t>
                      </m:r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: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5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+3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−7=0</m:t>
                      </m:r>
                    </m:oMath>
                  </m:oMathPara>
                </a14:m>
                <a:endParaRPr lang="sk-SK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" y="1440000"/>
                <a:ext cx="273523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3852000" y="1440000"/>
                <a:ext cx="2559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𝑏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:4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+5=0</m:t>
                      </m:r>
                    </m:oMath>
                  </m:oMathPara>
                </a14:m>
                <a:endParaRPr lang="sk-SK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000" y="1440000"/>
                <a:ext cx="255974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540000" y="2592000"/>
                <a:ext cx="17257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5;3</m:t>
                        </m:r>
                      </m:e>
                    </m:d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" y="2592000"/>
                <a:ext cx="1725729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40000" y="3312000"/>
                <a:ext cx="1734129" cy="505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sk-SK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34</m:t>
                          </m:r>
                        </m:e>
                      </m:rad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" y="3312000"/>
                <a:ext cx="1734129" cy="5052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3960000" y="3312000"/>
                <a:ext cx="1728294" cy="505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sk-SK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17</m:t>
                          </m:r>
                        </m:e>
                      </m:rad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0" y="3312000"/>
                <a:ext cx="1728294" cy="5052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915284" y="4500000"/>
                <a:ext cx="2942279" cy="1003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sk-SK" sz="24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𝝋</m:t>
                          </m:r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k-SK" sz="24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  <m:r>
                                    <a:rPr lang="sk-SK" sz="24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sk-SK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𝒒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k-SK" sz="24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k-SK" sz="24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sk-SK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k-SK" sz="24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k-SK" sz="2400" b="1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𝒒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sk-SK" sz="24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84" y="4500000"/>
                <a:ext cx="2942279" cy="100328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dĺžnik 9"/>
              <p:cNvSpPr/>
              <p:nvPr/>
            </p:nvSpPr>
            <p:spPr>
              <a:xfrm>
                <a:off x="3838941" y="4500000"/>
                <a:ext cx="985206" cy="870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sk-SK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sk-SK" sz="240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10" name="Obdĺžni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941" y="4500000"/>
                <a:ext cx="985206" cy="87049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dĺžnik 10"/>
              <p:cNvSpPr/>
              <p:nvPr/>
            </p:nvSpPr>
            <p:spPr>
              <a:xfrm>
                <a:off x="4788000" y="4752000"/>
                <a:ext cx="13320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=45°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11" name="Obdĺžni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00" y="4752000"/>
                <a:ext cx="1332031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BlokTextu 11"/>
          <p:cNvSpPr txBox="1"/>
          <p:nvPr/>
        </p:nvSpPr>
        <p:spPr>
          <a:xfrm>
            <a:off x="2137546" y="5929753"/>
            <a:ext cx="438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Odchýlka  daných priamok</a:t>
            </a:r>
            <a:r>
              <a:rPr lang="sk-SK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je 45°.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576000" y="1980000"/>
            <a:ext cx="625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Pokúste sa vyriešiť sami, výsledky si skontrolujte: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3960000" y="2592000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4;−1</m:t>
                        </m:r>
                      </m:e>
                    </m:d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0" y="2592000"/>
                <a:ext cx="1949123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1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180000" y="828000"/>
                <a:ext cx="8712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Príklad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: Napíšte všeobecnú rovnicu priamky 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ktorá prechádza bodom </a:t>
                </a:r>
                <a:r>
                  <a:rPr lang="sk-SK" sz="24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+mj-lt"/>
                  </a:rPr>
                  <a:t>[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4; 1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+mj-lt"/>
                  </a:rPr>
                  <a:t>]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a je kolmá na priamku </a:t>
                </a:r>
                <a:r>
                  <a:rPr lang="sk-SK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𝑏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:3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+2=0.</m:t>
                    </m:r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828000"/>
                <a:ext cx="871248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20" t="-5882" b="-161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4" t="10539" r="11333" b="19588"/>
          <a:stretch/>
        </p:blipFill>
        <p:spPr bwMode="auto">
          <a:xfrm>
            <a:off x="216000" y="1728000"/>
            <a:ext cx="3574474" cy="305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180000" y="828000"/>
                <a:ext cx="8712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Príklad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: Napíšte všeobecnú rovnicu priamky 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80008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ktorá prechádza bodom </a:t>
                </a:r>
                <a:r>
                  <a:rPr lang="sk-SK" sz="2400" b="1" i="1" dirty="0" smtClean="0">
                    <a:solidFill>
                      <a:srgbClr val="FF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dirty="0" smtClean="0">
                    <a:solidFill>
                      <a:srgbClr val="FF00FF"/>
                    </a:solidFill>
                    <a:latin typeface="+mj-lt"/>
                  </a:rPr>
                  <a:t>[</a:t>
                </a:r>
                <a:r>
                  <a:rPr lang="sk-SK" sz="2400" b="1" dirty="0" smtClean="0">
                    <a:solidFill>
                      <a:srgbClr val="FF00FF"/>
                    </a:solidFill>
                    <a:latin typeface="+mj-lt"/>
                  </a:rPr>
                  <a:t>4; 1</a:t>
                </a:r>
                <a:r>
                  <a:rPr lang="en-US" sz="2400" b="1" dirty="0" smtClean="0">
                    <a:solidFill>
                      <a:srgbClr val="FF00FF"/>
                    </a:solidFill>
                    <a:latin typeface="+mj-lt"/>
                  </a:rPr>
                  <a:t>]</a:t>
                </a:r>
                <a:r>
                  <a:rPr lang="sk-SK" sz="2400" b="1" dirty="0" smtClean="0">
                    <a:solidFill>
                      <a:srgbClr val="FF00FF"/>
                    </a:solidFill>
                    <a:latin typeface="+mj-lt"/>
                  </a:rPr>
                  <a:t>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a je kolmá na priamku </a:t>
                </a:r>
                <a:r>
                  <a:rPr lang="sk-SK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𝒃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: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𝟑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𝒙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−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𝒚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+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𝟐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r>
                      <a:rPr lang="sk-SK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𝟎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828000"/>
                <a:ext cx="871248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120" t="-5882" b="-161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lokTextu 4"/>
          <p:cNvSpPr txBox="1"/>
          <p:nvPr/>
        </p:nvSpPr>
        <p:spPr>
          <a:xfrm>
            <a:off x="432000" y="5364000"/>
            <a:ext cx="788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Vyznačte v obrázku smerové, aj normálové vektory priamok, ukážeme si dva spôsoby riešenia tejto úlohy.</a:t>
            </a:r>
            <a:endParaRPr lang="sk-SK" sz="2400" dirty="0">
              <a:solidFill>
                <a:srgbClr val="00206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888000" y="1728000"/>
            <a:ext cx="5199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Využijeme to, že normálové vektory 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priamok </a:t>
            </a:r>
            <a:r>
              <a:rPr lang="sk-SK" sz="2400" i="1" dirty="0" smtClean="0">
                <a:solidFill>
                  <a:srgbClr val="002060"/>
                </a:solidFill>
                <a:latin typeface="+mj-lt"/>
              </a:rPr>
              <a:t>a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sk-SK" sz="2400" dirty="0" err="1" smtClean="0">
                <a:solidFill>
                  <a:srgbClr val="002060"/>
                </a:solidFill>
                <a:latin typeface="+mj-lt"/>
              </a:rPr>
              <a:t>a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sk-SK" sz="2400" i="1" dirty="0" smtClean="0">
                <a:solidFill>
                  <a:srgbClr val="002060"/>
                </a:solidFill>
                <a:latin typeface="+mj-lt"/>
              </a:rPr>
              <a:t>b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sú na seba kolmé a že poznáme (?) „rýchlu cestu“ na nájdenie kolmého vektora.</a:t>
            </a:r>
            <a:endParaRPr lang="sk-SK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4067944" y="3384000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3;−1</m:t>
                        </m:r>
                      </m:e>
                    </m:d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384000"/>
                <a:ext cx="194912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6250672" y="3384000"/>
                <a:ext cx="17257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1;3</m:t>
                        </m:r>
                      </m:e>
                    </m:d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672" y="3384000"/>
                <a:ext cx="172572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lokTextu 9"/>
          <p:cNvSpPr txBox="1"/>
          <p:nvPr/>
        </p:nvSpPr>
        <p:spPr>
          <a:xfrm>
            <a:off x="3888000" y="3924000"/>
            <a:ext cx="5125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Nájsť všeobecnú rovnicu priamky, keď máme  jej normálový vektor a bod, ktorý na nej leží </a:t>
            </a:r>
          </a:p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už vieme:</a:t>
            </a:r>
            <a:endParaRPr lang="sk-SK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3888000" y="4932000"/>
                <a:ext cx="26055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𝑎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 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+3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𝑐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sk-SK" sz="2400" i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000" y="4932000"/>
                <a:ext cx="260552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3348000" y="5472000"/>
                <a:ext cx="47682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𝑎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 4+3⋅1+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𝑐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=0⇒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𝑐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=−7</m:t>
                    </m:r>
                  </m:oMath>
                </a14:m>
                <a:endParaRPr lang="sk-SK" sz="2400" i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5472000"/>
                <a:ext cx="476822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1763688" y="6165304"/>
                <a:ext cx="4953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Hľadaná priamka 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𝒂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: 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𝟑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𝟕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sk-SK" sz="2400" b="1" i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6165304"/>
                <a:ext cx="4953728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492"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8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5" grpId="1"/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1123</Words>
  <PresentationFormat>Prezentácia na obrazovke 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2020-05-12T07:06:01Z</dcterms:created>
  <dcterms:modified xsi:type="dcterms:W3CDTF">2020-05-12T07:12:23Z</dcterms:modified>
</cp:coreProperties>
</file>