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FD777F-56DC-4DF9-B9A5-7697294B5E7D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493235-D72F-42BA-BBA3-B3D3AC7A70D5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0z7flPI148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95536" y="2060848"/>
            <a:ext cx="85009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Parametrické vyjadrenie </a:t>
            </a:r>
          </a:p>
          <a:p>
            <a:pPr algn="ctr"/>
            <a:r>
              <a:rPr lang="sk-SK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Priamky V rovine</a:t>
            </a:r>
          </a:p>
        </p:txBody>
      </p:sp>
      <p:sp>
        <p:nvSpPr>
          <p:cNvPr id="6" name="Obdĺžnik 5"/>
          <p:cNvSpPr/>
          <p:nvPr/>
        </p:nvSpPr>
        <p:spPr>
          <a:xfrm>
            <a:off x="6534708" y="5796000"/>
            <a:ext cx="18335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Zuzana</a:t>
            </a:r>
          </a:p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Bartošová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62792" y="6084000"/>
            <a:ext cx="18136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Marec 2020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844824"/>
            <a:ext cx="23241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lokTextu 2"/>
          <p:cNvSpPr txBox="1"/>
          <p:nvPr/>
        </p:nvSpPr>
        <p:spPr>
          <a:xfrm>
            <a:off x="251520" y="1052736"/>
            <a:ext cx="3234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Pozorne si pozrite video</a:t>
            </a:r>
            <a:r>
              <a:rPr lang="sk-SK" sz="2400" dirty="0" smtClean="0">
                <a:solidFill>
                  <a:srgbClr val="002060"/>
                </a:solidFill>
              </a:rPr>
              <a:t>:</a:t>
            </a: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772000" y="3573016"/>
            <a:ext cx="29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Zhrnieme to spoločne.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pSp>
        <p:nvGrpSpPr>
          <p:cNvPr id="16" name="Skupina 15"/>
          <p:cNvGrpSpPr/>
          <p:nvPr/>
        </p:nvGrpSpPr>
        <p:grpSpPr>
          <a:xfrm>
            <a:off x="1547664" y="4293096"/>
            <a:ext cx="6245171" cy="1569660"/>
            <a:chOff x="1475656" y="4221088"/>
            <a:chExt cx="6245171" cy="1569660"/>
          </a:xfrm>
        </p:grpSpPr>
        <p:sp>
          <p:nvSpPr>
            <p:cNvPr id="6" name="BlokTextu 5"/>
            <p:cNvSpPr txBox="1"/>
            <p:nvPr/>
          </p:nvSpPr>
          <p:spPr>
            <a:xfrm>
              <a:off x="1475656" y="4221088"/>
              <a:ext cx="624517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Poznámka k zápisom:</a:t>
              </a:r>
            </a:p>
            <a:p>
              <a:pPr>
                <a:buFont typeface="Wingdings" pitchFamily="2" charset="2"/>
                <a:buChar char="q"/>
              </a:pPr>
              <a:r>
                <a:rPr lang="sk-SK" sz="2400" dirty="0">
                  <a:solidFill>
                    <a:srgbClr val="002060"/>
                  </a:solidFill>
                  <a:latin typeface="+mj-lt"/>
                </a:rPr>
                <a:t>s</a:t>
              </a:r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merový vektor  (vo videu </a:t>
              </a:r>
              <a:r>
                <a:rPr lang="sk-SK" sz="2400" b="1" dirty="0" smtClean="0">
                  <a:solidFill>
                    <a:srgbClr val="002060"/>
                  </a:solidFill>
                  <a:latin typeface="+mj-lt"/>
                </a:rPr>
                <a:t>u</a:t>
              </a:r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) budeme značiť </a:t>
              </a:r>
              <a:r>
                <a:rPr lang="sk-SK" sz="2400" b="1" dirty="0" smtClean="0">
                  <a:solidFill>
                    <a:srgbClr val="002060"/>
                  </a:solidFill>
                  <a:latin typeface="+mj-lt"/>
                </a:rPr>
                <a:t> s</a:t>
              </a:r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 </a:t>
              </a:r>
            </a:p>
            <a:p>
              <a:endParaRPr lang="sk-SK" sz="2400" dirty="0">
                <a:solidFill>
                  <a:srgbClr val="002060"/>
                </a:solidFill>
                <a:latin typeface="+mj-lt"/>
              </a:endParaRPr>
            </a:p>
            <a:p>
              <a:pPr>
                <a:buFont typeface="Wingdings" pitchFamily="2" charset="2"/>
                <a:buChar char="q"/>
              </a:pPr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súradnice bodov  bez  „ = “, napr.: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19872" y="5004000"/>
              <a:ext cx="1600200" cy="4095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47992" y="5363992"/>
              <a:ext cx="1285875" cy="409575"/>
            </a:xfrm>
            <a:prstGeom prst="rect">
              <a:avLst/>
            </a:prstGeom>
            <a:noFill/>
          </p:spPr>
        </p:pic>
      </p:grp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55549" t="22047" r="12163" b="35827"/>
          <a:stretch>
            <a:fillRect/>
          </a:stretch>
        </p:blipFill>
        <p:spPr bwMode="auto">
          <a:xfrm>
            <a:off x="396000" y="1044000"/>
            <a:ext cx="4674430" cy="28119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1404000" y="4284000"/>
            <a:ext cx="271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Symbolická rovnica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5004000"/>
            <a:ext cx="4667250" cy="476250"/>
          </a:xfrm>
          <a:prstGeom prst="rect">
            <a:avLst/>
          </a:prstGeom>
          <a:noFill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796136" y="1628800"/>
            <a:ext cx="2260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Po súradniciach:</a:t>
            </a:r>
            <a:endParaRPr lang="sk-SK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2348880"/>
            <a:ext cx="2771775" cy="476250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76000" y="2952000"/>
            <a:ext cx="2381250" cy="476250"/>
          </a:xfrm>
          <a:prstGeom prst="rect">
            <a:avLst/>
          </a:prstGeom>
          <a:noFill/>
        </p:spPr>
      </p:pic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3636000"/>
            <a:ext cx="819150" cy="476250"/>
          </a:xfrm>
          <a:prstGeom prst="rect">
            <a:avLst/>
          </a:prstGeom>
          <a:noFill/>
        </p:spPr>
      </p:pic>
      <p:sp>
        <p:nvSpPr>
          <p:cNvPr id="18" name="Ovál 17"/>
          <p:cNvSpPr>
            <a:spLocks noChangeAspect="1"/>
          </p:cNvSpPr>
          <p:nvPr/>
        </p:nvSpPr>
        <p:spPr>
          <a:xfrm>
            <a:off x="2268000" y="4824000"/>
            <a:ext cx="655792" cy="918102"/>
          </a:xfrm>
          <a:prstGeom prst="ellipse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44208" y="2232000"/>
            <a:ext cx="792088" cy="1440160"/>
          </a:xfrm>
          <a:prstGeom prst="ellipse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BlokTextu 19"/>
          <p:cNvSpPr txBox="1"/>
          <p:nvPr/>
        </p:nvSpPr>
        <p:spPr>
          <a:xfrm>
            <a:off x="4284000" y="5760000"/>
            <a:ext cx="4269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Známy bod, ležiaci na priamke </a:t>
            </a:r>
            <a:r>
              <a:rPr lang="sk-SK" sz="24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</a:t>
            </a:r>
            <a:endParaRPr lang="sk-SK" sz="24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Ovál 20"/>
          <p:cNvSpPr>
            <a:spLocks noChangeAspect="1"/>
          </p:cNvSpPr>
          <p:nvPr/>
        </p:nvSpPr>
        <p:spPr>
          <a:xfrm>
            <a:off x="3347864" y="4824000"/>
            <a:ext cx="655792" cy="918102"/>
          </a:xfrm>
          <a:prstGeom prst="ellipse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632000" y="2232000"/>
            <a:ext cx="792088" cy="1440160"/>
          </a:xfrm>
          <a:prstGeom prst="ellipse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/>
          <p:cNvSpPr txBox="1"/>
          <p:nvPr/>
        </p:nvSpPr>
        <p:spPr>
          <a:xfrm>
            <a:off x="3384000" y="5580000"/>
            <a:ext cx="5797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7030A0"/>
                </a:solidFill>
                <a:latin typeface="+mj-lt"/>
              </a:rPr>
              <a:t>Smerový vektor priamky </a:t>
            </a:r>
            <a:r>
              <a:rPr lang="sk-SK" sz="2400" i="1" dirty="0" smtClean="0">
                <a:solidFill>
                  <a:srgbClr val="7030A0"/>
                </a:solidFill>
                <a:latin typeface="+mj-lt"/>
              </a:rPr>
              <a:t>p</a:t>
            </a:r>
          </a:p>
          <a:p>
            <a:pPr algn="ctr"/>
            <a:r>
              <a:rPr lang="sk-SK" sz="2400" dirty="0" smtClean="0">
                <a:solidFill>
                  <a:srgbClr val="7030A0"/>
                </a:solidFill>
                <a:latin typeface="+mj-lt"/>
              </a:rPr>
              <a:t> (nenulový vektor, rovnobežný s priamkou </a:t>
            </a:r>
            <a:r>
              <a:rPr lang="sk-SK" sz="2400" i="1" dirty="0" smtClean="0">
                <a:solidFill>
                  <a:srgbClr val="7030A0"/>
                </a:solidFill>
                <a:latin typeface="+mj-lt"/>
              </a:rPr>
              <a:t>p</a:t>
            </a:r>
            <a:r>
              <a:rPr lang="sk-SK" sz="2400" dirty="0" smtClean="0">
                <a:solidFill>
                  <a:srgbClr val="7030A0"/>
                </a:solidFill>
                <a:latin typeface="+mj-lt"/>
              </a:rPr>
              <a:t>)</a:t>
            </a:r>
            <a:endParaRPr lang="sk-SK" sz="2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ál 24"/>
          <p:cNvSpPr>
            <a:spLocks noChangeAspect="1"/>
          </p:cNvSpPr>
          <p:nvPr/>
        </p:nvSpPr>
        <p:spPr>
          <a:xfrm>
            <a:off x="1512000" y="4824000"/>
            <a:ext cx="655792" cy="918102"/>
          </a:xfrm>
          <a:prstGeom prst="ellipse">
            <a:avLst/>
          </a:prstGeom>
          <a:noFill/>
          <a:ln w="444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vál 25"/>
          <p:cNvSpPr/>
          <p:nvPr/>
        </p:nvSpPr>
        <p:spPr>
          <a:xfrm>
            <a:off x="5652000" y="2232000"/>
            <a:ext cx="792088" cy="1440160"/>
          </a:xfrm>
          <a:prstGeom prst="ellipse">
            <a:avLst/>
          </a:prstGeom>
          <a:noFill/>
          <a:ln w="444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BlokTextu 26"/>
          <p:cNvSpPr txBox="1"/>
          <p:nvPr/>
        </p:nvSpPr>
        <p:spPr>
          <a:xfrm>
            <a:off x="4283968" y="5760000"/>
            <a:ext cx="3982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99"/>
                </a:solidFill>
                <a:latin typeface="+mj-lt"/>
              </a:rPr>
              <a:t>Ka</a:t>
            </a:r>
            <a:r>
              <a:rPr lang="sk-SK" sz="2400" dirty="0" err="1" smtClean="0">
                <a:solidFill>
                  <a:srgbClr val="FF6699"/>
                </a:solidFill>
                <a:latin typeface="+mj-lt"/>
              </a:rPr>
              <a:t>ždý</a:t>
            </a:r>
            <a:r>
              <a:rPr lang="sk-SK" sz="2400" dirty="0" smtClean="0">
                <a:solidFill>
                  <a:srgbClr val="FF6699"/>
                </a:solidFill>
                <a:latin typeface="+mj-lt"/>
              </a:rPr>
              <a:t> bod ležiaci na priamke </a:t>
            </a:r>
            <a:r>
              <a:rPr lang="sk-SK" sz="2400" i="1" dirty="0" smtClean="0">
                <a:solidFill>
                  <a:srgbClr val="FF6699"/>
                </a:solidFill>
                <a:latin typeface="+mj-lt"/>
              </a:rPr>
              <a:t>p</a:t>
            </a:r>
            <a:endParaRPr lang="sk-SK" sz="2400" i="1" dirty="0">
              <a:solidFill>
                <a:srgbClr val="FF6699"/>
              </a:solidFill>
              <a:latin typeface="+mj-lt"/>
            </a:endParaRPr>
          </a:p>
        </p:txBody>
      </p:sp>
      <p:sp>
        <p:nvSpPr>
          <p:cNvPr id="28" name="Ovál 27"/>
          <p:cNvSpPr>
            <a:spLocks noChangeAspect="1"/>
          </p:cNvSpPr>
          <p:nvPr/>
        </p:nvSpPr>
        <p:spPr>
          <a:xfrm>
            <a:off x="2844000" y="4824000"/>
            <a:ext cx="655792" cy="918102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Ovál 28"/>
          <p:cNvSpPr/>
          <p:nvPr/>
        </p:nvSpPr>
        <p:spPr>
          <a:xfrm>
            <a:off x="7164000" y="2232000"/>
            <a:ext cx="792088" cy="1440160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BlokTextu 30"/>
          <p:cNvSpPr txBox="1"/>
          <p:nvPr/>
        </p:nvSpPr>
        <p:spPr>
          <a:xfrm>
            <a:off x="4788000" y="5760000"/>
            <a:ext cx="3052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B0F0"/>
                </a:solidFill>
                <a:latin typeface="+mj-lt"/>
              </a:rPr>
              <a:t>Parameter- reálne čísla</a:t>
            </a:r>
            <a:endParaRPr lang="sk-SK" sz="24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683568" y="6021288"/>
            <a:ext cx="778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Ka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ždá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priamka má nekonečne veľa parametrických vyjadrení.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9" grpId="0" animBg="1"/>
      <p:bldP spid="29" grpId="1" animBg="1"/>
      <p:bldP spid="31" grpId="0"/>
      <p:bldP spid="31" grpId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00"/>
          <a:stretch>
            <a:fillRect/>
          </a:stretch>
        </p:blipFill>
        <p:spPr bwMode="auto">
          <a:xfrm>
            <a:off x="2988000" y="3960000"/>
            <a:ext cx="3280420" cy="4095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144000" y="2772000"/>
            <a:ext cx="221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Smerový vektor: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2000" y="2772000"/>
            <a:ext cx="2466975" cy="466725"/>
          </a:xfrm>
          <a:prstGeom prst="rect">
            <a:avLst/>
          </a:prstGeom>
          <a:noFill/>
        </p:spPr>
      </p:pic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00" y="2808000"/>
            <a:ext cx="981075" cy="409575"/>
          </a:xfrm>
          <a:prstGeom prst="rect">
            <a:avLst/>
          </a:prstGeom>
          <a:noFill/>
        </p:spPr>
      </p:pic>
      <p:sp>
        <p:nvSpPr>
          <p:cNvPr id="19" name="BlokTextu 18"/>
          <p:cNvSpPr txBox="1"/>
          <p:nvPr/>
        </p:nvSpPr>
        <p:spPr>
          <a:xfrm>
            <a:off x="144000" y="3924000"/>
            <a:ext cx="264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Symbolická rovnica: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144000" y="5184000"/>
            <a:ext cx="221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 súradniciach: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pSp>
        <p:nvGrpSpPr>
          <p:cNvPr id="46" name="Skupina 45"/>
          <p:cNvGrpSpPr/>
          <p:nvPr/>
        </p:nvGrpSpPr>
        <p:grpSpPr>
          <a:xfrm>
            <a:off x="2988000" y="5184000"/>
            <a:ext cx="3287325" cy="1016250"/>
            <a:chOff x="2988000" y="5184000"/>
            <a:chExt cx="3287325" cy="1016250"/>
          </a:xfrm>
        </p:grpSpPr>
        <p:pic>
          <p:nvPicPr>
            <p:cNvPr id="17424" name="Picture 1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48000" y="5724000"/>
              <a:ext cx="1828800" cy="476250"/>
            </a:xfrm>
            <a:prstGeom prst="rect">
              <a:avLst/>
            </a:prstGeom>
            <a:noFill/>
          </p:spPr>
        </p:pic>
        <p:pic>
          <p:nvPicPr>
            <p:cNvPr id="17427" name="Picture 1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88000" y="5184000"/>
              <a:ext cx="2114550" cy="476250"/>
            </a:xfrm>
            <a:prstGeom prst="rect">
              <a:avLst/>
            </a:prstGeom>
            <a:noFill/>
          </p:spPr>
        </p:pic>
        <p:pic>
          <p:nvPicPr>
            <p:cNvPr id="17429" name="Picture 21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80000" y="5220000"/>
              <a:ext cx="695325" cy="409575"/>
            </a:xfrm>
            <a:prstGeom prst="rect">
              <a:avLst/>
            </a:prstGeom>
            <a:noFill/>
          </p:spPr>
        </p:pic>
      </p:grp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pSp>
        <p:nvGrpSpPr>
          <p:cNvPr id="47" name="Skupina 46"/>
          <p:cNvGrpSpPr/>
          <p:nvPr/>
        </p:nvGrpSpPr>
        <p:grpSpPr>
          <a:xfrm>
            <a:off x="0" y="866775"/>
            <a:ext cx="9144000" cy="1387624"/>
            <a:chOff x="0" y="866775"/>
            <a:chExt cx="9144000" cy="138762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93345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15" name="Picture 7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63688" y="1844824"/>
              <a:ext cx="4772025" cy="409575"/>
            </a:xfrm>
            <a:prstGeom prst="rect">
              <a:avLst/>
            </a:prstGeom>
            <a:noFill/>
          </p:spPr>
        </p:pic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0" y="9239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0" y="93345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" name="Skupina 31"/>
            <p:cNvGrpSpPr/>
            <p:nvPr/>
          </p:nvGrpSpPr>
          <p:grpSpPr>
            <a:xfrm>
              <a:off x="251520" y="908720"/>
              <a:ext cx="8517995" cy="830997"/>
              <a:chOff x="144000" y="900000"/>
              <a:chExt cx="8517995" cy="830997"/>
            </a:xfrm>
          </p:grpSpPr>
          <p:sp>
            <p:nvSpPr>
              <p:cNvPr id="2" name="BlokTextu 1"/>
              <p:cNvSpPr txBox="1"/>
              <p:nvPr/>
            </p:nvSpPr>
            <p:spPr>
              <a:xfrm>
                <a:off x="144000" y="900000"/>
                <a:ext cx="75347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(z videa): Napíšte parametrické vyjadrenie priamky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 zistite, či na nej ležia body </a:t>
                </a:r>
                <a:r>
                  <a:rPr lang="sk-SK" sz="2400" b="1" i="1" dirty="0" smtClean="0">
                    <a:solidFill>
                      <a:srgbClr val="002060"/>
                    </a:solidFill>
                    <a:latin typeface="+mj-lt"/>
                  </a:rPr>
                  <a:t>C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, </a:t>
                </a:r>
                <a:r>
                  <a:rPr lang="sk-SK" sz="2400" b="1" i="1" dirty="0" smtClean="0">
                    <a:solidFill>
                      <a:srgbClr val="002060"/>
                    </a:solidFill>
                    <a:latin typeface="+mj-lt"/>
                  </a:rPr>
                  <a:t>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.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  <p:pic>
            <p:nvPicPr>
              <p:cNvPr id="17431" name="Picture 23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452320" y="900000"/>
                <a:ext cx="1209675" cy="4667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3" name="BlokTextu 32"/>
          <p:cNvSpPr txBox="1"/>
          <p:nvPr/>
        </p:nvSpPr>
        <p:spPr>
          <a:xfrm>
            <a:off x="2124000" y="4500000"/>
            <a:ext cx="505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Tu môže byť aj bod </a:t>
            </a:r>
            <a:r>
              <a:rPr lang="sk-SK" sz="2400" b="1" i="1" dirty="0" smtClean="0">
                <a:solidFill>
                  <a:srgbClr val="002060"/>
                </a:solidFill>
                <a:latin typeface="+mj-lt"/>
              </a:rPr>
              <a:t>B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(leží na priamke).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pSp>
        <p:nvGrpSpPr>
          <p:cNvPr id="45" name="Skupina 44"/>
          <p:cNvGrpSpPr/>
          <p:nvPr/>
        </p:nvGrpSpPr>
        <p:grpSpPr>
          <a:xfrm>
            <a:off x="2124000" y="3348000"/>
            <a:ext cx="6087629" cy="461665"/>
            <a:chOff x="2124000" y="3348000"/>
            <a:chExt cx="6087629" cy="461665"/>
          </a:xfrm>
        </p:grpSpPr>
        <p:sp>
          <p:nvSpPr>
            <p:cNvPr id="34" name="BlokTextu 33"/>
            <p:cNvSpPr txBox="1"/>
            <p:nvPr/>
          </p:nvSpPr>
          <p:spPr>
            <a:xfrm>
              <a:off x="2124000" y="3348000"/>
              <a:ext cx="6087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Tu môže byť ľubovoľný násobok vektora     (LZ).</a:t>
              </a:r>
              <a:endParaRPr lang="sk-SK" sz="2400" dirty="0">
                <a:solidFill>
                  <a:srgbClr val="002060"/>
                </a:solidFill>
                <a:latin typeface="+mj-lt"/>
              </a:endParaRPr>
            </a:p>
          </p:txBody>
        </p:sp>
        <p:pic>
          <p:nvPicPr>
            <p:cNvPr id="17433" name="Picture 25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36000" y="3398400"/>
              <a:ext cx="152400" cy="409575"/>
            </a:xfrm>
            <a:prstGeom prst="rect">
              <a:avLst/>
            </a:prstGeom>
            <a:noFill/>
          </p:spPr>
        </p:pic>
      </p:grpSp>
      <p:cxnSp>
        <p:nvCxnSpPr>
          <p:cNvPr id="38" name="Rovná spojovacia šípka 37"/>
          <p:cNvCxnSpPr/>
          <p:nvPr/>
        </p:nvCxnSpPr>
        <p:spPr>
          <a:xfrm flipV="1">
            <a:off x="2483768" y="4221088"/>
            <a:ext cx="1512168" cy="432048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ovacia šípka 38"/>
          <p:cNvCxnSpPr/>
          <p:nvPr/>
        </p:nvCxnSpPr>
        <p:spPr>
          <a:xfrm>
            <a:off x="2483768" y="3717032"/>
            <a:ext cx="2376264" cy="432048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/>
          <p:cNvGrpSpPr/>
          <p:nvPr/>
        </p:nvGrpSpPr>
        <p:grpSpPr>
          <a:xfrm>
            <a:off x="0" y="764704"/>
            <a:ext cx="9144000" cy="1276249"/>
            <a:chOff x="0" y="866775"/>
            <a:chExt cx="9144000" cy="1276249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0" y="93345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00000" y="1758071"/>
              <a:ext cx="4485143" cy="384953"/>
            </a:xfrm>
            <a:prstGeom prst="rect">
              <a:avLst/>
            </a:prstGeom>
            <a:noFill/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0" y="9239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0" y="93345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Skupina 31"/>
            <p:cNvGrpSpPr/>
            <p:nvPr/>
          </p:nvGrpSpPr>
          <p:grpSpPr>
            <a:xfrm>
              <a:off x="251520" y="908720"/>
              <a:ext cx="8493654" cy="830997"/>
              <a:chOff x="144000" y="900000"/>
              <a:chExt cx="8493654" cy="830997"/>
            </a:xfrm>
          </p:grpSpPr>
          <p:sp>
            <p:nvSpPr>
              <p:cNvPr id="11" name="BlokTextu 10"/>
              <p:cNvSpPr txBox="1"/>
              <p:nvPr/>
            </p:nvSpPr>
            <p:spPr>
              <a:xfrm>
                <a:off x="144000" y="900000"/>
                <a:ext cx="75347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(z videa): Napíšte parametrické vyjadrenie priamky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 </a:t>
                </a:r>
                <a:r>
                  <a:rPr lang="sk-SK" sz="2400" u="sng" dirty="0" smtClean="0">
                    <a:solidFill>
                      <a:srgbClr val="002060"/>
                    </a:solidFill>
                    <a:latin typeface="+mj-lt"/>
                  </a:rPr>
                  <a:t>zistite, či na nej ležia body </a:t>
                </a:r>
                <a:r>
                  <a:rPr lang="sk-SK" sz="2400" b="1" i="1" u="sng" dirty="0" smtClean="0">
                    <a:solidFill>
                      <a:srgbClr val="002060"/>
                    </a:solidFill>
                    <a:latin typeface="+mj-lt"/>
                  </a:rPr>
                  <a:t>C</a:t>
                </a:r>
                <a:r>
                  <a:rPr lang="sk-SK" sz="2400" u="sng" dirty="0" smtClean="0">
                    <a:solidFill>
                      <a:srgbClr val="002060"/>
                    </a:solidFill>
                    <a:latin typeface="+mj-lt"/>
                  </a:rPr>
                  <a:t>, </a:t>
                </a:r>
                <a:r>
                  <a:rPr lang="sk-SK" sz="2400" b="1" i="1" u="sng" dirty="0" smtClean="0">
                    <a:solidFill>
                      <a:srgbClr val="002060"/>
                    </a:solidFill>
                    <a:latin typeface="+mj-lt"/>
                  </a:rPr>
                  <a:t>D</a:t>
                </a:r>
                <a:r>
                  <a:rPr lang="sk-SK" sz="2400" u="sng" dirty="0" smtClean="0">
                    <a:solidFill>
                      <a:srgbClr val="002060"/>
                    </a:solidFill>
                    <a:latin typeface="+mj-lt"/>
                  </a:rPr>
                  <a:t>.</a:t>
                </a:r>
                <a:endParaRPr lang="sk-SK" sz="2400" u="sng" dirty="0">
                  <a:solidFill>
                    <a:srgbClr val="002060"/>
                  </a:solidFill>
                  <a:latin typeface="+mj-lt"/>
                </a:endParaRPr>
              </a:p>
            </p:txBody>
          </p:sp>
          <p:pic>
            <p:nvPicPr>
              <p:cNvPr id="12" name="Picture 23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452320" y="921351"/>
                <a:ext cx="1185334" cy="45733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" name="Skupina 12"/>
          <p:cNvGrpSpPr>
            <a:grpSpLocks noChangeAspect="1"/>
          </p:cNvGrpSpPr>
          <p:nvPr/>
        </p:nvGrpSpPr>
        <p:grpSpPr>
          <a:xfrm>
            <a:off x="3635897" y="2340000"/>
            <a:ext cx="2817520" cy="871016"/>
            <a:chOff x="2988000" y="5184000"/>
            <a:chExt cx="3287325" cy="1016250"/>
          </a:xfrm>
        </p:grpSpPr>
        <p:pic>
          <p:nvPicPr>
            <p:cNvPr id="14" name="Picture 1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48000" y="5724000"/>
              <a:ext cx="1828800" cy="476250"/>
            </a:xfrm>
            <a:prstGeom prst="rect">
              <a:avLst/>
            </a:prstGeom>
            <a:noFill/>
          </p:spPr>
        </p:pic>
        <p:pic>
          <p:nvPicPr>
            <p:cNvPr id="15" name="Picture 19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88000" y="5184000"/>
              <a:ext cx="2114550" cy="476250"/>
            </a:xfrm>
            <a:prstGeom prst="rect">
              <a:avLst/>
            </a:prstGeom>
            <a:noFill/>
          </p:spPr>
        </p:pic>
        <p:pic>
          <p:nvPicPr>
            <p:cNvPr id="16" name="Picture 2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80000" y="5220000"/>
              <a:ext cx="695325" cy="409575"/>
            </a:xfrm>
            <a:prstGeom prst="rect">
              <a:avLst/>
            </a:prstGeom>
            <a:noFill/>
          </p:spPr>
        </p:pic>
      </p:grpSp>
      <p:sp>
        <p:nvSpPr>
          <p:cNvPr id="17" name="BlokTextu 16"/>
          <p:cNvSpPr txBox="1"/>
          <p:nvPr/>
        </p:nvSpPr>
        <p:spPr>
          <a:xfrm>
            <a:off x="251520" y="2276872"/>
            <a:ext cx="3200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Parametrické vyjadrenie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riamky už máme: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4104000"/>
            <a:ext cx="1000125" cy="409575"/>
          </a:xfrm>
          <a:prstGeom prst="rect">
            <a:avLst/>
          </a:prstGeom>
          <a:noFill/>
        </p:spPr>
      </p:pic>
      <p:sp>
        <p:nvSpPr>
          <p:cNvPr id="20" name="BlokTextu 19"/>
          <p:cNvSpPr txBox="1"/>
          <p:nvPr/>
        </p:nvSpPr>
        <p:spPr>
          <a:xfrm>
            <a:off x="612000" y="3384000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Ak bod leží na priamke, jeho súradnice musia vyhovovať vyjadreniu priamky.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6000" y="4104000"/>
            <a:ext cx="2438400" cy="409575"/>
          </a:xfrm>
          <a:prstGeom prst="rect">
            <a:avLst/>
          </a:prstGeom>
          <a:noFill/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6000" y="4572000"/>
            <a:ext cx="2143125" cy="409575"/>
          </a:xfrm>
          <a:prstGeom prst="rect">
            <a:avLst/>
          </a:prstGeom>
          <a:noFill/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4000" y="4104000"/>
            <a:ext cx="409575" cy="409575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20000" y="4104000"/>
            <a:ext cx="1762125" cy="409575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5328000"/>
            <a:ext cx="971550" cy="409575"/>
          </a:xfrm>
          <a:prstGeom prst="rect">
            <a:avLst/>
          </a:prstGeom>
          <a:noFill/>
        </p:spPr>
      </p:pic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04" name="Picture 2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20000" y="5328000"/>
            <a:ext cx="2667000" cy="409575"/>
          </a:xfrm>
          <a:prstGeom prst="rect">
            <a:avLst/>
          </a:prstGeom>
          <a:noFill/>
        </p:spPr>
      </p:pic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07" name="Picture 27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5976000"/>
            <a:ext cx="2438400" cy="409575"/>
          </a:xfrm>
          <a:prstGeom prst="rect">
            <a:avLst/>
          </a:prstGeom>
          <a:noFill/>
        </p:spPr>
      </p:pic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09" name="Picture 2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4000" y="4572000"/>
            <a:ext cx="933450" cy="409575"/>
          </a:xfrm>
          <a:prstGeom prst="rect">
            <a:avLst/>
          </a:prstGeom>
          <a:noFill/>
        </p:spPr>
      </p:pic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11" name="Picture 3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2000" y="5328000"/>
            <a:ext cx="180975" cy="409575"/>
          </a:xfrm>
          <a:prstGeom prst="rect">
            <a:avLst/>
          </a:prstGeom>
          <a:noFill/>
        </p:spPr>
      </p:pic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13" name="Picture 33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5796000"/>
            <a:ext cx="457200" cy="742950"/>
          </a:xfrm>
          <a:prstGeom prst="rect">
            <a:avLst/>
          </a:prstGeom>
          <a:noFill/>
        </p:spPr>
      </p:pic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15" name="Picture 35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4000" y="5580000"/>
            <a:ext cx="990600" cy="476250"/>
          </a:xfrm>
          <a:prstGeom prst="rect">
            <a:avLst/>
          </a:prstGeom>
          <a:noFill/>
        </p:spPr>
      </p:pic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18" name="Picture 38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4000" y="4536000"/>
            <a:ext cx="942975" cy="476250"/>
          </a:xfrm>
          <a:prstGeom prst="rect">
            <a:avLst/>
          </a:prstGeom>
          <a:noFill/>
        </p:spPr>
      </p:pic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ál 59"/>
          <p:cNvSpPr>
            <a:spLocks noChangeAspect="1"/>
          </p:cNvSpPr>
          <p:nvPr/>
        </p:nvSpPr>
        <p:spPr>
          <a:xfrm>
            <a:off x="4211960" y="4005064"/>
            <a:ext cx="773836" cy="1083360"/>
          </a:xfrm>
          <a:prstGeom prst="ellipse">
            <a:avLst/>
          </a:prstGeom>
          <a:noFill/>
          <a:ln w="444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Ovál 60"/>
          <p:cNvSpPr>
            <a:spLocks noChangeAspect="1"/>
          </p:cNvSpPr>
          <p:nvPr/>
        </p:nvSpPr>
        <p:spPr>
          <a:xfrm>
            <a:off x="4139952" y="5229200"/>
            <a:ext cx="975032" cy="1365034"/>
          </a:xfrm>
          <a:prstGeom prst="ellipse">
            <a:avLst/>
          </a:prstGeom>
          <a:noFill/>
          <a:ln w="444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4" name="Rovná spojovacia šípka 63"/>
          <p:cNvCxnSpPr/>
          <p:nvPr/>
        </p:nvCxnSpPr>
        <p:spPr>
          <a:xfrm flipH="1">
            <a:off x="1979712" y="1988840"/>
            <a:ext cx="2304256" cy="2160240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ovná spojovacia šípka 68"/>
          <p:cNvCxnSpPr/>
          <p:nvPr/>
        </p:nvCxnSpPr>
        <p:spPr>
          <a:xfrm flipH="1">
            <a:off x="2051720" y="1988840"/>
            <a:ext cx="2736304" cy="2664296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67266" b="6543"/>
          <a:stretch>
            <a:fillRect/>
          </a:stretch>
        </p:blipFill>
        <p:spPr bwMode="auto">
          <a:xfrm>
            <a:off x="683568" y="1124744"/>
            <a:ext cx="3614847" cy="49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BlokTextu 2"/>
          <p:cNvSpPr txBox="1"/>
          <p:nvPr/>
        </p:nvSpPr>
        <p:spPr>
          <a:xfrm>
            <a:off x="5364088" y="2132856"/>
            <a:ext cx="2904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Obrázok k príkladu</a:t>
            </a:r>
          </a:p>
          <a:p>
            <a:pPr algn="ctr"/>
            <a:r>
              <a:rPr lang="sk-SK" sz="2800" dirty="0">
                <a:solidFill>
                  <a:srgbClr val="002060"/>
                </a:solidFill>
                <a:latin typeface="+mj-lt"/>
              </a:rPr>
              <a:t>n</a:t>
            </a: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a overenie.</a:t>
            </a:r>
            <a:endParaRPr lang="sk-SK" sz="2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3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4000" y="3573016"/>
            <a:ext cx="942975" cy="476250"/>
          </a:xfrm>
          <a:prstGeom prst="rect">
            <a:avLst/>
          </a:prstGeom>
          <a:noFill/>
        </p:spPr>
      </p:pic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4000" y="4509120"/>
            <a:ext cx="99060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4000" y="2880000"/>
            <a:ext cx="1400175" cy="47625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4000" y="4140000"/>
            <a:ext cx="1590675" cy="47625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23528" y="126876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4000" y="1620000"/>
            <a:ext cx="819150" cy="47625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641" r="3057"/>
          <a:stretch>
            <a:fillRect/>
          </a:stretch>
        </p:blipFill>
        <p:spPr bwMode="auto">
          <a:xfrm>
            <a:off x="432000" y="2952000"/>
            <a:ext cx="2201632" cy="476250"/>
          </a:xfrm>
          <a:prstGeom prst="rect">
            <a:avLst/>
          </a:prstGeom>
          <a:noFill/>
        </p:spPr>
      </p:pic>
      <p:sp>
        <p:nvSpPr>
          <p:cNvPr id="15" name="BlokTextu 14"/>
          <p:cNvSpPr txBox="1"/>
          <p:nvPr/>
        </p:nvSpPr>
        <p:spPr>
          <a:xfrm>
            <a:off x="252000" y="864000"/>
            <a:ext cx="3200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Parametrické vyjadrenie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6408000" y="1620000"/>
            <a:ext cx="1612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priamka 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AB</a:t>
            </a:r>
            <a:endParaRPr lang="sk-SK" sz="2400" i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4000" y="3528000"/>
            <a:ext cx="1133475" cy="542925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6408000" y="2880000"/>
            <a:ext cx="144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úsečka 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AB</a:t>
            </a:r>
            <a:endParaRPr lang="sk-SK" sz="2400" i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6408000" y="4140000"/>
            <a:ext cx="2006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polpriamka 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AB</a:t>
            </a:r>
            <a:endParaRPr lang="sk-SK" sz="2400" i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6" name="BlokTextu 25"/>
          <p:cNvSpPr txBox="1">
            <a:spLocks noChangeAspect="1"/>
          </p:cNvSpPr>
          <p:nvPr/>
        </p:nvSpPr>
        <p:spPr>
          <a:xfrm>
            <a:off x="5687995" y="3284984"/>
            <a:ext cx="561086" cy="1218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7200" dirty="0" smtClean="0">
                <a:solidFill>
                  <a:srgbClr val="0070C0"/>
                </a:solidFill>
                <a:latin typeface="Calisto MT" pitchFamily="18" charset="0"/>
                <a:ea typeface="Cambria" pitchFamily="18" charset="0"/>
              </a:rPr>
              <a:t>?</a:t>
            </a:r>
            <a:endParaRPr lang="sk-SK" sz="7200" dirty="0">
              <a:solidFill>
                <a:srgbClr val="0070C0"/>
              </a:solidFill>
              <a:latin typeface="Calisto MT" pitchFamily="18" charset="0"/>
              <a:ea typeface="Cambria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4000" y="5400000"/>
            <a:ext cx="1857375" cy="47625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6516216" y="5301208"/>
            <a:ext cx="221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polpriamka 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opačná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k polpriamke 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AB</a:t>
            </a:r>
            <a:endParaRPr lang="sk-SK" sz="2400" i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  <p:bldP spid="26" grpId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smiata tvár 1"/>
          <p:cNvSpPr/>
          <p:nvPr/>
        </p:nvSpPr>
        <p:spPr>
          <a:xfrm>
            <a:off x="3851920" y="3861048"/>
            <a:ext cx="1296144" cy="122413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413615" y="1772816"/>
            <a:ext cx="4371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DOMÁCA ÚLOHA</a:t>
            </a:r>
          </a:p>
          <a:p>
            <a:pPr algn="ctr">
              <a:lnSpc>
                <a:spcPct val="150000"/>
              </a:lnSpc>
            </a:pP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Učebnica 5: 51/1, 2, 3,  52/4</a:t>
            </a:r>
          </a:p>
          <a:p>
            <a:pPr algn="ctr">
              <a:lnSpc>
                <a:spcPct val="150000"/>
              </a:lnSpc>
            </a:pPr>
            <a:endParaRPr lang="sk-SK" sz="2800" b="1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312</TotalTime>
  <Words>209</Words>
  <Application>Microsoft Office PowerPoint</Application>
  <PresentationFormat>Prezentácia na obrazovke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Tok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Bartošová</dc:creator>
  <cp:lastModifiedBy>Bartošová</cp:lastModifiedBy>
  <cp:revision>70</cp:revision>
  <dcterms:created xsi:type="dcterms:W3CDTF">2020-03-30T15:44:49Z</dcterms:created>
  <dcterms:modified xsi:type="dcterms:W3CDTF">2020-04-01T06:17:05Z</dcterms:modified>
</cp:coreProperties>
</file>