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66FA17-F013-4B08-9F0B-0F615ECF8007}" type="datetimeFigureOut">
              <a:rPr lang="sk-SK" smtClean="0"/>
              <a:t>21. 4. 2020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EAFEB-6C7C-47EA-A6E2-288DC42CF59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346791" y="2060848"/>
            <a:ext cx="659847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Smernicový</a:t>
            </a:r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tvar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</a:t>
            </a:r>
            <a:r>
              <a:rPr lang="sk-SK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rovnicE</a:t>
            </a:r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Priamky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34708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864743" y="6084000"/>
            <a:ext cx="1609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APríl</a:t>
            </a:r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5549" t="22047" r="12163" b="35827"/>
          <a:stretch>
            <a:fillRect/>
          </a:stretch>
        </p:blipFill>
        <p:spPr bwMode="auto">
          <a:xfrm>
            <a:off x="540000" y="2772000"/>
            <a:ext cx="4674430" cy="28119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96000" y="1764000"/>
            <a:ext cx="271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Symbolická rovnica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6000" y="1764000"/>
            <a:ext cx="4667250" cy="476250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940000" y="2772000"/>
            <a:ext cx="226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Po súradniciach: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30" name="Skupina 29"/>
          <p:cNvGrpSpPr/>
          <p:nvPr/>
        </p:nvGrpSpPr>
        <p:grpSpPr>
          <a:xfrm>
            <a:off x="5760000" y="3564000"/>
            <a:ext cx="2777138" cy="1763370"/>
            <a:chOff x="5580112" y="2348880"/>
            <a:chExt cx="2777138" cy="1763370"/>
          </a:xfrm>
        </p:grpSpPr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112" y="2348880"/>
              <a:ext cx="2771775" cy="476250"/>
            </a:xfrm>
            <a:prstGeom prst="rect">
              <a:avLst/>
            </a:prstGeom>
            <a:noFill/>
          </p:spPr>
        </p:pic>
        <p:pic>
          <p:nvPicPr>
            <p:cNvPr id="16393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76000" y="2952000"/>
              <a:ext cx="2381250" cy="476250"/>
            </a:xfrm>
            <a:prstGeom prst="rect">
              <a:avLst/>
            </a:prstGeom>
            <a:noFill/>
          </p:spPr>
        </p:pic>
        <p:pic>
          <p:nvPicPr>
            <p:cNvPr id="1639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88224" y="3636000"/>
              <a:ext cx="819150" cy="476250"/>
            </a:xfrm>
            <a:prstGeom prst="rect">
              <a:avLst/>
            </a:prstGeom>
            <a:noFill/>
          </p:spPr>
        </p:pic>
      </p:grpSp>
      <p:sp>
        <p:nvSpPr>
          <p:cNvPr id="33" name="BlokTextu 32"/>
          <p:cNvSpPr txBox="1"/>
          <p:nvPr/>
        </p:nvSpPr>
        <p:spPr>
          <a:xfrm>
            <a:off x="683568" y="900000"/>
            <a:ext cx="744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Parametrické vyjadrenie priamky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 v rovine už poznáme: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456000" y="5582138"/>
                <a:ext cx="2151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acc>
                      <m:r>
                        <a:rPr lang="sk-SK" sz="2800" b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sk-SK" sz="2800" b="1" i="1" dirty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sk-SK" sz="2800" b="1" i="1" dirty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; </m:t>
                          </m:r>
                          <m:sSub>
                            <m:sSubPr>
                              <m:ctrlP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sk-SK" sz="2800" b="1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0" y="5582138"/>
                <a:ext cx="215199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lokTextu 20"/>
          <p:cNvSpPr txBox="1"/>
          <p:nvPr/>
        </p:nvSpPr>
        <p:spPr>
          <a:xfrm>
            <a:off x="2962774" y="6105358"/>
            <a:ext cx="333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smerový vektor priamky</a:t>
            </a:r>
            <a:endParaRPr lang="sk-SK" sz="24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000" y="1584000"/>
            <a:ext cx="5572125" cy="476250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l="54405" t="22209" r="12070" b="34504"/>
          <a:stretch>
            <a:fillRect/>
          </a:stretch>
        </p:blipFill>
        <p:spPr bwMode="auto">
          <a:xfrm>
            <a:off x="407724" y="2327023"/>
            <a:ext cx="4890486" cy="286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7835" y="3523109"/>
            <a:ext cx="1581150" cy="47625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98210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0000CC"/>
                </a:solidFill>
                <a:latin typeface="+mj-lt"/>
              </a:rPr>
              <a:t>n</a:t>
            </a:r>
            <a:r>
              <a:rPr lang="sk-SK" sz="2400" b="1" dirty="0" smtClean="0">
                <a:solidFill>
                  <a:srgbClr val="0000CC"/>
                </a:solidFill>
                <a:latin typeface="+mj-lt"/>
              </a:rPr>
              <a:t>ormálový vektor priamky</a:t>
            </a:r>
            <a:endParaRPr lang="sk-SK" sz="2400" dirty="0" smtClean="0">
              <a:solidFill>
                <a:srgbClr val="0000CC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0000" y="1584000"/>
            <a:ext cx="847725" cy="476250"/>
          </a:xfrm>
          <a:prstGeom prst="rect">
            <a:avLst/>
          </a:prstGeom>
          <a:noFill/>
        </p:spPr>
      </p:pic>
      <p:sp>
        <p:nvSpPr>
          <p:cNvPr id="21" name="Obdĺžnik 20"/>
          <p:cNvSpPr/>
          <p:nvPr/>
        </p:nvSpPr>
        <p:spPr>
          <a:xfrm>
            <a:off x="647564" y="6030759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Dnes si ukážeme ďalší spôsob analytického  vyjadrenia priamky v rovine.</a:t>
            </a:r>
            <a:endParaRPr lang="sk-SK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899592" y="782184"/>
            <a:ext cx="658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Aj </a:t>
            </a: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všeobecnú rovnicu priamky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  už máme za sebou: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42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60000" y="934081"/>
                <a:ext cx="80322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Začneme príkladom: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Napíšte analytické vyjadrenie priamky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ktorá je určená bodmi</a:t>
                </a: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,  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5;4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34081"/>
                <a:ext cx="803226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38" t="-4061" r="-2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755576" y="25649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32000" y="2420888"/>
            <a:ext cx="461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1. úloha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:  Parametrické vyjadrenie.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40000" y="3026569"/>
            <a:ext cx="449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(V rámci opakovania, skúste samostatne.)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Obrázok 6"/>
          <p:cNvPicPr/>
          <p:nvPr/>
        </p:nvPicPr>
        <p:blipFill rotWithShape="1">
          <a:blip r:embed="rId3"/>
          <a:srcRect l="32591" b="20255"/>
          <a:stretch/>
        </p:blipFill>
        <p:spPr bwMode="auto">
          <a:xfrm>
            <a:off x="5210146" y="2307890"/>
            <a:ext cx="3693160" cy="2912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720000" y="3780000"/>
                <a:ext cx="34967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;  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𝝐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780000"/>
                <a:ext cx="349672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720000" y="4500000"/>
                <a:ext cx="1766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76650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1188000" y="5220000"/>
                <a:ext cx="1960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00" y="5220000"/>
                <a:ext cx="196079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360000" y="756000"/>
                <a:ext cx="80418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Napíšte analytické vyjadrenie priamky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ktorá je určená bodmi</a:t>
                </a: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,  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5;4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756000"/>
                <a:ext cx="8041881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37" t="-7353" r="-1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432000" y="1620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>
                <a:solidFill>
                  <a:srgbClr val="002060"/>
                </a:solidFill>
                <a:latin typeface="+mj-lt"/>
              </a:rPr>
              <a:t>2</a:t>
            </a: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. úloha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: Všeobecnú rovnicu.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" name="Obrázok 5"/>
          <p:cNvPicPr/>
          <p:nvPr/>
        </p:nvPicPr>
        <p:blipFill rotWithShape="1">
          <a:blip r:embed="rId3"/>
          <a:srcRect l="32591" b="20255"/>
          <a:stretch/>
        </p:blipFill>
        <p:spPr bwMode="auto">
          <a:xfrm>
            <a:off x="5206791" y="1549083"/>
            <a:ext cx="3693160" cy="2912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720000" y="1980000"/>
            <a:ext cx="449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(V rámci opakovania, skúste samostatne.)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BlokTextu 1"/>
              <p:cNvSpPr txBox="1"/>
              <p:nvPr/>
            </p:nvSpPr>
            <p:spPr>
              <a:xfrm>
                <a:off x="1116000" y="2412000"/>
                <a:ext cx="3250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00" y="2412000"/>
                <a:ext cx="325095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540000" y="2988000"/>
            <a:ext cx="448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3. úloha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:  </a:t>
            </a:r>
          </a:p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Zo všeobecnej rovnice vyjadrite </a:t>
            </a:r>
            <a:r>
              <a:rPr lang="sk-SK" sz="2400" b="1" i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y.</a:t>
            </a:r>
            <a:endParaRPr lang="sk-SK" sz="24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1620000" y="4293096"/>
                <a:ext cx="207672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4293096"/>
                <a:ext cx="2076722" cy="9017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27769" y="5373216"/>
                <a:ext cx="8676221" cy="837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Tento zápis poznáme ako predpis lineárnej funkcie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sk-SK" sz="2000" b="0" dirty="0" smtClean="0">
                    <a:solidFill>
                      <a:srgbClr val="002060"/>
                    </a:solidFill>
                    <a:latin typeface="+mj-lt"/>
                  </a:rPr>
                  <a:t>, ktorá je rastúca</a:t>
                </a:r>
              </a:p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a jej grafom je priamka, ktorá vytína na osi  </a:t>
                </a:r>
                <a:r>
                  <a:rPr lang="sk-SK" sz="2000" i="1" dirty="0" smtClean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 úsek veľkosti 1. Pamätáte si?  </a:t>
                </a:r>
                <a:endParaRPr lang="sk-SK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9" y="5373216"/>
                <a:ext cx="8676221" cy="837280"/>
              </a:xfrm>
              <a:prstGeom prst="rect">
                <a:avLst/>
              </a:prstGeom>
              <a:blipFill rotWithShape="1">
                <a:blip r:embed="rId6"/>
                <a:stretch>
                  <a:fillRect l="-702" b="-115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ál 11"/>
          <p:cNvSpPr>
            <a:spLocks noChangeAspect="1"/>
          </p:cNvSpPr>
          <p:nvPr/>
        </p:nvSpPr>
        <p:spPr>
          <a:xfrm>
            <a:off x="2345773" y="4258592"/>
            <a:ext cx="395704" cy="1114623"/>
          </a:xfrm>
          <a:prstGeom prst="ellipse">
            <a:avLst/>
          </a:prstGeom>
          <a:noFill/>
          <a:ln w="444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nica 12"/>
          <p:cNvCxnSpPr/>
          <p:nvPr/>
        </p:nvCxnSpPr>
        <p:spPr>
          <a:xfrm>
            <a:off x="7933829" y="5791282"/>
            <a:ext cx="936104" cy="0"/>
          </a:xfrm>
          <a:prstGeom prst="line">
            <a:avLst/>
          </a:prstGeom>
          <a:ln w="3492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ál 14"/>
          <p:cNvSpPr>
            <a:spLocks noChangeAspect="1"/>
          </p:cNvSpPr>
          <p:nvPr/>
        </p:nvSpPr>
        <p:spPr>
          <a:xfrm>
            <a:off x="3059832" y="4258592"/>
            <a:ext cx="589715" cy="1114623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nica 15"/>
          <p:cNvCxnSpPr/>
          <p:nvPr/>
        </p:nvCxnSpPr>
        <p:spPr>
          <a:xfrm>
            <a:off x="4924875" y="6210496"/>
            <a:ext cx="1663349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 rot="180000">
            <a:off x="6517884" y="3723753"/>
            <a:ext cx="16335" cy="25200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3708000" y="2340000"/>
            <a:ext cx="12600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2543625" y="3999528"/>
                <a:ext cx="759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6699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sk-SK" sz="2400" b="1" i="1" smtClean="0">
                          <a:solidFill>
                            <a:srgbClr val="FF669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25" y="3999528"/>
                <a:ext cx="75905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lokTextu 18"/>
          <p:cNvSpPr txBox="1"/>
          <p:nvPr/>
        </p:nvSpPr>
        <p:spPr>
          <a:xfrm>
            <a:off x="756000" y="3708000"/>
            <a:ext cx="3390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(To tiež zvládnete bez pomoci.)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0" grpId="0"/>
      <p:bldP spid="8" grpId="0"/>
      <p:bldP spid="12" grpId="0" animBg="1"/>
      <p:bldP spid="15" grpId="0" animBg="1"/>
      <p:bldP spid="21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4" y="4908068"/>
            <a:ext cx="7727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V analytickej geometrii sa tento tvar rovnice nazýva </a:t>
            </a:r>
          </a:p>
          <a:p>
            <a:pPr algn="ctr"/>
            <a:r>
              <a:rPr lang="sk-SK" sz="2800" b="1" u="sng" dirty="0" err="1">
                <a:solidFill>
                  <a:srgbClr val="002060"/>
                </a:solidFill>
                <a:latin typeface="+mj-lt"/>
              </a:rPr>
              <a:t>s</a:t>
            </a:r>
            <a:r>
              <a:rPr lang="sk-SK" sz="2800" b="1" u="sng" dirty="0" err="1" smtClean="0">
                <a:solidFill>
                  <a:srgbClr val="002060"/>
                </a:solidFill>
                <a:latin typeface="+mj-lt"/>
              </a:rPr>
              <a:t>mernicový</a:t>
            </a:r>
            <a:r>
              <a:rPr lang="sk-SK" sz="2800" b="1" u="sng" dirty="0" smtClean="0">
                <a:solidFill>
                  <a:srgbClr val="002060"/>
                </a:solidFill>
                <a:latin typeface="+mj-lt"/>
              </a:rPr>
              <a:t> tvar rovnice priamky</a:t>
            </a:r>
            <a:endParaRPr lang="sk-SK" sz="2800" b="1" u="sng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360000" y="1052736"/>
                <a:ext cx="80418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Napíšte analytické vyjadrenie priamky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ktorá je určená bodmi</a:t>
                </a: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,  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5;4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052736"/>
                <a:ext cx="8041881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37" t="-7353" r="-1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2900100" y="3324761"/>
                <a:ext cx="253248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00" y="3324761"/>
                <a:ext cx="2532488" cy="901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1162613" y="2491325"/>
            <a:ext cx="603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3.úlohe sme  danú priamku vyjadrili rovnicou</a:t>
            </a:r>
          </a:p>
        </p:txBody>
      </p:sp>
    </p:spTree>
    <p:extLst>
      <p:ext uri="{BB962C8B-B14F-4D97-AF65-F5344CB8AC3E}">
        <p14:creationId xmlns:p14="http://schemas.microsoft.com/office/powerpoint/2010/main" val="20769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8000" y="764754"/>
            <a:ext cx="8791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>
                <a:solidFill>
                  <a:srgbClr val="002060"/>
                </a:solidFill>
                <a:latin typeface="+mj-lt"/>
              </a:rPr>
              <a:t>Príklad: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Určte veľkosť uhla, ktorý zviera priamka 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z predchádzajúcej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úlohy, s kladnou časťou osi </a:t>
            </a:r>
            <a:r>
              <a:rPr lang="sk-SK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38897" b="18132"/>
          <a:stretch/>
        </p:blipFill>
        <p:spPr bwMode="auto">
          <a:xfrm>
            <a:off x="144000" y="2412000"/>
            <a:ext cx="5019675" cy="4286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324000" y="1476000"/>
                <a:ext cx="8425415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Rovnica priamky je </a:t>
                </a:r>
                <a14:m>
                  <m:oMath xmlns:m="http://schemas.openxmlformats.org/officeDocument/2006/math"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hľadáme veľkosť uhla </a:t>
                </a:r>
                <a:r>
                  <a:rPr lang="el-GR" sz="2000" dirty="0" smtClean="0">
                    <a:solidFill>
                      <a:srgbClr val="002060"/>
                    </a:solidFill>
                    <a:latin typeface="+mj-lt"/>
                  </a:rPr>
                  <a:t>ϕ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" y="1476000"/>
                <a:ext cx="8425415" cy="616964"/>
              </a:xfrm>
              <a:prstGeom prst="rect">
                <a:avLst/>
              </a:prstGeom>
              <a:blipFill rotWithShape="1">
                <a:blip r:embed="rId3"/>
                <a:stretch>
                  <a:fillRect l="-724" b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324000" y="2052000"/>
            <a:ext cx="748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Pomôžeme si trojuholníkom ACB, v ktorom poznáme veľkosti odvesien.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" name="Obrázok 8"/>
          <p:cNvPicPr/>
          <p:nvPr/>
        </p:nvPicPr>
        <p:blipFill rotWithShape="1">
          <a:blip r:embed="rId4"/>
          <a:srcRect l="38897" b="18132"/>
          <a:stretch/>
        </p:blipFill>
        <p:spPr bwMode="auto">
          <a:xfrm>
            <a:off x="144000" y="2412000"/>
            <a:ext cx="5019675" cy="4286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BlokTextu 9"/>
          <p:cNvSpPr txBox="1"/>
          <p:nvPr/>
        </p:nvSpPr>
        <p:spPr>
          <a:xfrm>
            <a:off x="2124000" y="5328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66FF"/>
                </a:solidFill>
                <a:latin typeface="+mj-lt"/>
              </a:rPr>
              <a:t>ϕ</a:t>
            </a:r>
            <a:endParaRPr lang="sk-SK" b="1" dirty="0">
              <a:solidFill>
                <a:srgbClr val="FF66FF"/>
              </a:solidFill>
              <a:latin typeface="+mj-lt"/>
            </a:endParaRPr>
          </a:p>
        </p:txBody>
      </p:sp>
      <p:cxnSp>
        <p:nvCxnSpPr>
          <p:cNvPr id="12" name="Rovná spojnica 11"/>
          <p:cNvCxnSpPr/>
          <p:nvPr/>
        </p:nvCxnSpPr>
        <p:spPr>
          <a:xfrm>
            <a:off x="1872000" y="5670000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>
            <a:off x="3402000" y="5022000"/>
            <a:ext cx="1188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2700000" y="56160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sk-SK" sz="28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4068000" y="47520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sk-SK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700000" y="56160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4068000" y="47520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5544000" y="2448000"/>
                <a:ext cx="331481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Všimli ste si, že sú to vlastne</a:t>
                </a:r>
              </a:p>
              <a:p>
                <a:pPr algn="ctr"/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súradnice smerového vektora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5;3</m:t>
                        </m:r>
                      </m:e>
                    </m:d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?</a:t>
                </a:r>
                <a:endParaRPr lang="sk-SK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2448000"/>
                <a:ext cx="3314818" cy="1015663"/>
              </a:xfrm>
              <a:prstGeom prst="rect">
                <a:avLst/>
              </a:prstGeom>
              <a:blipFill rotWithShape="1">
                <a:blip r:embed="rId5"/>
                <a:stretch>
                  <a:fillRect l="-1471" t="-3012" r="-1471" b="-10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lokTextu 20"/>
          <p:cNvSpPr txBox="1"/>
          <p:nvPr/>
        </p:nvSpPr>
        <p:spPr>
          <a:xfrm>
            <a:off x="5364000" y="2448000"/>
            <a:ext cx="3759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Pomocou veľkostí odvesien vieme </a:t>
            </a:r>
          </a:p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určiť hodnotu funkcie </a:t>
            </a:r>
            <a:r>
              <a:rPr lang="sk-SK" sz="2000" i="1" dirty="0" err="1" smtClean="0">
                <a:solidFill>
                  <a:srgbClr val="002060"/>
                </a:solidFill>
                <a:latin typeface="+mj-lt"/>
              </a:rPr>
              <a:t>tg</a:t>
            </a:r>
            <a:r>
              <a:rPr lang="el-GR" sz="2000" dirty="0" smtClean="0">
                <a:solidFill>
                  <a:srgbClr val="002060"/>
                </a:solidFill>
                <a:latin typeface="+mj-lt"/>
              </a:rPr>
              <a:t>ϕ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, že?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6300000" y="3348000"/>
                <a:ext cx="188962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proti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ľ</m:t>
                              </m:r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ahl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á </m:t>
                              </m:r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o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.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pri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ľ</m:t>
                              </m:r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ahl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á </m:t>
                              </m:r>
                              <m:r>
                                <m:rPr>
                                  <m:sty m:val="p"/>
                                </m:rP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o</m:t>
                              </m:r>
                              <m:r>
                                <a:rPr lang="sk-SK" sz="2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.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00" y="3348000"/>
                <a:ext cx="1889620" cy="7838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5400000" y="3456000"/>
                <a:ext cx="186967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800" i="1" dirty="0" smtClean="0">
                    <a:solidFill>
                      <a:srgbClr val="002060"/>
                    </a:solidFill>
                    <a:latin typeface="+mj-lt"/>
                  </a:rPr>
                  <a:t>t</a:t>
                </a:r>
                <a:r>
                  <a:rPr lang="sk-SK" sz="2800" i="1" dirty="0" err="1" smtClean="0">
                    <a:solidFill>
                      <a:srgbClr val="002060"/>
                    </a:solidFill>
                    <a:latin typeface="+mj-lt"/>
                  </a:rPr>
                  <a:t>g</a:t>
                </a:r>
                <a:r>
                  <a:rPr lang="el-GR" sz="2800" dirty="0" smtClean="0">
                    <a:solidFill>
                      <a:srgbClr val="002060"/>
                    </a:solidFill>
                    <a:latin typeface="+mj-lt"/>
                  </a:rPr>
                  <a:t>ϕ</a:t>
                </a:r>
                <a:r>
                  <a:rPr lang="sk-SK" sz="28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sk-SK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k-SK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sk-SK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sk-SK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sk-SK" sz="32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3456000"/>
                <a:ext cx="1869679" cy="803682"/>
              </a:xfrm>
              <a:prstGeom prst="rect">
                <a:avLst/>
              </a:prstGeom>
              <a:blipFill rotWithShape="1">
                <a:blip r:embed="rId7"/>
                <a:stretch>
                  <a:fillRect l="-6840" b="-68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/>
              <p:cNvSpPr txBox="1"/>
              <p:nvPr/>
            </p:nvSpPr>
            <p:spPr>
              <a:xfrm>
                <a:off x="7128000" y="3600000"/>
                <a:ext cx="157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𝛗</m:t>
                      </m:r>
                      <m:acc>
                        <m:accPr>
                          <m:chr m:val="̇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acc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𝟑𝟏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BlokText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00" y="3600000"/>
                <a:ext cx="157844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6012000" y="4356000"/>
                <a:ext cx="27025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(Na kalkulačke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k-SK" sz="20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tan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) 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sk-SK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00" y="4356000"/>
                <a:ext cx="2702535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2252" t="-9231" r="-1351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>
            <a:spLocks noChangeAspect="1"/>
          </p:cNvSpPr>
          <p:nvPr/>
        </p:nvSpPr>
        <p:spPr>
          <a:xfrm>
            <a:off x="3160044" y="1416088"/>
            <a:ext cx="442287" cy="835967"/>
          </a:xfrm>
          <a:prstGeom prst="ellipse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>
            <a:spLocks noChangeAspect="1"/>
          </p:cNvSpPr>
          <p:nvPr/>
        </p:nvSpPr>
        <p:spPr>
          <a:xfrm>
            <a:off x="6300000" y="3312000"/>
            <a:ext cx="589715" cy="1114623"/>
          </a:xfrm>
          <a:prstGeom prst="ellipse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5293331" y="4856323"/>
                <a:ext cx="366933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 ….. </m:t>
                    </m:r>
                  </m:oMath>
                </a14:m>
                <a:r>
                  <a:rPr lang="sk-SK" sz="2400" b="1" dirty="0" smtClean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smernica priamky </a:t>
                </a:r>
                <a:r>
                  <a:rPr lang="sk-SK" sz="2400" b="1" i="1" dirty="0" smtClean="0">
                    <a:solidFill>
                      <a:schemeClr val="accent3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endParaRPr lang="sk-SK" sz="2400" b="1" i="1" dirty="0">
                  <a:solidFill>
                    <a:schemeClr val="accent3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31" y="4856323"/>
                <a:ext cx="3669338" cy="714683"/>
              </a:xfrm>
              <a:prstGeom prst="rect">
                <a:avLst/>
              </a:prstGeom>
              <a:blipFill rotWithShape="1">
                <a:blip r:embed="rId10"/>
                <a:stretch>
                  <a:fillRect r="-1661" b="-42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lokTextu 28"/>
          <p:cNvSpPr txBox="1"/>
          <p:nvPr/>
        </p:nvSpPr>
        <p:spPr>
          <a:xfrm>
            <a:off x="5753681" y="5697332"/>
            <a:ext cx="274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66FF"/>
                </a:solidFill>
                <a:latin typeface="+mj-lt"/>
              </a:rPr>
              <a:t>ϕ</a:t>
            </a:r>
            <a:r>
              <a:rPr lang="sk-SK" sz="2400" b="1" dirty="0" smtClean="0">
                <a:solidFill>
                  <a:srgbClr val="FF66FF"/>
                </a:solidFill>
                <a:latin typeface="+mj-lt"/>
              </a:rPr>
              <a:t> ..... </a:t>
            </a:r>
            <a:r>
              <a:rPr lang="sk-SK" sz="2400" b="1" dirty="0">
                <a:solidFill>
                  <a:srgbClr val="FF66FF"/>
                </a:solidFill>
                <a:latin typeface="+mj-lt"/>
              </a:rPr>
              <a:t>s</a:t>
            </a:r>
            <a:r>
              <a:rPr lang="sk-SK" sz="2400" b="1" dirty="0" smtClean="0">
                <a:solidFill>
                  <a:srgbClr val="FF66FF"/>
                </a:solidFill>
                <a:latin typeface="+mj-lt"/>
              </a:rPr>
              <a:t>merový uhol </a:t>
            </a:r>
          </a:p>
          <a:p>
            <a:r>
              <a:rPr lang="sk-SK" sz="2400" b="1" dirty="0">
                <a:solidFill>
                  <a:srgbClr val="FF66FF"/>
                </a:solidFill>
                <a:latin typeface="+mj-lt"/>
              </a:rPr>
              <a:t> </a:t>
            </a:r>
            <a:r>
              <a:rPr lang="sk-SK" sz="2400" b="1" dirty="0" smtClean="0">
                <a:solidFill>
                  <a:srgbClr val="FF66FF"/>
                </a:solidFill>
                <a:latin typeface="+mj-lt"/>
              </a:rPr>
              <a:t>           priamky </a:t>
            </a:r>
            <a:r>
              <a:rPr lang="sk-SK" sz="2400" b="1" i="1" dirty="0" smtClean="0">
                <a:solidFill>
                  <a:srgbClr val="FF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endParaRPr lang="sk-SK" sz="2400" b="1" i="1" dirty="0">
              <a:solidFill>
                <a:srgbClr val="FF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6138149" y="4325222"/>
            <a:ext cx="176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Nové pojmy: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908000" y="2772000"/>
            <a:ext cx="3314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Priamka </a:t>
            </a:r>
            <a:r>
              <a:rPr lang="sk-SK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 zviera s kladnou</a:t>
            </a:r>
          </a:p>
          <a:p>
            <a:pPr algn="ctr"/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časťou osi </a:t>
            </a:r>
            <a:r>
              <a:rPr lang="sk-SK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uhol veľkosti 31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°.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6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  <p:bldP spid="15" grpId="1"/>
      <p:bldP spid="16" grpId="0"/>
      <p:bldP spid="16" grpId="1"/>
      <p:bldP spid="17" grpId="0"/>
      <p:bldP spid="18" grpId="0"/>
      <p:bldP spid="19" grpId="0"/>
      <p:bldP spid="19" grpId="1"/>
      <p:bldP spid="21" grpId="0"/>
      <p:bldP spid="22" grpId="0"/>
      <p:bldP spid="22" grpId="1"/>
      <p:bldP spid="23" grpId="0"/>
      <p:bldP spid="24" grpId="0"/>
      <p:bldP spid="25" grpId="0"/>
      <p:bldP spid="25" grpId="1"/>
      <p:bldP spid="26" grpId="0" animBg="1"/>
      <p:bldP spid="27" grpId="0" animBg="1"/>
      <p:bldP spid="28" grpId="0"/>
      <p:bldP spid="29" grpId="0"/>
      <p:bldP spid="3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2000" y="98619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solidFill>
                  <a:srgbClr val="002060"/>
                </a:solidFill>
                <a:latin typeface="+mj-lt"/>
              </a:rPr>
              <a:t>ZHRNUTIE:</a:t>
            </a:r>
            <a:endParaRPr lang="sk-SK" sz="2800" b="1" u="sng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2334595" y="1260000"/>
                <a:ext cx="51645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b="1" dirty="0" err="1">
                    <a:solidFill>
                      <a:srgbClr val="002060"/>
                    </a:solidFill>
                    <a:latin typeface="+mj-lt"/>
                  </a:rPr>
                  <a:t>S</a:t>
                </a:r>
                <a:r>
                  <a:rPr lang="sk-SK" sz="2800" b="1" dirty="0" err="1" smtClean="0">
                    <a:solidFill>
                      <a:srgbClr val="002060"/>
                    </a:solidFill>
                    <a:latin typeface="+mj-lt"/>
                  </a:rPr>
                  <a:t>mernicový</a:t>
                </a:r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 tvar rovnice priamky </a:t>
                </a:r>
              </a:p>
              <a:p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𝒑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: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𝒚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𝒌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𝒌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sk-SK" sz="2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𝑹</m:t>
                    </m:r>
                  </m:oMath>
                </a14:m>
                <a:endParaRPr lang="sk-SK" sz="2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95" y="1260000"/>
                <a:ext cx="5164536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2479" t="-5769" r="-1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504000" y="2232000"/>
                <a:ext cx="35694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sk-SK" sz="2800" b="1" i="0" smtClean="0">
                          <a:solidFill>
                            <a:srgbClr val="002060"/>
                          </a:solidFill>
                          <a:latin typeface="+mj-lt"/>
                          <a:ea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rgbClr val="002060"/>
                          </a:solidFill>
                          <a:latin typeface="+mj-lt"/>
                        </a:rPr>
                        <m:t>mernica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rgbClr val="002060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rgbClr val="002060"/>
                          </a:solidFill>
                          <a:latin typeface="+mj-lt"/>
                        </a:rPr>
                        <m:t>priamky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2232000"/>
                <a:ext cx="356943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1944000" y="2880000"/>
                <a:ext cx="16233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𝒕𝒈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0" y="2880000"/>
                <a:ext cx="162333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612000" y="3456000"/>
                <a:ext cx="82968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𝝋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sk-SK" sz="28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merový uhol priamky </a:t>
                </a:r>
              </a:p>
              <a:p>
                <a:r>
                  <a:rPr lang="sk-SK" sz="2800" b="1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       (uhol, ktorý zviera priamka </a:t>
                </a:r>
                <a:r>
                  <a:rPr lang="sk-SK" sz="2800" b="1" u="sng" dirty="0" smtClean="0">
                    <a:solidFill>
                      <a:srgbClr val="002060"/>
                    </a:solidFill>
                    <a:latin typeface="+mj-lt"/>
                  </a:rPr>
                  <a:t>s kladnou časťou osi </a:t>
                </a:r>
                <a:r>
                  <a:rPr lang="sk-SK" sz="2800" b="1" i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)</a:t>
                </a:r>
                <a:endParaRPr lang="sk-SK" sz="28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3456000"/>
                <a:ext cx="8296823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7051" r="-514" b="-17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612000" y="5148000"/>
                <a:ext cx="7568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veľkosť úseku, ktorý priamka vytína na osi </a:t>
                </a:r>
                <a:r>
                  <a:rPr lang="sk-SK" sz="2800" b="1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sk-SK" sz="28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5148000"/>
                <a:ext cx="7568995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2791" r="-725" b="-32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324000" y="5724000"/>
                <a:ext cx="86401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u="sng" dirty="0" smtClean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Poznámka:  </a:t>
                </a:r>
              </a:p>
              <a:p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Priamky rovnobežné s osou </a:t>
                </a:r>
                <a:r>
                  <a:rPr lang="sk-SK" sz="2000" b="1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sk-SK" sz="2000" b="1" i="1" dirty="0" smtClean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majú  s</a:t>
                </a:r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merový uhol </a:t>
                </a:r>
                <a14:m>
                  <m:oMath xmlns:m="http://schemas.openxmlformats.org/officeDocument/2006/math">
                    <m:r>
                      <a:rPr lang="sk-SK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𝝋</m:t>
                    </m:r>
                    <m:r>
                      <a:rPr lang="sk-SK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sk-SK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𝟗𝟎</m:t>
                    </m:r>
                    <m:r>
                      <a:rPr lang="sk-SK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,</a:t>
                </a:r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ale nemajú smernicu, ani </a:t>
                </a:r>
                <a:r>
                  <a:rPr lang="sk-SK" sz="2000" b="1" dirty="0" err="1" smtClean="0">
                    <a:solidFill>
                      <a:srgbClr val="002060"/>
                    </a:solidFill>
                    <a:latin typeface="+mj-lt"/>
                  </a:rPr>
                  <a:t>smernicový</a:t>
                </a:r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 tvar rovnice.  (</a:t>
                </a:r>
                <a14:m>
                  <m:oMath xmlns:m="http://schemas.openxmlformats.org/officeDocument/2006/math">
                    <m:r>
                      <a:rPr lang="sk-SK" sz="2000" b="1" i="1">
                        <a:solidFill>
                          <a:srgbClr val="002060"/>
                        </a:solidFill>
                        <a:latin typeface="Cambria Math"/>
                      </a:rPr>
                      <m:t>𝒕𝒈</m:t>
                    </m:r>
                    <m:r>
                      <a:rPr lang="sk-SK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𝟗𝟎</m:t>
                    </m:r>
                    <m:r>
                      <a:rPr lang="sk-SK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sk-SK" sz="2000" b="1" dirty="0" smtClean="0">
                    <a:solidFill>
                      <a:srgbClr val="002060"/>
                    </a:solidFill>
                    <a:latin typeface="+mj-lt"/>
                  </a:rPr>
                  <a:t> nie je definovaný)</a:t>
                </a:r>
                <a:endParaRPr lang="sk-SK" sz="20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" y="5724000"/>
                <a:ext cx="8640102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706" t="-2994" b="-95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3492000" y="2700000"/>
                <a:ext cx="2311723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sk-SK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2700000"/>
                <a:ext cx="2311723" cy="9068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612000" y="4500000"/>
                <a:ext cx="6117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e>
                    </m:acc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; </m:t>
                        </m:r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je smerový vektor priamky</a:t>
                </a:r>
                <a:endParaRPr lang="sk-SK" sz="28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4500000"/>
                <a:ext cx="611770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0465" r="-896" b="-32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5" y="908720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Teraz by ste mali vedieť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napísať rovnicu priamky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aj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smernicovom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tvare,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buď zo všeobecnej rovnice- vyjadrením </a:t>
            </a:r>
            <a:r>
              <a:rPr lang="sk-SK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k-SK" sz="24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,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alebo priamo- dosadením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súradníc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dvoch daných bodov do rovnice 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sk-SK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+ </a:t>
            </a:r>
            <a:r>
              <a:rPr lang="sk-SK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(ako sme to robili pri lineárnych funkciách)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do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pondelka,  27.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apríla,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napísané poznámky a vyriešenú DÚ.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Tú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nemusíte posielať, napíšte mi,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ak by ste mali s riešením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problémy.</a:t>
            </a:r>
            <a:endParaRPr lang="sk-SK" sz="2400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Budúci týždeň- krátky test.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Usmiata tvár 2"/>
          <p:cNvSpPr/>
          <p:nvPr/>
        </p:nvSpPr>
        <p:spPr>
          <a:xfrm>
            <a:off x="6588224" y="5138778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763897" y="5157190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DÚ z  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učebnice 5:</a:t>
            </a:r>
          </a:p>
          <a:p>
            <a:pPr algn="ctr"/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60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/1, </a:t>
            </a:r>
            <a:r>
              <a:rPr lang="sk-SK" sz="2800" b="1" dirty="0">
                <a:solidFill>
                  <a:srgbClr val="002060"/>
                </a:solidFill>
                <a:latin typeface="+mj-lt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, 3, 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5, 6, 7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643</Words>
  <PresentationFormat>Prezentácia na obrazovke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2020-04-17T14:54:16Z</dcterms:created>
  <dcterms:modified xsi:type="dcterms:W3CDTF">2020-04-21T08:49:11Z</dcterms:modified>
</cp:coreProperties>
</file>