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60" r:id="rId3"/>
    <p:sldId id="257" r:id="rId4"/>
    <p:sldId id="261" r:id="rId5"/>
    <p:sldId id="263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898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1FCED-A7A7-4731-9B26-2AA9AE383BF7}" type="datetimeFigureOut">
              <a:rPr lang="sk-SK" smtClean="0"/>
              <a:t>9. 4. 2020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86A07-6780-41EA-B3C3-4F62E6880A8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631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4F1E-7D71-46DA-9070-26C7AB653C3D}" type="datetimeFigureOut">
              <a:rPr lang="sk-SK" smtClean="0"/>
              <a:t>9. 4. 2020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97E8-F8B9-4045-B9AB-6706B5980F60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4F1E-7D71-46DA-9070-26C7AB653C3D}" type="datetimeFigureOut">
              <a:rPr lang="sk-SK" smtClean="0"/>
              <a:t>9. 4. 2020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97E8-F8B9-4045-B9AB-6706B5980F6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4F1E-7D71-46DA-9070-26C7AB653C3D}" type="datetimeFigureOut">
              <a:rPr lang="sk-SK" smtClean="0"/>
              <a:t>9. 4. 2020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97E8-F8B9-4045-B9AB-6706B5980F6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4F1E-7D71-46DA-9070-26C7AB653C3D}" type="datetimeFigureOut">
              <a:rPr lang="sk-SK" smtClean="0"/>
              <a:t>9. 4. 2020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97E8-F8B9-4045-B9AB-6706B5980F6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4F1E-7D71-46DA-9070-26C7AB653C3D}" type="datetimeFigureOut">
              <a:rPr lang="sk-SK" smtClean="0"/>
              <a:t>9. 4. 2020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97E8-F8B9-4045-B9AB-6706B5980F60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4F1E-7D71-46DA-9070-26C7AB653C3D}" type="datetimeFigureOut">
              <a:rPr lang="sk-SK" smtClean="0"/>
              <a:t>9. 4. 2020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97E8-F8B9-4045-B9AB-6706B5980F6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4F1E-7D71-46DA-9070-26C7AB653C3D}" type="datetimeFigureOut">
              <a:rPr lang="sk-SK" smtClean="0"/>
              <a:t>9. 4. 2020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97E8-F8B9-4045-B9AB-6706B5980F6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4F1E-7D71-46DA-9070-26C7AB653C3D}" type="datetimeFigureOut">
              <a:rPr lang="sk-SK" smtClean="0"/>
              <a:t>9. 4. 2020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97E8-F8B9-4045-B9AB-6706B5980F6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4F1E-7D71-46DA-9070-26C7AB653C3D}" type="datetimeFigureOut">
              <a:rPr lang="sk-SK" smtClean="0"/>
              <a:t>9. 4. 2020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97E8-F8B9-4045-B9AB-6706B5980F6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4F1E-7D71-46DA-9070-26C7AB653C3D}" type="datetimeFigureOut">
              <a:rPr lang="sk-SK" smtClean="0"/>
              <a:t>9. 4. 2020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97E8-F8B9-4045-B9AB-6706B5980F60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s jedným odstrihnutým a zaobleným roho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uhlý trojuho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4F1E-7D71-46DA-9070-26C7AB653C3D}" type="datetimeFigureOut">
              <a:rPr lang="sk-SK" smtClean="0"/>
              <a:t>9. 4. 2020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30197E8-F8B9-4045-B9AB-6706B5980F60}" type="slidenum">
              <a:rPr lang="sk-SK" smtClean="0"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AA4F1E-7D71-46DA-9070-26C7AB653C3D}" type="datetimeFigureOut">
              <a:rPr lang="sk-SK" smtClean="0"/>
              <a:t>9. 4. 2020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197E8-F8B9-4045-B9AB-6706B5980F60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youtube.com/watch?v=mkOmpx6xMEY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12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1394720" y="2060848"/>
            <a:ext cx="650261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5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VšeobEcná</a:t>
            </a:r>
            <a:r>
              <a:rPr lang="sk-SK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 rovnica</a:t>
            </a:r>
          </a:p>
          <a:p>
            <a:pPr algn="ctr"/>
            <a:r>
              <a:rPr lang="sk-SK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Priamky</a:t>
            </a:r>
          </a:p>
        </p:txBody>
      </p:sp>
      <p:sp>
        <p:nvSpPr>
          <p:cNvPr id="6" name="Obdĺžnik 5"/>
          <p:cNvSpPr/>
          <p:nvPr/>
        </p:nvSpPr>
        <p:spPr>
          <a:xfrm>
            <a:off x="6534708" y="5796000"/>
            <a:ext cx="183351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2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Zuzana</a:t>
            </a:r>
          </a:p>
          <a:p>
            <a:pPr algn="ctr"/>
            <a:r>
              <a:rPr lang="sk-SK" sz="2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 Bartošová</a:t>
            </a:r>
            <a:endParaRPr lang="sk-SK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864743" y="6084000"/>
            <a:ext cx="16097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24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APríl</a:t>
            </a:r>
            <a:r>
              <a:rPr lang="sk-SK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 2020</a:t>
            </a:r>
            <a:endParaRPr lang="sk-SK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 l="55549" t="22047" r="12163" b="35827"/>
          <a:stretch>
            <a:fillRect/>
          </a:stretch>
        </p:blipFill>
        <p:spPr bwMode="auto">
          <a:xfrm>
            <a:off x="540000" y="2772000"/>
            <a:ext cx="4674430" cy="28119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</p:pic>
      <p:sp>
        <p:nvSpPr>
          <p:cNvPr id="5" name="BlokTextu 4"/>
          <p:cNvSpPr txBox="1"/>
          <p:nvPr/>
        </p:nvSpPr>
        <p:spPr>
          <a:xfrm>
            <a:off x="396000" y="1764000"/>
            <a:ext cx="2712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Symbolická rovnica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56000" y="1764000"/>
            <a:ext cx="4667250" cy="476250"/>
          </a:xfrm>
          <a:prstGeom prst="rect">
            <a:avLst/>
          </a:prstGeom>
          <a:noFill/>
        </p:spPr>
      </p:pic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5940000" y="2772000"/>
            <a:ext cx="2260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Po súradniciach:</a:t>
            </a:r>
            <a:endParaRPr lang="sk-SK" sz="24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pSp>
        <p:nvGrpSpPr>
          <p:cNvPr id="30" name="Skupina 29"/>
          <p:cNvGrpSpPr/>
          <p:nvPr/>
        </p:nvGrpSpPr>
        <p:grpSpPr>
          <a:xfrm>
            <a:off x="5760000" y="3564000"/>
            <a:ext cx="2777138" cy="1763370"/>
            <a:chOff x="5580112" y="2348880"/>
            <a:chExt cx="2777138" cy="1763370"/>
          </a:xfrm>
        </p:grpSpPr>
        <p:pic>
          <p:nvPicPr>
            <p:cNvPr id="16390" name="Picture 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580112" y="2348880"/>
              <a:ext cx="2771775" cy="476250"/>
            </a:xfrm>
            <a:prstGeom prst="rect">
              <a:avLst/>
            </a:prstGeom>
            <a:noFill/>
          </p:spPr>
        </p:pic>
        <p:pic>
          <p:nvPicPr>
            <p:cNvPr id="16393" name="Picture 9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976000" y="2952000"/>
              <a:ext cx="2381250" cy="476250"/>
            </a:xfrm>
            <a:prstGeom prst="rect">
              <a:avLst/>
            </a:prstGeom>
            <a:noFill/>
          </p:spPr>
        </p:pic>
        <p:pic>
          <p:nvPicPr>
            <p:cNvPr id="16396" name="Picture 12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88224" y="3636000"/>
              <a:ext cx="819150" cy="476250"/>
            </a:xfrm>
            <a:prstGeom prst="rect">
              <a:avLst/>
            </a:prstGeom>
            <a:noFill/>
          </p:spPr>
        </p:pic>
      </p:grpSp>
      <p:sp>
        <p:nvSpPr>
          <p:cNvPr id="33" name="BlokTextu 32"/>
          <p:cNvSpPr txBox="1"/>
          <p:nvPr/>
        </p:nvSpPr>
        <p:spPr>
          <a:xfrm>
            <a:off x="683568" y="900000"/>
            <a:ext cx="744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u="sng" dirty="0" smtClean="0">
                <a:solidFill>
                  <a:srgbClr val="002060"/>
                </a:solidFill>
                <a:latin typeface="+mj-lt"/>
              </a:rPr>
              <a:t>Parametrické vyjadrenie priamky</a:t>
            </a:r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 v rovine už poznáme: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4" name="Obdĺžnik 33"/>
          <p:cNvSpPr/>
          <p:nvPr/>
        </p:nvSpPr>
        <p:spPr>
          <a:xfrm>
            <a:off x="467544" y="5877272"/>
            <a:ext cx="7848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Dnes si ukážeme ďalší spôsob analytického  vyjadrenia priamky v rovine.</a:t>
            </a:r>
            <a:endParaRPr lang="sk-SK" sz="200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deo pre dopyt všeobecní rovnica primky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780928"/>
            <a:ext cx="1143000" cy="857251"/>
          </a:xfrm>
          <a:prstGeom prst="rect">
            <a:avLst/>
          </a:prstGeom>
          <a:noFill/>
        </p:spPr>
      </p:pic>
      <p:sp>
        <p:nvSpPr>
          <p:cNvPr id="4" name="BlokTextu 3"/>
          <p:cNvSpPr txBox="1"/>
          <p:nvPr/>
        </p:nvSpPr>
        <p:spPr>
          <a:xfrm>
            <a:off x="539552" y="2492896"/>
            <a:ext cx="3234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Pozorne si pozrite video:</a:t>
            </a:r>
            <a:endParaRPr lang="sk-SK" sz="2400" dirty="0">
              <a:solidFill>
                <a:srgbClr val="002060"/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987824" y="4509120"/>
            <a:ext cx="2982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Zhrnieme to spoločne.</a:t>
            </a:r>
          </a:p>
        </p:txBody>
      </p:sp>
      <p:sp>
        <p:nvSpPr>
          <p:cNvPr id="6" name="Obdĺžnik 5"/>
          <p:cNvSpPr/>
          <p:nvPr/>
        </p:nvSpPr>
        <p:spPr>
          <a:xfrm>
            <a:off x="2195736" y="1124744"/>
            <a:ext cx="46805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2400" b="1" cap="all" dirty="0" err="1" smtClean="0">
                <a:ln/>
                <a:solidFill>
                  <a:srgbClr val="002060"/>
                </a:solidFill>
                <a:effectLst>
                  <a:reflection blurRad="10000" stA="55000" endPos="48000" dist="500" dir="5400000" sy="-100000" algn="bl" rotWithShape="0"/>
                </a:effectLst>
                <a:latin typeface="+mj-lt"/>
              </a:rPr>
              <a:t>VšeobEcná</a:t>
            </a:r>
            <a:r>
              <a:rPr lang="sk-SK" sz="2400" b="1" cap="all" dirty="0" smtClean="0">
                <a:ln/>
                <a:solidFill>
                  <a:srgbClr val="002060"/>
                </a:solidFill>
                <a:effectLst>
                  <a:reflection blurRad="10000" stA="55000" endPos="48000" dist="500" dir="5400000" sy="-100000" algn="bl" rotWithShape="0"/>
                </a:effectLst>
                <a:latin typeface="+mj-lt"/>
              </a:rPr>
              <a:t> rovnica</a:t>
            </a:r>
            <a:r>
              <a:rPr lang="sk-SK" sz="2400" b="1" cap="all" dirty="0">
                <a:ln/>
                <a:solidFill>
                  <a:srgbClr val="002060"/>
                </a:solidFill>
                <a:effectLst>
                  <a:reflection blurRad="10000" stA="55000" endPos="48000" dist="500" dir="5400000" sy="-100000" algn="bl" rotWithShape="0"/>
                </a:effectLst>
                <a:latin typeface="+mj-lt"/>
              </a:rPr>
              <a:t> </a:t>
            </a:r>
            <a:r>
              <a:rPr lang="sk-SK" sz="2400" b="1" cap="all" dirty="0" smtClean="0">
                <a:ln/>
                <a:solidFill>
                  <a:srgbClr val="002060"/>
                </a:solidFill>
                <a:effectLst>
                  <a:reflection blurRad="10000" stA="55000" endPos="48000" dist="500" dir="5400000" sy="-100000" algn="bl" rotWithShape="0"/>
                </a:effectLst>
                <a:latin typeface="+mj-lt"/>
              </a:rPr>
              <a:t> Priamky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6" name="Picture 1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972000"/>
            <a:ext cx="5572125" cy="476250"/>
          </a:xfrm>
          <a:prstGeom prst="rect">
            <a:avLst/>
          </a:prstGeom>
          <a:noFill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 l="54405" t="22209" r="12070" b="34504"/>
          <a:stretch>
            <a:fillRect/>
          </a:stretch>
        </p:blipFill>
        <p:spPr bwMode="auto">
          <a:xfrm>
            <a:off x="395536" y="1916832"/>
            <a:ext cx="4890486" cy="286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ál 5"/>
          <p:cNvSpPr>
            <a:spLocks noChangeAspect="1"/>
          </p:cNvSpPr>
          <p:nvPr/>
        </p:nvSpPr>
        <p:spPr>
          <a:xfrm>
            <a:off x="972000" y="1008000"/>
            <a:ext cx="395704" cy="405200"/>
          </a:xfrm>
          <a:prstGeom prst="ellipse">
            <a:avLst/>
          </a:prstGeom>
          <a:noFill/>
          <a:ln w="444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>
            <a:spLocks noChangeAspect="1"/>
          </p:cNvSpPr>
          <p:nvPr/>
        </p:nvSpPr>
        <p:spPr>
          <a:xfrm>
            <a:off x="1800000" y="972000"/>
            <a:ext cx="395704" cy="405200"/>
          </a:xfrm>
          <a:prstGeom prst="ellipse">
            <a:avLst/>
          </a:prstGeom>
          <a:noFill/>
          <a:ln w="444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>
            <a:spLocks noChangeAspect="1"/>
          </p:cNvSpPr>
          <p:nvPr/>
        </p:nvSpPr>
        <p:spPr>
          <a:xfrm>
            <a:off x="2016000" y="1044000"/>
            <a:ext cx="395704" cy="405200"/>
          </a:xfrm>
          <a:prstGeom prst="ellipse">
            <a:avLst/>
          </a:prstGeom>
          <a:noFill/>
          <a:ln w="4445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>
            <a:spLocks noChangeAspect="1"/>
          </p:cNvSpPr>
          <p:nvPr/>
        </p:nvSpPr>
        <p:spPr>
          <a:xfrm>
            <a:off x="1188000" y="1044000"/>
            <a:ext cx="395704" cy="405200"/>
          </a:xfrm>
          <a:prstGeom prst="ellipse">
            <a:avLst/>
          </a:prstGeom>
          <a:noFill/>
          <a:ln w="4445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2160" y="3284984"/>
            <a:ext cx="1581150" cy="476250"/>
          </a:xfrm>
          <a:prstGeom prst="rect">
            <a:avLst/>
          </a:prstGeom>
          <a:noFill/>
        </p:spPr>
      </p:pic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1763688" y="504000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rgbClr val="0000CC"/>
                </a:solidFill>
                <a:latin typeface="+mj-lt"/>
              </a:rPr>
              <a:t>n</a:t>
            </a:r>
            <a:r>
              <a:rPr lang="sk-SK" sz="2400" b="1" dirty="0" smtClean="0">
                <a:solidFill>
                  <a:srgbClr val="0000CC"/>
                </a:solidFill>
                <a:latin typeface="+mj-lt"/>
              </a:rPr>
              <a:t>ormálový vektor </a:t>
            </a:r>
            <a:r>
              <a:rPr lang="sk-SK" sz="2400" dirty="0" smtClean="0">
                <a:solidFill>
                  <a:srgbClr val="0000CC"/>
                </a:solidFill>
                <a:latin typeface="+mj-lt"/>
              </a:rPr>
              <a:t>priamky </a:t>
            </a:r>
            <a:r>
              <a:rPr lang="sk-SK" sz="2400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sk-SK" sz="2400" dirty="0">
                <a:solidFill>
                  <a:srgbClr val="0000CC"/>
                </a:solidFill>
                <a:latin typeface="+mj-lt"/>
                <a:cs typeface="Times New Roman" pitchFamily="18" charset="0"/>
              </a:rPr>
              <a:t> </a:t>
            </a:r>
            <a:r>
              <a:rPr lang="sk-SK" sz="2400" dirty="0" smtClean="0">
                <a:solidFill>
                  <a:srgbClr val="0000CC"/>
                </a:solidFill>
                <a:latin typeface="+mj-lt"/>
                <a:cs typeface="Times New Roman" pitchFamily="18" charset="0"/>
              </a:rPr>
              <a:t>– vektor kolmý na priamku </a:t>
            </a:r>
          </a:p>
          <a:p>
            <a:r>
              <a:rPr lang="sk-SK" sz="2400" dirty="0" smtClean="0">
                <a:solidFill>
                  <a:srgbClr val="0000CC"/>
                </a:solidFill>
                <a:latin typeface="+mj-lt"/>
                <a:cs typeface="Times New Roman" pitchFamily="18" charset="0"/>
              </a:rPr>
              <a:t>(teda aj na jej smerový vektor )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1764000" y="5949280"/>
            <a:ext cx="6082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6699"/>
                </a:solidFill>
                <a:latin typeface="+mj-lt"/>
              </a:rPr>
              <a:t>[</a:t>
            </a:r>
            <a:r>
              <a:rPr lang="en-US" sz="2400" b="1" i="1" dirty="0" smtClean="0">
                <a:solidFill>
                  <a:srgbClr val="FF6699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sk-SK" sz="2400" b="1" dirty="0" smtClean="0">
                <a:solidFill>
                  <a:srgbClr val="FF6699"/>
                </a:solidFill>
                <a:latin typeface="+mj-lt"/>
              </a:rPr>
              <a:t>; </a:t>
            </a:r>
            <a:r>
              <a:rPr lang="sk-SK" sz="2400" b="1" i="1" dirty="0" smtClean="0">
                <a:solidFill>
                  <a:srgbClr val="FF6699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dirty="0" smtClean="0">
                <a:solidFill>
                  <a:srgbClr val="FF6699"/>
                </a:solidFill>
                <a:latin typeface="+mj-lt"/>
              </a:rPr>
              <a:t>]</a:t>
            </a:r>
            <a:r>
              <a:rPr lang="sk-SK" sz="2400" b="1" dirty="0" smtClean="0">
                <a:solidFill>
                  <a:srgbClr val="FF6699"/>
                </a:solidFill>
                <a:latin typeface="+mj-lt"/>
              </a:rPr>
              <a:t>...súradnice ľubovoľného bodu priamky </a:t>
            </a:r>
            <a:r>
              <a:rPr lang="sk-SK" sz="2400" b="1" i="1" dirty="0" smtClean="0">
                <a:solidFill>
                  <a:srgbClr val="FF6699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sk-SK" sz="2400" b="1" i="1" dirty="0">
              <a:solidFill>
                <a:srgbClr val="FF66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0" y="1419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5378" name="Picture 1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36000" y="972000"/>
            <a:ext cx="847725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/>
          <a:srcRect l="66708" b="6543"/>
          <a:stretch>
            <a:fillRect/>
          </a:stretch>
        </p:blipFill>
        <p:spPr bwMode="auto">
          <a:xfrm>
            <a:off x="6319929" y="2390832"/>
            <a:ext cx="2773470" cy="375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2" name="BlokTextu 11"/>
          <p:cNvSpPr txBox="1"/>
          <p:nvPr/>
        </p:nvSpPr>
        <p:spPr>
          <a:xfrm>
            <a:off x="144000" y="2160000"/>
            <a:ext cx="221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Smerový vektor: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2000" y="2160000"/>
            <a:ext cx="2466975" cy="466725"/>
          </a:xfrm>
          <a:prstGeom prst="rect">
            <a:avLst/>
          </a:prstGeom>
          <a:noFill/>
        </p:spPr>
      </p:pic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00" y="2196000"/>
            <a:ext cx="981075" cy="409575"/>
          </a:xfrm>
          <a:prstGeom prst="rect">
            <a:avLst/>
          </a:prstGeom>
          <a:noFill/>
        </p:spPr>
      </p:pic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grpSp>
        <p:nvGrpSpPr>
          <p:cNvPr id="4" name="Skupina 46"/>
          <p:cNvGrpSpPr/>
          <p:nvPr/>
        </p:nvGrpSpPr>
        <p:grpSpPr>
          <a:xfrm>
            <a:off x="81827" y="696838"/>
            <a:ext cx="9144000" cy="1387624"/>
            <a:chOff x="0" y="866775"/>
            <a:chExt cx="9144000" cy="138762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93345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0" y="86677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415" name="Picture 7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63688" y="1844824"/>
              <a:ext cx="4772025" cy="409575"/>
            </a:xfrm>
            <a:prstGeom prst="rect">
              <a:avLst/>
            </a:prstGeom>
            <a:noFill/>
          </p:spPr>
        </p:pic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0" y="86677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0" y="92392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0" y="86677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0" y="93345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" name="Skupina 31"/>
            <p:cNvGrpSpPr/>
            <p:nvPr/>
          </p:nvGrpSpPr>
          <p:grpSpPr>
            <a:xfrm>
              <a:off x="251520" y="908720"/>
              <a:ext cx="7978155" cy="830997"/>
              <a:chOff x="144000" y="900000"/>
              <a:chExt cx="7978155" cy="830997"/>
            </a:xfrm>
          </p:grpSpPr>
          <p:sp>
            <p:nvSpPr>
              <p:cNvPr id="2" name="BlokTextu 1"/>
              <p:cNvSpPr txBox="1"/>
              <p:nvPr/>
            </p:nvSpPr>
            <p:spPr>
              <a:xfrm>
                <a:off x="144000" y="900000"/>
                <a:ext cx="69172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</a:rPr>
                  <a:t>Príklad 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(z videa): Napíšte </a:t>
                </a:r>
                <a:r>
                  <a:rPr lang="sk-SK" sz="2400" u="sng" dirty="0" smtClean="0">
                    <a:solidFill>
                      <a:srgbClr val="002060"/>
                    </a:solidFill>
                    <a:latin typeface="+mj-lt"/>
                  </a:rPr>
                  <a:t>všeobecnú rovnicu  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priamky </a:t>
                </a:r>
              </a:p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a zistite, či na nej ležia body </a:t>
                </a:r>
                <a:r>
                  <a:rPr lang="sk-SK" sz="2400" b="1" i="1" dirty="0" smtClean="0">
                    <a:solidFill>
                      <a:srgbClr val="002060"/>
                    </a:solidFill>
                    <a:latin typeface="+mj-lt"/>
                  </a:rPr>
                  <a:t>C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, </a:t>
                </a:r>
                <a:r>
                  <a:rPr lang="sk-SK" sz="2400" b="1" i="1" dirty="0" smtClean="0">
                    <a:solidFill>
                      <a:srgbClr val="002060"/>
                    </a:solidFill>
                    <a:latin typeface="+mj-lt"/>
                  </a:rPr>
                  <a:t>D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. </a:t>
                </a:r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  <p:pic>
            <p:nvPicPr>
              <p:cNvPr id="17431" name="Picture 23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912480" y="900000"/>
                <a:ext cx="1209675" cy="466725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cxnSp>
        <p:nvCxnSpPr>
          <p:cNvPr id="39" name="Rovná spojovacia šípka 38"/>
          <p:cNvCxnSpPr/>
          <p:nvPr/>
        </p:nvCxnSpPr>
        <p:spPr>
          <a:xfrm rot="-60000" flipH="1" flipV="1">
            <a:off x="6515998" y="3284827"/>
            <a:ext cx="954000" cy="1656008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ovná spojovacia šípka 34"/>
          <p:cNvCxnSpPr/>
          <p:nvPr/>
        </p:nvCxnSpPr>
        <p:spPr>
          <a:xfrm rot="5460000" flipH="1" flipV="1">
            <a:off x="7848000" y="3663639"/>
            <a:ext cx="954000" cy="1656008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>
            <a:off x="4932000" y="2626725"/>
            <a:ext cx="1089711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BlokTextu 40"/>
              <p:cNvSpPr txBox="1"/>
              <p:nvPr/>
            </p:nvSpPr>
            <p:spPr>
              <a:xfrm>
                <a:off x="144000" y="2700000"/>
                <a:ext cx="3070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Normálový vektor: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sk-SK" sz="2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sk-SK" sz="2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e>
                    </m:acc>
                    <m:r>
                      <a:rPr lang="sk-SK" sz="24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</m:oMath>
                </a14:m>
                <a:endParaRPr lang="sk-SK" sz="2400" b="1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1" name="BlokTextu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" y="2700000"/>
                <a:ext cx="307039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3181" t="-10526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/>
              <p:cNvSpPr txBox="1"/>
              <p:nvPr/>
            </p:nvSpPr>
            <p:spPr>
              <a:xfrm>
                <a:off x="3060000" y="2700000"/>
                <a:ext cx="10155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𝟓</m:t>
                          </m:r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;</m:t>
                          </m:r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sk-SK" sz="2400" b="1" dirty="0"/>
              </a:p>
            </p:txBody>
          </p:sp>
        </mc:Choice>
        <mc:Fallback xmlns="">
          <p:sp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000" y="2700000"/>
                <a:ext cx="1015599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BlokTextu 14"/>
          <p:cNvSpPr txBox="1"/>
          <p:nvPr/>
        </p:nvSpPr>
        <p:spPr>
          <a:xfrm>
            <a:off x="144000" y="3204000"/>
            <a:ext cx="6401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Spomeňte si na „rýchlu cestu“ k nájdeniu kolmého vektora.</a:t>
            </a:r>
            <a:endParaRPr lang="sk-SK" sz="2000" dirty="0">
              <a:solidFill>
                <a:srgbClr val="002060"/>
              </a:solidFill>
              <a:latin typeface="+mj-lt"/>
            </a:endParaRPr>
          </a:p>
        </p:txBody>
      </p:sp>
      <p:cxnSp>
        <p:nvCxnSpPr>
          <p:cNvPr id="42" name="Rovná spojnica 41"/>
          <p:cNvCxnSpPr/>
          <p:nvPr/>
        </p:nvCxnSpPr>
        <p:spPr>
          <a:xfrm>
            <a:off x="3039808" y="3161665"/>
            <a:ext cx="1089711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BlokTextu 42"/>
              <p:cNvSpPr txBox="1"/>
              <p:nvPr/>
            </p:nvSpPr>
            <p:spPr>
              <a:xfrm>
                <a:off x="144000" y="3744000"/>
                <a:ext cx="61166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Všeobecná rovnica priamky </a:t>
                </a:r>
                <a:r>
                  <a:rPr lang="sk-SK" sz="2400" i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sk-SK" sz="2400" i="1" dirty="0" smtClean="0">
                    <a:solidFill>
                      <a:srgbClr val="002060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5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+3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𝑦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𝑐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sk-SK" sz="2400" i="1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BlokTextu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" y="3744000"/>
                <a:ext cx="6116674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1595" t="-11842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Rovná spojovacia šípka 43"/>
          <p:cNvCxnSpPr/>
          <p:nvPr/>
        </p:nvCxnSpPr>
        <p:spPr>
          <a:xfrm>
            <a:off x="3393428" y="3095163"/>
            <a:ext cx="710881" cy="791439"/>
          </a:xfrm>
          <a:prstGeom prst="straightConnector1">
            <a:avLst/>
          </a:prstGeom>
          <a:ln w="22225">
            <a:solidFill>
              <a:srgbClr val="D818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ovná spojovacia šípka 44"/>
          <p:cNvCxnSpPr/>
          <p:nvPr/>
        </p:nvCxnSpPr>
        <p:spPr>
          <a:xfrm>
            <a:off x="3738377" y="3095163"/>
            <a:ext cx="1008340" cy="791439"/>
          </a:xfrm>
          <a:prstGeom prst="straightConnector1">
            <a:avLst/>
          </a:prstGeom>
          <a:ln w="22225">
            <a:solidFill>
              <a:srgbClr val="D818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BlokTextu 49"/>
          <p:cNvSpPr txBox="1"/>
          <p:nvPr/>
        </p:nvSpPr>
        <p:spPr>
          <a:xfrm>
            <a:off x="471141" y="4305615"/>
            <a:ext cx="5747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Bod </a:t>
            </a:r>
            <a:r>
              <a:rPr lang="sk-SK" sz="20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 (alebo </a:t>
            </a:r>
            <a:r>
              <a:rPr lang="sk-SK" sz="20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) leží na priamke, jeho súradnice musia</a:t>
            </a:r>
          </a:p>
          <a:p>
            <a:r>
              <a:rPr lang="sk-SK" sz="2000" dirty="0">
                <a:solidFill>
                  <a:srgbClr val="002060"/>
                </a:solidFill>
                <a:latin typeface="+mj-lt"/>
              </a:rPr>
              <a:t>v</a:t>
            </a:r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yhovovať rovnici priamky- dosadíme a nájdeme </a:t>
            </a:r>
            <a:r>
              <a:rPr lang="sk-SK" sz="20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. </a:t>
            </a:r>
            <a:endParaRPr lang="sk-SK" sz="20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lokTextu 19"/>
              <p:cNvSpPr txBox="1"/>
              <p:nvPr/>
            </p:nvSpPr>
            <p:spPr>
              <a:xfrm>
                <a:off x="1440000" y="5073318"/>
                <a:ext cx="38454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𝒑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𝟓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sk-SK" sz="2400" b="1" dirty="0">
                  <a:solidFill>
                    <a:srgbClr val="002060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BlokTextu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5073318"/>
                <a:ext cx="3845475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BlokTextu 51"/>
              <p:cNvSpPr txBox="1"/>
              <p:nvPr/>
            </p:nvSpPr>
            <p:spPr>
              <a:xfrm>
                <a:off x="4320000" y="5534983"/>
                <a:ext cx="14071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𝟏𝟏</m:t>
                      </m:r>
                    </m:oMath>
                  </m:oMathPara>
                </a14:m>
                <a:endParaRPr lang="sk-SK" sz="2400" b="1" dirty="0">
                  <a:solidFill>
                    <a:srgbClr val="002060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BlokTextu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00" y="5534983"/>
                <a:ext cx="1407180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BlokTextu 52"/>
              <p:cNvSpPr txBox="1"/>
              <p:nvPr/>
            </p:nvSpPr>
            <p:spPr>
              <a:xfrm>
                <a:off x="463648" y="6049696"/>
                <a:ext cx="65441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</a:rPr>
                  <a:t>Všeobecná rovnica priamky </a:t>
                </a:r>
                <a:r>
                  <a:rPr lang="sk-SK" sz="2400" b="1" i="1" u="sng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sk-SK" sz="2400" b="1" i="1" u="sng" dirty="0" smtClean="0">
                    <a:solidFill>
                      <a:srgbClr val="002060"/>
                    </a:solidFill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sk-SK" sz="2400" b="1" i="1" u="sng" smtClean="0">
                        <a:solidFill>
                          <a:srgbClr val="002060"/>
                        </a:solidFill>
                        <a:latin typeface="Cambria Math"/>
                      </a:rPr>
                      <m:t>𝟓</m:t>
                    </m:r>
                    <m:r>
                      <a:rPr lang="sk-SK" sz="2400" b="1" i="1" u="sng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sk-SK" sz="2400" b="1" i="1" u="sng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sk-SK" sz="2400" b="1" i="1" u="sng" smtClean="0">
                        <a:solidFill>
                          <a:srgbClr val="002060"/>
                        </a:solidFill>
                        <a:latin typeface="Cambria Math"/>
                      </a:rPr>
                      <m:t>𝟑</m:t>
                    </m:r>
                    <m:r>
                      <a:rPr lang="sk-SK" sz="2400" b="1" i="1" u="sng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  <m:r>
                      <a:rPr lang="sk-SK" sz="2400" b="1" i="1" u="sng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sk-SK" sz="2400" b="1" i="1" u="sng" smtClean="0">
                        <a:solidFill>
                          <a:srgbClr val="002060"/>
                        </a:solidFill>
                        <a:latin typeface="Cambria Math"/>
                      </a:rPr>
                      <m:t>𝟏𝟏</m:t>
                    </m:r>
                    <m:r>
                      <a:rPr lang="sk-SK" sz="2400" b="1" i="1" u="sng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sk-SK" sz="2400" b="1" i="1" u="sng" smtClean="0">
                        <a:solidFill>
                          <a:srgbClr val="00206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sk-SK" sz="2400" b="1" i="1" u="sng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3" name="BlokTextu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48" y="6049696"/>
                <a:ext cx="6544164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1397" t="-11842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Rovná spojovacia šípka 53"/>
          <p:cNvCxnSpPr/>
          <p:nvPr/>
        </p:nvCxnSpPr>
        <p:spPr>
          <a:xfrm>
            <a:off x="2280948" y="1989988"/>
            <a:ext cx="735552" cy="3228244"/>
          </a:xfrm>
          <a:prstGeom prst="straightConnector1">
            <a:avLst/>
          </a:prstGeom>
          <a:ln w="22225">
            <a:solidFill>
              <a:srgbClr val="D818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ovná spojovacia šípka 55"/>
          <p:cNvCxnSpPr/>
          <p:nvPr/>
        </p:nvCxnSpPr>
        <p:spPr>
          <a:xfrm>
            <a:off x="2609132" y="1992817"/>
            <a:ext cx="1314796" cy="3225415"/>
          </a:xfrm>
          <a:prstGeom prst="straightConnector1">
            <a:avLst/>
          </a:prstGeom>
          <a:ln w="22225">
            <a:solidFill>
              <a:srgbClr val="D8189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1" grpId="0"/>
      <p:bldP spid="14" grpId="0"/>
      <p:bldP spid="15" grpId="0"/>
      <p:bldP spid="43" grpId="0"/>
      <p:bldP spid="50" grpId="0"/>
      <p:bldP spid="20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lokTextu 16"/>
          <p:cNvSpPr txBox="1"/>
          <p:nvPr/>
        </p:nvSpPr>
        <p:spPr>
          <a:xfrm>
            <a:off x="324000" y="2340000"/>
            <a:ext cx="2556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Všeobecnú rovnicu</a:t>
            </a:r>
          </a:p>
          <a:p>
            <a:r>
              <a:rPr lang="sk-SK" sz="2400" dirty="0">
                <a:solidFill>
                  <a:srgbClr val="002060"/>
                </a:solidFill>
                <a:latin typeface="+mj-lt"/>
              </a:rPr>
              <a:t>p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riamky už máme: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2000" y="4104000"/>
            <a:ext cx="1000125" cy="409575"/>
          </a:xfrm>
          <a:prstGeom prst="rect">
            <a:avLst/>
          </a:prstGeom>
          <a:noFill/>
        </p:spPr>
      </p:pic>
      <p:sp>
        <p:nvSpPr>
          <p:cNvPr id="20" name="BlokTextu 19"/>
          <p:cNvSpPr txBox="1"/>
          <p:nvPr/>
        </p:nvSpPr>
        <p:spPr>
          <a:xfrm>
            <a:off x="663587" y="3293331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rgbClr val="002060"/>
                </a:solidFill>
                <a:latin typeface="+mj-lt"/>
              </a:rPr>
              <a:t>Ak bod leží na priamke, jeho súradnice musia vyhovovať vyjadreniu priamky.</a:t>
            </a:r>
            <a:endParaRPr lang="sk-SK" sz="2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501" name="Picture 2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2000" y="5328000"/>
            <a:ext cx="971550" cy="409575"/>
          </a:xfrm>
          <a:prstGeom prst="rect">
            <a:avLst/>
          </a:prstGeom>
          <a:noFill/>
        </p:spPr>
      </p:pic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515" name="Picture 3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52000" y="5832000"/>
            <a:ext cx="990600" cy="476250"/>
          </a:xfrm>
          <a:prstGeom prst="rect">
            <a:avLst/>
          </a:prstGeom>
          <a:noFill/>
        </p:spPr>
      </p:pic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518" name="Picture 3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52000" y="4608000"/>
            <a:ext cx="942975" cy="476250"/>
          </a:xfrm>
          <a:prstGeom prst="rect">
            <a:avLst/>
          </a:prstGeom>
          <a:noFill/>
        </p:spPr>
      </p:pic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0" y="9334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Rovná spojovacia šípka 63"/>
          <p:cNvCxnSpPr/>
          <p:nvPr/>
        </p:nvCxnSpPr>
        <p:spPr>
          <a:xfrm flipH="1">
            <a:off x="2300548" y="2052383"/>
            <a:ext cx="2225848" cy="2160240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ovná spojovacia šípka 68"/>
          <p:cNvCxnSpPr/>
          <p:nvPr/>
        </p:nvCxnSpPr>
        <p:spPr>
          <a:xfrm flipH="1">
            <a:off x="3563888" y="2084462"/>
            <a:ext cx="1440160" cy="2019538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Skupina 46"/>
          <p:cNvGrpSpPr/>
          <p:nvPr/>
        </p:nvGrpSpPr>
        <p:grpSpPr>
          <a:xfrm>
            <a:off x="81827" y="696838"/>
            <a:ext cx="9144000" cy="1387624"/>
            <a:chOff x="0" y="866775"/>
            <a:chExt cx="9144000" cy="1387624"/>
          </a:xfrm>
        </p:grpSpPr>
        <p:sp>
          <p:nvSpPr>
            <p:cNvPr id="62" name="Rectangle 3"/>
            <p:cNvSpPr>
              <a:spLocks noChangeArrowheads="1"/>
            </p:cNvSpPr>
            <p:nvPr/>
          </p:nvSpPr>
          <p:spPr bwMode="auto">
            <a:xfrm>
              <a:off x="0" y="93345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0" y="86677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5" name="Picture 7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63688" y="1844824"/>
              <a:ext cx="4772025" cy="409575"/>
            </a:xfrm>
            <a:prstGeom prst="rect">
              <a:avLst/>
            </a:prstGeom>
            <a:noFill/>
          </p:spPr>
        </p:pic>
        <p:sp>
          <p:nvSpPr>
            <p:cNvPr id="66" name="Rectangle 9"/>
            <p:cNvSpPr>
              <a:spLocks noChangeArrowheads="1"/>
            </p:cNvSpPr>
            <p:nvPr/>
          </p:nvSpPr>
          <p:spPr bwMode="auto">
            <a:xfrm>
              <a:off x="0" y="86677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0" y="92392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15"/>
            <p:cNvSpPr>
              <a:spLocks noChangeArrowheads="1"/>
            </p:cNvSpPr>
            <p:nvPr/>
          </p:nvSpPr>
          <p:spPr bwMode="auto">
            <a:xfrm>
              <a:off x="0" y="866775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0" y="933450"/>
              <a:ext cx="9144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1" name="Skupina 31"/>
            <p:cNvGrpSpPr/>
            <p:nvPr/>
          </p:nvGrpSpPr>
          <p:grpSpPr>
            <a:xfrm>
              <a:off x="251520" y="908720"/>
              <a:ext cx="7978155" cy="830997"/>
              <a:chOff x="144000" y="900000"/>
              <a:chExt cx="7978155" cy="830997"/>
            </a:xfrm>
          </p:grpSpPr>
          <p:sp>
            <p:nvSpPr>
              <p:cNvPr id="72" name="BlokTextu 71"/>
              <p:cNvSpPr txBox="1"/>
              <p:nvPr/>
            </p:nvSpPr>
            <p:spPr>
              <a:xfrm>
                <a:off x="144000" y="900000"/>
                <a:ext cx="69172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</a:rPr>
                  <a:t>Príklad 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(z videa): Napíšte všeobecnú rovnicu  priamky </a:t>
                </a:r>
              </a:p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a </a:t>
                </a:r>
                <a:r>
                  <a:rPr lang="sk-SK" sz="2400" u="sng" dirty="0" smtClean="0">
                    <a:solidFill>
                      <a:srgbClr val="002060"/>
                    </a:solidFill>
                    <a:latin typeface="+mj-lt"/>
                  </a:rPr>
                  <a:t>zistite, či na nej ležia body </a:t>
                </a:r>
                <a:r>
                  <a:rPr lang="sk-SK" sz="2400" b="1" i="1" u="sng" dirty="0" smtClean="0">
                    <a:solidFill>
                      <a:srgbClr val="002060"/>
                    </a:solidFill>
                    <a:latin typeface="+mj-lt"/>
                  </a:rPr>
                  <a:t>C</a:t>
                </a:r>
                <a:r>
                  <a:rPr lang="sk-SK" sz="2400" u="sng" dirty="0" smtClean="0">
                    <a:solidFill>
                      <a:srgbClr val="002060"/>
                    </a:solidFill>
                    <a:latin typeface="+mj-lt"/>
                  </a:rPr>
                  <a:t>, </a:t>
                </a:r>
                <a:r>
                  <a:rPr lang="sk-SK" sz="2400" b="1" i="1" u="sng" dirty="0" smtClean="0">
                    <a:solidFill>
                      <a:srgbClr val="002060"/>
                    </a:solidFill>
                    <a:latin typeface="+mj-lt"/>
                  </a:rPr>
                  <a:t>D</a:t>
                </a:r>
                <a:r>
                  <a:rPr lang="sk-SK" sz="2400" u="sng" dirty="0" smtClean="0">
                    <a:solidFill>
                      <a:srgbClr val="002060"/>
                    </a:solidFill>
                    <a:latin typeface="+mj-lt"/>
                  </a:rPr>
                  <a:t>. </a:t>
                </a:r>
                <a:endParaRPr lang="sk-SK" sz="2400" u="sng" dirty="0">
                  <a:solidFill>
                    <a:srgbClr val="002060"/>
                  </a:solidFill>
                  <a:latin typeface="+mj-lt"/>
                </a:endParaRPr>
              </a:p>
            </p:txBody>
          </p:sp>
          <p:pic>
            <p:nvPicPr>
              <p:cNvPr id="73" name="Picture 23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912480" y="900000"/>
                <a:ext cx="1209675" cy="466725"/>
              </a:xfrm>
              <a:prstGeom prst="rect">
                <a:avLst/>
              </a:prstGeom>
              <a:noFill/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dĺžnik 17"/>
              <p:cNvSpPr/>
              <p:nvPr/>
            </p:nvSpPr>
            <p:spPr>
              <a:xfrm>
                <a:off x="3276000" y="2484000"/>
                <a:ext cx="29840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sk-SK" sz="2400" b="1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sk-SK" sz="2400" b="1" i="1" dirty="0">
                    <a:solidFill>
                      <a:srgbClr val="002060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sk-SK" sz="2400" b="1" i="1">
                        <a:solidFill>
                          <a:srgbClr val="002060"/>
                        </a:solidFill>
                        <a:latin typeface="Cambria Math"/>
                      </a:rPr>
                      <m:t>𝟓</m:t>
                    </m:r>
                    <m:r>
                      <a:rPr lang="sk-SK" sz="24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sk-SK" sz="24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sk-SK" sz="2400" b="1" i="1">
                        <a:solidFill>
                          <a:srgbClr val="002060"/>
                        </a:solidFill>
                        <a:latin typeface="Cambria Math"/>
                      </a:rPr>
                      <m:t>𝟑</m:t>
                    </m:r>
                    <m:r>
                      <a:rPr lang="sk-SK" sz="2400" b="1" i="1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  <m:r>
                      <a:rPr lang="sk-SK" sz="2400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sk-SK" sz="2400" b="1" i="1">
                        <a:solidFill>
                          <a:srgbClr val="002060"/>
                        </a:solidFill>
                        <a:latin typeface="Cambria Math"/>
                      </a:rPr>
                      <m:t>𝟏𝟏</m:t>
                    </m:r>
                    <m:r>
                      <a:rPr lang="sk-SK" sz="24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sk-SK" sz="2400" b="1" i="1">
                        <a:solidFill>
                          <a:srgbClr val="00206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sk-SK" sz="2400" b="1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Obdĺžni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000" y="2484000"/>
                <a:ext cx="2984087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3061" t="-11842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bdĺžnik 73"/>
              <p:cNvSpPr/>
              <p:nvPr/>
            </p:nvSpPr>
            <p:spPr>
              <a:xfrm>
                <a:off x="1620000" y="4068000"/>
                <a:ext cx="35869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𝟓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𝟒</m:t>
                      </m:r>
                      <m:r>
                        <a:rPr lang="sk-SK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sk-SK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𝟑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sk-SK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e>
                      </m:d>
                      <m:r>
                        <a:rPr lang="sk-SK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>
                        <a:rPr lang="sk-SK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𝟏𝟏</m:t>
                      </m:r>
                      <m:r>
                        <a:rPr lang="sk-SK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sk-SK" sz="2400" b="1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4" name="Obdĺžnik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00" y="4068000"/>
                <a:ext cx="3586944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bdĺžnik 74"/>
              <p:cNvSpPr/>
              <p:nvPr/>
            </p:nvSpPr>
            <p:spPr>
              <a:xfrm>
                <a:off x="4176000" y="4608000"/>
                <a:ext cx="1375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𝟎</m:t>
                      </m:r>
                      <m:r>
                        <a:rPr lang="sk-SK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𝟎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sk-SK" sz="2400" b="1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5" name="Obdĺžni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000" y="4608000"/>
                <a:ext cx="1375633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dĺžnik 75"/>
              <p:cNvSpPr/>
              <p:nvPr/>
            </p:nvSpPr>
            <p:spPr>
              <a:xfrm>
                <a:off x="1620000" y="5292000"/>
                <a:ext cx="35869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𝟓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sk-SK" sz="24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  <m:r>
                        <a:rPr lang="sk-SK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sk-SK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𝟑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sk-SK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>
                        <a:rPr lang="sk-SK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𝟏𝟏</m:t>
                      </m:r>
                      <m:r>
                        <a:rPr lang="sk-SK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sk-SK" sz="2400" b="1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6" name="Obdĺžnik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00" y="5292000"/>
                <a:ext cx="3586944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bdĺžnik 76"/>
              <p:cNvSpPr/>
              <p:nvPr/>
            </p:nvSpPr>
            <p:spPr>
              <a:xfrm>
                <a:off x="3780000" y="5832000"/>
                <a:ext cx="17892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𝟐𝟏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sk-SK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𝟎</m:t>
                      </m:r>
                      <m:r>
                        <a:rPr lang="sk-SK" sz="24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sk-SK" sz="2400" b="1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7" name="Obdĺžnik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000" y="5832000"/>
                <a:ext cx="1789208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4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8" grpId="0"/>
      <p:bldP spid="74" grpId="0"/>
      <p:bldP spid="75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839238" y="692696"/>
            <a:ext cx="6986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400" b="1" u="sng" dirty="0" smtClean="0">
                <a:solidFill>
                  <a:srgbClr val="002060"/>
                </a:solidFill>
                <a:latin typeface="+mj-lt"/>
              </a:rPr>
              <a:t>ČO VO VIDEU NEBOLO: </a:t>
            </a:r>
          </a:p>
          <a:p>
            <a:pPr algn="ctr"/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Ako z parametrického vyjadrenie priamky dostaneme</a:t>
            </a:r>
          </a:p>
          <a:p>
            <a:pPr algn="ctr"/>
            <a:r>
              <a:rPr lang="sk-SK" sz="2400" b="1" dirty="0">
                <a:solidFill>
                  <a:srgbClr val="002060"/>
                </a:solidFill>
                <a:latin typeface="+mj-lt"/>
              </a:rPr>
              <a:t>j</a:t>
            </a:r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ej všeobecnú rovnicu? </a:t>
            </a:r>
            <a:endParaRPr lang="sk-SK" sz="2400" b="1" dirty="0">
              <a:solidFill>
                <a:srgbClr val="002060"/>
              </a:solidFill>
              <a:latin typeface="+mj-lt"/>
            </a:endParaRPr>
          </a:p>
        </p:txBody>
      </p:sp>
      <p:grpSp>
        <p:nvGrpSpPr>
          <p:cNvPr id="4" name="Skupina 3"/>
          <p:cNvGrpSpPr>
            <a:grpSpLocks noChangeAspect="1"/>
          </p:cNvGrpSpPr>
          <p:nvPr/>
        </p:nvGrpSpPr>
        <p:grpSpPr>
          <a:xfrm>
            <a:off x="900000" y="3024000"/>
            <a:ext cx="2817520" cy="871016"/>
            <a:chOff x="2988000" y="5184000"/>
            <a:chExt cx="3287325" cy="1016250"/>
          </a:xfrm>
        </p:grpSpPr>
        <p:pic>
          <p:nvPicPr>
            <p:cNvPr id="5" name="Picture 16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48000" y="5724000"/>
              <a:ext cx="1828800" cy="476250"/>
            </a:xfrm>
            <a:prstGeom prst="rect">
              <a:avLst/>
            </a:prstGeom>
            <a:noFill/>
          </p:spPr>
        </p:pic>
        <p:pic>
          <p:nvPicPr>
            <p:cNvPr id="6" name="Picture 19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88000" y="5184000"/>
              <a:ext cx="2114550" cy="476250"/>
            </a:xfrm>
            <a:prstGeom prst="rect">
              <a:avLst/>
            </a:prstGeom>
            <a:noFill/>
          </p:spPr>
        </p:pic>
        <p:pic>
          <p:nvPicPr>
            <p:cNvPr id="7" name="Picture 2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580000" y="5220000"/>
              <a:ext cx="695325" cy="409575"/>
            </a:xfrm>
            <a:prstGeom prst="rect">
              <a:avLst/>
            </a:prstGeom>
            <a:noFill/>
          </p:spPr>
        </p:pic>
      </p:grpSp>
      <p:sp>
        <p:nvSpPr>
          <p:cNvPr id="8" name="BlokTextu 7"/>
          <p:cNvSpPr txBox="1"/>
          <p:nvPr/>
        </p:nvSpPr>
        <p:spPr>
          <a:xfrm>
            <a:off x="180000" y="1944000"/>
            <a:ext cx="8344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Priamka z nášho príkladu (v oboch videách ide o tú istú) vyjadrená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dĺžnik 8"/>
              <p:cNvSpPr/>
              <p:nvPr/>
            </p:nvSpPr>
            <p:spPr>
              <a:xfrm>
                <a:off x="4896000" y="2952000"/>
                <a:ext cx="29840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sk-SK" sz="2400" b="1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sk-SK" sz="2400" b="1" i="1" dirty="0">
                    <a:solidFill>
                      <a:srgbClr val="002060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sk-SK" sz="2400" b="1" i="1">
                        <a:solidFill>
                          <a:srgbClr val="002060"/>
                        </a:solidFill>
                        <a:latin typeface="Cambria Math"/>
                      </a:rPr>
                      <m:t>𝟓</m:t>
                    </m:r>
                    <m:r>
                      <a:rPr lang="sk-SK" sz="24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sk-SK" sz="24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sk-SK" sz="2400" b="1" i="1">
                        <a:solidFill>
                          <a:srgbClr val="002060"/>
                        </a:solidFill>
                        <a:latin typeface="Cambria Math"/>
                      </a:rPr>
                      <m:t>𝟑</m:t>
                    </m:r>
                    <m:r>
                      <a:rPr lang="sk-SK" sz="2400" b="1" i="1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  <m:r>
                      <a:rPr lang="sk-SK" sz="2400" b="1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r>
                      <a:rPr lang="sk-SK" sz="2400" b="1" i="1">
                        <a:solidFill>
                          <a:srgbClr val="002060"/>
                        </a:solidFill>
                        <a:latin typeface="Cambria Math"/>
                      </a:rPr>
                      <m:t>𝟏𝟏</m:t>
                    </m:r>
                    <m:r>
                      <a:rPr lang="sk-SK" sz="24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sk-SK" sz="2400" b="1" i="1">
                        <a:solidFill>
                          <a:srgbClr val="00206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sk-SK" sz="2400" b="1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Obdĺžni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00" y="2952000"/>
                <a:ext cx="2984087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061" t="-11842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lokTextu 9"/>
          <p:cNvSpPr txBox="1"/>
          <p:nvPr/>
        </p:nvSpPr>
        <p:spPr>
          <a:xfrm>
            <a:off x="180000" y="2448000"/>
            <a:ext cx="191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rgbClr val="002060"/>
                </a:solidFill>
                <a:latin typeface="+mj-lt"/>
              </a:rPr>
              <a:t>p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arametricky: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4824000" y="2448000"/>
            <a:ext cx="2926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>
                <a:solidFill>
                  <a:srgbClr val="002060"/>
                </a:solidFill>
                <a:latin typeface="+mj-lt"/>
              </a:rPr>
              <a:t>v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šeobecnou rovnicou: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510278" y="4941168"/>
            <a:ext cx="79361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Spomeňte si na  sčítaciu metódu riešenia sústav dvoch rovníc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s dvomi neznámymi- vynásobiť jednu z rovníc (alebo obe) tak, 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aby po sčítaní jedna neznáma vypadla.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Tu sa potrebujeme „zbaviť“ parametra </a:t>
            </a:r>
            <a:r>
              <a:rPr lang="sk-SK" sz="24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k-SK" sz="20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k-SK" sz="20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ahnutá šípka hore 13"/>
          <p:cNvSpPr/>
          <p:nvPr/>
        </p:nvSpPr>
        <p:spPr>
          <a:xfrm>
            <a:off x="2915816" y="3486828"/>
            <a:ext cx="3472227" cy="669128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tx1"/>
              </a:solidFill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4356000" y="4068000"/>
            <a:ext cx="532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6000" b="1" dirty="0" smtClean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  <a:endParaRPr lang="sk-SK" sz="60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71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3708000" y="1260000"/>
                <a:ext cx="8302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/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𝟓</m:t>
                      </m:r>
                    </m:oMath>
                  </m:oMathPara>
                </a14:m>
                <a:endParaRPr lang="sk-SK" sz="2800" b="1" dirty="0"/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000" y="1260000"/>
                <a:ext cx="83029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3708000" y="1980000"/>
                <a:ext cx="8302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/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𝟑</m:t>
                      </m:r>
                    </m:oMath>
                  </m:oMathPara>
                </a14:m>
                <a:endParaRPr lang="sk-SK" sz="2800" b="1" dirty="0"/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000" y="1980000"/>
                <a:ext cx="830291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Skupina 18"/>
          <p:cNvGrpSpPr/>
          <p:nvPr/>
        </p:nvGrpSpPr>
        <p:grpSpPr>
          <a:xfrm>
            <a:off x="1044000" y="1260000"/>
            <a:ext cx="2335955" cy="1243220"/>
            <a:chOff x="1044000" y="1260000"/>
            <a:chExt cx="2335955" cy="124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BlokTextu 8"/>
                <p:cNvSpPr txBox="1"/>
                <p:nvPr/>
              </p:nvSpPr>
              <p:spPr>
                <a:xfrm>
                  <a:off x="1044000" y="1260000"/>
                  <a:ext cx="232999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𝒑</m:t>
                        </m:r>
                        <m:r>
                          <a:rPr lang="sk-SK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sk-SK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sk-SK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sk-SK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sk-SK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sk-SK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sk-SK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sk-SK" sz="2800" b="1" dirty="0" smtClean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BlokTextu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000" y="1260000"/>
                  <a:ext cx="2329997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BlokTextu 9"/>
                <p:cNvSpPr txBox="1"/>
                <p:nvPr/>
              </p:nvSpPr>
              <p:spPr>
                <a:xfrm>
                  <a:off x="1440000" y="1980000"/>
                  <a:ext cx="19399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sz="28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𝐲</m:t>
                        </m:r>
                        <m:r>
                          <a:rPr lang="sk-SK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sk-SK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sk-SK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sk-SK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  <m:r>
                          <a:rPr lang="sk-SK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sk-SK" sz="2800" b="1" dirty="0" smtClean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BlokTextu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000" y="1980000"/>
                  <a:ext cx="1939955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lokTextu 10"/>
              <p:cNvSpPr txBox="1"/>
              <p:nvPr/>
            </p:nvSpPr>
            <p:spPr>
              <a:xfrm>
                <a:off x="1224000" y="2880000"/>
                <a:ext cx="23823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𝟓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𝟓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𝟏𝟓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sk-SK" sz="2800" b="1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BlokText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00" y="2880000"/>
                <a:ext cx="238238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BlokTextu 11"/>
              <p:cNvSpPr txBox="1"/>
              <p:nvPr/>
            </p:nvSpPr>
            <p:spPr>
              <a:xfrm>
                <a:off x="1260000" y="3600000"/>
                <a:ext cx="23695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𝟑𝐲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𝟔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𝟏𝟓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sk-SK" sz="2800" b="1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BlokText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00" y="3600000"/>
                <a:ext cx="2369559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/>
              <p:cNvSpPr txBox="1"/>
              <p:nvPr/>
            </p:nvSpPr>
            <p:spPr>
              <a:xfrm>
                <a:off x="468000" y="4500000"/>
                <a:ext cx="24465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𝟓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  <m:r>
                        <a:rPr lang="sk-SK" sz="28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sk-SK" sz="28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𝟑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𝒚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sk-SK" sz="2800" b="1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0" y="4500000"/>
                <a:ext cx="2446504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lokTextu 13"/>
              <p:cNvSpPr txBox="1"/>
              <p:nvPr/>
            </p:nvSpPr>
            <p:spPr>
              <a:xfrm>
                <a:off x="504000" y="5220000"/>
                <a:ext cx="35443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𝒑</m:t>
                      </m:r>
                      <m:r>
                        <a:rPr lang="sk-SK" sz="28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: </m:t>
                      </m:r>
                      <m:r>
                        <a:rPr lang="sk-SK" sz="28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𝟓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  <m:r>
                        <a:rPr lang="sk-SK" sz="28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sk-SK" sz="2800" b="1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𝟑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𝒚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𝟏𝟏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sk-SK" sz="2800" b="1" dirty="0" smtClean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BlokTextu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" y="5220000"/>
                <a:ext cx="3544304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BlokTextu 14"/>
              <p:cNvSpPr txBox="1"/>
              <p:nvPr/>
            </p:nvSpPr>
            <p:spPr>
              <a:xfrm>
                <a:off x="5544000" y="1260000"/>
                <a:ext cx="10959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𝒕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</m:oMath>
                  </m:oMathPara>
                </a14:m>
                <a:endParaRPr lang="sk-SK" sz="2800" b="1" dirty="0"/>
              </a:p>
            </p:txBody>
          </p:sp>
        </mc:Choice>
        <mc:Fallback xmlns="">
          <p:sp>
            <p:nvSpPr>
              <p:cNvPr id="15" name="BlokText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000" y="1260000"/>
                <a:ext cx="1095941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Rovná spojnica 16"/>
          <p:cNvCxnSpPr/>
          <p:nvPr/>
        </p:nvCxnSpPr>
        <p:spPr>
          <a:xfrm>
            <a:off x="900000" y="2700000"/>
            <a:ext cx="295232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nica 17"/>
          <p:cNvCxnSpPr/>
          <p:nvPr/>
        </p:nvCxnSpPr>
        <p:spPr>
          <a:xfrm>
            <a:off x="900000" y="4320000"/>
            <a:ext cx="295232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avá jednoduchá zátvorka 19"/>
          <p:cNvSpPr/>
          <p:nvPr/>
        </p:nvSpPr>
        <p:spPr>
          <a:xfrm>
            <a:off x="3779912" y="2996952"/>
            <a:ext cx="432048" cy="1008112"/>
          </a:xfrm>
          <a:prstGeom prst="rightBracke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Plus 20"/>
          <p:cNvSpPr>
            <a:spLocks noChangeAspect="1"/>
          </p:cNvSpPr>
          <p:nvPr/>
        </p:nvSpPr>
        <p:spPr>
          <a:xfrm>
            <a:off x="4392000" y="3312000"/>
            <a:ext cx="420624" cy="420624"/>
          </a:xfrm>
          <a:prstGeom prst="mathPlu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926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14" grpId="0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543563" y="1100643"/>
            <a:ext cx="79747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Teraz by ste mali vedieť napísať všeobecnú rovnicu</a:t>
            </a:r>
          </a:p>
          <a:p>
            <a:pPr algn="ctr"/>
            <a:r>
              <a:rPr lang="sk-SK" sz="2400" dirty="0">
                <a:solidFill>
                  <a:srgbClr val="002060"/>
                </a:solidFill>
                <a:latin typeface="+mj-lt"/>
              </a:rPr>
              <a:t>p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riamky, buď priamo (cez normálový vektor), alebo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cez parametrické vyjadrenie priamky (elimináciou parametra) 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a do piatku, 17. apríla,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napísané poznámky a vyriešenú DÚ. (zatiaľ neposielať) 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Usmiata tvár 2"/>
          <p:cNvSpPr/>
          <p:nvPr/>
        </p:nvSpPr>
        <p:spPr>
          <a:xfrm>
            <a:off x="4073736" y="4725888"/>
            <a:ext cx="914400" cy="914400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3168223" y="3311986"/>
            <a:ext cx="27254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800" b="1" dirty="0" smtClean="0">
                <a:solidFill>
                  <a:srgbClr val="002060"/>
                </a:solidFill>
                <a:latin typeface="+mj-lt"/>
              </a:rPr>
              <a:t>DÚ z  učebnice 5:</a:t>
            </a:r>
          </a:p>
          <a:p>
            <a:pPr algn="ctr"/>
            <a:r>
              <a:rPr lang="sk-SK" sz="2800" b="1" dirty="0" smtClean="0">
                <a:solidFill>
                  <a:srgbClr val="002060"/>
                </a:solidFill>
                <a:latin typeface="+mj-lt"/>
              </a:rPr>
              <a:t>56/4, 5, 6</a:t>
            </a:r>
            <a:endParaRPr lang="sk-SK" sz="28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06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563</TotalTime>
  <Words>454</Words>
  <Application>Microsoft Office PowerPoint</Application>
  <PresentationFormat>Prezentácia na obrazovke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Tok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Bartošová</dc:creator>
  <cp:lastModifiedBy>ba</cp:lastModifiedBy>
  <cp:revision>62</cp:revision>
  <dcterms:created xsi:type="dcterms:W3CDTF">2020-04-06T13:22:34Z</dcterms:created>
  <dcterms:modified xsi:type="dcterms:W3CDTF">2020-04-09T15:47:16Z</dcterms:modified>
</cp:coreProperties>
</file>