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CF3F-9539-4743-880B-5F4762219D23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A7FD-FDBE-401F-B4BA-7E87F6272C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9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4BAE-8DCD-4FEF-8A5E-A45247F3DF5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40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8712CF-84F4-47C1-8CAD-220034B494A6}" type="datetimeFigureOut">
              <a:rPr lang="sk-SK" smtClean="0"/>
              <a:t>4. 5. 2020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E8BB94-9F2B-45C6-9350-0EE72379F6A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2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ogebra.org/m/FhPJJ48A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50835" y="1844824"/>
            <a:ext cx="679038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Vzájomná poloha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Priamok V rovine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16000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92000" y="6084000"/>
            <a:ext cx="14376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Máj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7704" y="764704"/>
            <a:ext cx="545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Vzájomná poloha dvoch priamok v rovine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76000" y="1211949"/>
                <a:ext cx="748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7D7DFF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1" i="1" smtClean="0">
                          <a:solidFill>
                            <a:srgbClr val="CC66FF"/>
                          </a:solidFill>
                          <a:latin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0" y="1211949"/>
                <a:ext cx="7489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 flipH="1">
            <a:off x="2664000" y="1692000"/>
            <a:ext cx="1800200" cy="31522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1200000" flipH="1">
            <a:off x="4572000" y="1692000"/>
            <a:ext cx="1800200" cy="31522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1872000" y="2016000"/>
            <a:ext cx="17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r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ovnobežné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580000" y="2016000"/>
            <a:ext cx="170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rôznobežné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Rovná spojnica 8"/>
          <p:cNvCxnSpPr/>
          <p:nvPr/>
        </p:nvCxnSpPr>
        <p:spPr>
          <a:xfrm rot="-720000" flipH="1">
            <a:off x="1214048" y="3240000"/>
            <a:ext cx="1440000" cy="31522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2040000" flipH="1">
            <a:off x="2664000" y="3204000"/>
            <a:ext cx="1440000" cy="31522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396000" y="2484000"/>
                <a:ext cx="4537268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sk-SK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sk-SK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2484000"/>
                <a:ext cx="4537268" cy="494879"/>
              </a:xfrm>
              <a:prstGeom prst="rect">
                <a:avLst/>
              </a:prstGeom>
              <a:blipFill rotWithShape="1"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5400000" y="2484000"/>
                <a:ext cx="2289088" cy="494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sk-SK" sz="2400" b="1" i="1" smtClean="0">
                                  <a:solidFill>
                                    <a:srgbClr val="80008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sk-SK" sz="2400" b="1" i="1" smtClean="0">
                              <a:solidFill>
                                <a:srgbClr val="80008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0" y="2484000"/>
                <a:ext cx="2289088" cy="494879"/>
              </a:xfrm>
              <a:prstGeom prst="rect">
                <a:avLst/>
              </a:prstGeom>
              <a:blipFill rotWithShape="1">
                <a:blip r:embed="rId5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lokTextu 13"/>
          <p:cNvSpPr txBox="1"/>
          <p:nvPr/>
        </p:nvSpPr>
        <p:spPr>
          <a:xfrm>
            <a:off x="792000" y="3600000"/>
            <a:ext cx="88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rôzne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492000" y="3600000"/>
            <a:ext cx="1141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totožné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756000" y="5436000"/>
                <a:ext cx="948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7D7DFF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400" b="1" i="1" smtClean="0">
                          <a:solidFill>
                            <a:srgbClr val="CC66FF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5436000"/>
                <a:ext cx="94872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3564000" y="4896000"/>
                <a:ext cx="1035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7D7DFF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sk-SK" sz="2400" b="1" i="1" smtClean="0">
                          <a:solidFill>
                            <a:srgbClr val="CC66FF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4896000"/>
                <a:ext cx="103528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6300000" y="3780000"/>
                <a:ext cx="948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7D7DFF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400" b="1" i="1" smtClean="0">
                          <a:solidFill>
                            <a:srgbClr val="CC66FF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00" y="3780000"/>
                <a:ext cx="94872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 rot="900000">
                <a:off x="6570000" y="3780000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∕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570000" y="3780000"/>
                <a:ext cx="42030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747" b="-141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 rot="900000">
                <a:off x="5778000" y="2484000"/>
                <a:ext cx="417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∕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78000" y="2484000"/>
                <a:ext cx="417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6977" b="-141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 rot="900000">
                <a:off x="6822000" y="2484000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∕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822000" y="2484000"/>
                <a:ext cx="420308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598" b="-141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420949" y="5976000"/>
                <a:ext cx="1576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=∅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9" y="5976000"/>
                <a:ext cx="157607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3312000" y="5436000"/>
                <a:ext cx="1576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≠∅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00" y="5436000"/>
                <a:ext cx="1576072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/>
              <p:cNvSpPr txBox="1"/>
              <p:nvPr/>
            </p:nvSpPr>
            <p:spPr>
              <a:xfrm>
                <a:off x="3062365" y="5976000"/>
                <a:ext cx="2158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4" name="BlokText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65" y="5976000"/>
                <a:ext cx="2158989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5904000" y="4356000"/>
                <a:ext cx="19026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99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00" y="4356000"/>
                <a:ext cx="190263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rázok 26"/>
          <p:cNvPicPr>
            <a:picLocks noChangeAspect="1"/>
          </p:cNvPicPr>
          <p:nvPr/>
        </p:nvPicPr>
        <p:blipFill rotWithShape="1">
          <a:blip r:embed="rId16"/>
          <a:srcRect l="17925" t="8250" r="34509" b="18090"/>
          <a:stretch/>
        </p:blipFill>
        <p:spPr bwMode="auto">
          <a:xfrm>
            <a:off x="5040000" y="1908000"/>
            <a:ext cx="3922646" cy="4016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4" name="Skupina 43"/>
          <p:cNvGrpSpPr/>
          <p:nvPr/>
        </p:nvGrpSpPr>
        <p:grpSpPr>
          <a:xfrm>
            <a:off x="504000" y="4062884"/>
            <a:ext cx="1126478" cy="1294781"/>
            <a:chOff x="504000" y="4062884"/>
            <a:chExt cx="1126478" cy="1294781"/>
          </a:xfrm>
        </p:grpSpPr>
        <p:cxnSp>
          <p:nvCxnSpPr>
            <p:cNvPr id="30" name="Rovná spojnica 29"/>
            <p:cNvCxnSpPr/>
            <p:nvPr/>
          </p:nvCxnSpPr>
          <p:spPr>
            <a:xfrm flipV="1">
              <a:off x="1044000" y="4062884"/>
              <a:ext cx="586478" cy="1187336"/>
            </a:xfrm>
            <a:prstGeom prst="line">
              <a:avLst/>
            </a:prstGeom>
            <a:ln w="2222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nica 34"/>
            <p:cNvCxnSpPr/>
            <p:nvPr/>
          </p:nvCxnSpPr>
          <p:spPr>
            <a:xfrm flipV="1">
              <a:off x="504000" y="4170329"/>
              <a:ext cx="586478" cy="1187336"/>
            </a:xfrm>
            <a:prstGeom prst="line">
              <a:avLst/>
            </a:prstGeom>
            <a:ln w="22225">
              <a:solidFill>
                <a:srgbClr val="7D7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rot="2280000" flipV="1">
            <a:off x="3806796" y="3788115"/>
            <a:ext cx="586478" cy="1187336"/>
          </a:xfrm>
          <a:prstGeom prst="line">
            <a:avLst/>
          </a:prstGeom>
          <a:ln w="22225">
            <a:solidFill>
              <a:srgbClr val="66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kupina 42"/>
          <p:cNvGrpSpPr/>
          <p:nvPr/>
        </p:nvGrpSpPr>
        <p:grpSpPr>
          <a:xfrm>
            <a:off x="5991698" y="3021263"/>
            <a:ext cx="1584121" cy="801151"/>
            <a:chOff x="5991698" y="3021263"/>
            <a:chExt cx="1584121" cy="801151"/>
          </a:xfrm>
        </p:grpSpPr>
        <p:cxnSp>
          <p:nvCxnSpPr>
            <p:cNvPr id="37" name="Rovná spojnica 36"/>
            <p:cNvCxnSpPr/>
            <p:nvPr/>
          </p:nvCxnSpPr>
          <p:spPr>
            <a:xfrm flipV="1">
              <a:off x="5991698" y="3021263"/>
              <a:ext cx="1251121" cy="801151"/>
            </a:xfrm>
            <a:prstGeom prst="line">
              <a:avLst/>
            </a:prstGeom>
            <a:ln w="22225">
              <a:solidFill>
                <a:srgbClr val="CC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ovná spojnica 39"/>
            <p:cNvCxnSpPr/>
            <p:nvPr/>
          </p:nvCxnSpPr>
          <p:spPr>
            <a:xfrm flipH="1" flipV="1">
              <a:off x="5996548" y="3140039"/>
              <a:ext cx="1579271" cy="443147"/>
            </a:xfrm>
            <a:prstGeom prst="line">
              <a:avLst/>
            </a:prstGeom>
            <a:ln w="22225">
              <a:solidFill>
                <a:srgbClr val="7D7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ál 41"/>
            <p:cNvSpPr>
              <a:spLocks noChangeAspect="1"/>
            </p:cNvSpPr>
            <p:nvPr/>
          </p:nvSpPr>
          <p:spPr>
            <a:xfrm>
              <a:off x="6696000" y="3294000"/>
              <a:ext cx="108000" cy="1080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pic>
        <p:nvPicPr>
          <p:cNvPr id="28" name="Obrázok 27"/>
          <p:cNvPicPr>
            <a:picLocks noChangeAspect="1"/>
          </p:cNvPicPr>
          <p:nvPr/>
        </p:nvPicPr>
        <p:blipFill rotWithShape="1">
          <a:blip r:embed="rId17"/>
          <a:srcRect l="23885" r="16633" b="26929"/>
          <a:stretch/>
        </p:blipFill>
        <p:spPr bwMode="auto">
          <a:xfrm>
            <a:off x="180000" y="2124000"/>
            <a:ext cx="5230928" cy="428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Obrázok 25"/>
          <p:cNvPicPr>
            <a:picLocks noChangeAspect="1"/>
          </p:cNvPicPr>
          <p:nvPr/>
        </p:nvPicPr>
        <p:blipFill rotWithShape="1">
          <a:blip r:embed="rId18"/>
          <a:srcRect l="28679" r="13944" b="32750"/>
          <a:stretch/>
        </p:blipFill>
        <p:spPr bwMode="auto">
          <a:xfrm>
            <a:off x="2700000" y="2988000"/>
            <a:ext cx="4896000" cy="3793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6000" y="1692000"/>
            <a:ext cx="9117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smtClean="0">
                <a:solidFill>
                  <a:srgbClr val="002060"/>
                </a:solidFill>
                <a:latin typeface="+mj-lt"/>
              </a:rPr>
              <a:t>Pozrite si celú snímku (skúste sa sústrediť) a až potom si do zošita zapíšte poznámky.</a:t>
            </a:r>
            <a:endParaRPr lang="sk-SK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5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80000" y="864294"/>
                <a:ext cx="6465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Určte vzájomnú polohu priamok  </a:t>
                </a:r>
                <a14:m>
                  <m:oMath xmlns:m="http://schemas.openxmlformats.org/officeDocument/2006/math"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ak</a:t>
                </a:r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64294"/>
                <a:ext cx="646516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9" t="-10526" r="-47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269314" y="1332000"/>
                <a:ext cx="28348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=2+6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14" y="1332000"/>
                <a:ext cx="283487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512000" y="1800000"/>
                <a:ext cx="1736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=2+4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" y="1800000"/>
                <a:ext cx="173630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580000" y="1800000"/>
                <a:ext cx="1697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=4+8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800000"/>
                <a:ext cx="169706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288000" y="2268000"/>
            <a:ext cx="441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smerové vektory priamok: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1152000" y="2736000"/>
                <a:ext cx="167584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3;4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0" y="2736000"/>
                <a:ext cx="1675843" cy="490199"/>
              </a:xfrm>
              <a:prstGeom prst="rect">
                <a:avLst/>
              </a:prstGeom>
              <a:blipFill rotWithShape="1">
                <a:blip r:embed="rId7"/>
                <a:stretch>
                  <a:fillRect t="-17500"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1152000" y="3348000"/>
                <a:ext cx="167347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80008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80008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80008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80008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800080"/>
                            </a:solidFill>
                            <a:latin typeface="Cambria Math"/>
                          </a:rPr>
                          <m:t>6;8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0" y="3348000"/>
                <a:ext cx="1673471" cy="490199"/>
              </a:xfrm>
              <a:prstGeom prst="rect">
                <a:avLst/>
              </a:prstGeom>
              <a:blipFill rotWithShape="1">
                <a:blip r:embed="rId8"/>
                <a:stretch>
                  <a:fillRect t="-17284" b="-49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3491880" y="3492000"/>
                <a:ext cx="16129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=2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492000"/>
                <a:ext cx="1612942" cy="490199"/>
              </a:xfrm>
              <a:prstGeom prst="rect">
                <a:avLst/>
              </a:prstGeom>
              <a:blipFill rotWithShape="1">
                <a:blip r:embed="rId9"/>
                <a:stretch>
                  <a:fillRect t="-17500" r="-15909"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ravá zložená zátvorka 11"/>
          <p:cNvSpPr/>
          <p:nvPr/>
        </p:nvSpPr>
        <p:spPr>
          <a:xfrm>
            <a:off x="2880000" y="2808000"/>
            <a:ext cx="4962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3420000" y="3024000"/>
            <a:ext cx="183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Vektory sú LZ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5184000" y="3024000"/>
                <a:ext cx="3200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 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 sz="24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alebo</m:t>
                          </m:r>
                          <m:r>
                            <a:rPr lang="sk-SK" sz="24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≡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00" y="3024000"/>
                <a:ext cx="3200363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108000" y="4032000"/>
                <a:ext cx="90450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Ak by boli priamky totožné (splývajúce), mali by všetky body spoločné,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teda aj bod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1;2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ktorý 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l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eží na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by ležal  aj na priamke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 Zistíme to: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4032000"/>
                <a:ext cx="9045040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079" t="-5839" r="-67" b="-153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288000" y="4968000"/>
                <a:ext cx="11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?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4968000"/>
                <a:ext cx="1187055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1584000" y="4968000"/>
                <a:ext cx="2041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1=2+6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00" y="4968000"/>
                <a:ext cx="204177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584000" y="5796000"/>
                <a:ext cx="2041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2=4+8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00" y="5796000"/>
                <a:ext cx="2041777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3456000" y="4788000"/>
                <a:ext cx="126483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0" y="4788000"/>
                <a:ext cx="1264833" cy="7861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3456000" y="5616000"/>
                <a:ext cx="126483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0" y="5616000"/>
                <a:ext cx="1264833" cy="78380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ravá zložená zátvorka 21"/>
          <p:cNvSpPr/>
          <p:nvPr/>
        </p:nvSpPr>
        <p:spPr>
          <a:xfrm>
            <a:off x="4644000" y="5184000"/>
            <a:ext cx="4962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5184000" y="5400000"/>
                <a:ext cx="1062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00" y="5400000"/>
                <a:ext cx="1062022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/>
              <p:cNvSpPr txBox="1"/>
              <p:nvPr/>
            </p:nvSpPr>
            <p:spPr>
              <a:xfrm>
                <a:off x="5957578" y="5905744"/>
                <a:ext cx="295766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Dané priamky</a:t>
                </a:r>
              </a:p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 sú rovnobežné rôzne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BlokText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78" y="5905744"/>
                <a:ext cx="2957669" cy="830997"/>
              </a:xfrm>
              <a:prstGeom prst="rect">
                <a:avLst/>
              </a:prstGeom>
              <a:blipFill rotWithShape="1">
                <a:blip r:embed="rId18"/>
                <a:stretch>
                  <a:fillRect l="-412" t="-5882" r="-619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dĺžnik 24"/>
              <p:cNvSpPr/>
              <p:nvPr/>
            </p:nvSpPr>
            <p:spPr>
              <a:xfrm>
                <a:off x="6784181" y="5352609"/>
                <a:ext cx="1155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25" name="Obdĺžni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81" y="5352609"/>
                <a:ext cx="1155253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ál 25"/>
          <p:cNvSpPr>
            <a:spLocks noChangeAspect="1"/>
          </p:cNvSpPr>
          <p:nvPr/>
        </p:nvSpPr>
        <p:spPr>
          <a:xfrm>
            <a:off x="2664000" y="1271510"/>
            <a:ext cx="354822" cy="1036915"/>
          </a:xfrm>
          <a:prstGeom prst="ellipse">
            <a:avLst/>
          </a:prstGeom>
          <a:noFill/>
          <a:ln w="444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>
            <a:spLocks noChangeAspect="1"/>
          </p:cNvSpPr>
          <p:nvPr/>
        </p:nvSpPr>
        <p:spPr>
          <a:xfrm>
            <a:off x="6696000" y="1271510"/>
            <a:ext cx="354822" cy="1036915"/>
          </a:xfrm>
          <a:prstGeom prst="ellipse">
            <a:avLst/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ál 27"/>
          <p:cNvSpPr>
            <a:spLocks noChangeAspect="1"/>
          </p:cNvSpPr>
          <p:nvPr/>
        </p:nvSpPr>
        <p:spPr>
          <a:xfrm>
            <a:off x="2141988" y="1308996"/>
            <a:ext cx="354822" cy="1036915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80000" y="864294"/>
                <a:ext cx="6465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 Určte vzájomnú polohu priamok  </a:t>
                </a:r>
                <a14:m>
                  <m:oMath xmlns:m="http://schemas.openxmlformats.org/officeDocument/2006/math"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ak</a:t>
                </a:r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864294"/>
                <a:ext cx="646516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9" t="-10526" r="-47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=1−2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332000"/>
                <a:ext cx="27892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269314" y="1332000"/>
                <a:ext cx="266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14" y="1332000"/>
                <a:ext cx="266496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512000" y="1800000"/>
                <a:ext cx="1503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" y="1800000"/>
                <a:ext cx="150387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580000" y="1800000"/>
                <a:ext cx="1926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=−1+3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800000"/>
                <a:ext cx="192629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288000" y="2376000"/>
                <a:ext cx="190507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−2;1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2376000"/>
                <a:ext cx="1905073" cy="490199"/>
              </a:xfrm>
              <a:prstGeom prst="rect">
                <a:avLst/>
              </a:prstGeom>
              <a:blipFill rotWithShape="1">
                <a:blip r:embed="rId7"/>
                <a:stretch>
                  <a:fillRect t="-17500"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288000" y="2916000"/>
                <a:ext cx="167347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1;3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2916000"/>
                <a:ext cx="1673471" cy="490199"/>
              </a:xfrm>
              <a:prstGeom prst="rect">
                <a:avLst/>
              </a:prstGeom>
              <a:blipFill rotWithShape="1">
                <a:blip r:embed="rId8"/>
                <a:stretch>
                  <a:fillRect t="-17284" b="-49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2448000" y="3060000"/>
            <a:ext cx="375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0" dirty="0" smtClean="0">
                <a:solidFill>
                  <a:srgbClr val="002060"/>
                </a:solidFill>
              </a:rPr>
              <a:t> (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jeden nie je násobkom druhého)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12" name="Pravá zložená zátvorka 11"/>
          <p:cNvSpPr/>
          <p:nvPr/>
        </p:nvSpPr>
        <p:spPr>
          <a:xfrm>
            <a:off x="2160000" y="2448000"/>
            <a:ext cx="4962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2736000" y="2664000"/>
            <a:ext cx="189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Vektory sú LN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80000" y="3492000"/>
            <a:ext cx="452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Určte priesečník daných priamok.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/>
              <p:cNvSpPr txBox="1"/>
              <p:nvPr/>
            </p:nvSpPr>
            <p:spPr>
              <a:xfrm>
                <a:off x="6331662" y="2575202"/>
                <a:ext cx="22004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Dané priamky</a:t>
                </a:r>
              </a:p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 sú rôznobežné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BlokText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62" y="2575202"/>
                <a:ext cx="2200474" cy="830997"/>
              </a:xfrm>
              <a:prstGeom prst="rect">
                <a:avLst/>
              </a:prstGeom>
              <a:blipFill rotWithShape="1">
                <a:blip r:embed="rId9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/>
          <p:cNvGrpSpPr/>
          <p:nvPr/>
        </p:nvGrpSpPr>
        <p:grpSpPr>
          <a:xfrm>
            <a:off x="4536000" y="2664000"/>
            <a:ext cx="1258358" cy="461665"/>
            <a:chOff x="5184000" y="3024000"/>
            <a:chExt cx="125835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BlokTextu 14"/>
                <p:cNvSpPr txBox="1"/>
                <p:nvPr/>
              </p:nvSpPr>
              <p:spPr>
                <a:xfrm>
                  <a:off x="5184000" y="3024000"/>
                  <a:ext cx="12583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a14:m>
                  <a:r>
                    <a:rPr lang="sk-SK" sz="2400" dirty="0">
                      <a:solidFill>
                        <a:srgbClr val="002060"/>
                      </a:solidFill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endParaRPr lang="sk-SK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BlokTextu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000" y="3024000"/>
                  <a:ext cx="1258358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lokTextu 29"/>
                <p:cNvSpPr txBox="1"/>
                <p:nvPr/>
              </p:nvSpPr>
              <p:spPr>
                <a:xfrm rot="900000">
                  <a:off x="5734800" y="3024000"/>
                  <a:ext cx="4203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∕</m:t>
                        </m:r>
                      </m:oMath>
                    </m:oMathPara>
                  </a14:m>
                  <a:endParaRPr lang="sk-SK" sz="2400" b="1" dirty="0"/>
                </a:p>
              </p:txBody>
            </p:sp>
          </mc:Choice>
          <mc:Fallback xmlns="">
            <p:sp>
              <p:nvSpPr>
                <p:cNvPr id="30" name="BlokTextu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5734800" y="3024000"/>
                  <a:ext cx="420308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4545" b="-1413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lokTextu 31"/>
              <p:cNvSpPr txBox="1"/>
              <p:nvPr/>
            </p:nvSpPr>
            <p:spPr>
              <a:xfrm>
                <a:off x="36000" y="3888000"/>
                <a:ext cx="91317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Hľadáme spoločný bod, napr.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(leží na priamke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aj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),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ktorého súradnice musia vyhovovať  obom parametrickým vyjadreniam.</a:t>
                </a:r>
              </a:p>
            </p:txBody>
          </p:sp>
        </mc:Choice>
        <mc:Fallback xmlns="">
          <p:sp>
            <p:nvSpPr>
              <p:cNvPr id="32" name="BlokTextu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" y="3888000"/>
                <a:ext cx="9131731" cy="830997"/>
              </a:xfrm>
              <a:prstGeom prst="rect">
                <a:avLst/>
              </a:prstGeom>
              <a:blipFill rotWithShape="1">
                <a:blip r:embed="rId12"/>
                <a:stretch>
                  <a:fillRect l="-1068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ál 32"/>
          <p:cNvSpPr>
            <a:spLocks noChangeAspect="1"/>
          </p:cNvSpPr>
          <p:nvPr/>
        </p:nvSpPr>
        <p:spPr>
          <a:xfrm>
            <a:off x="5544000" y="1800000"/>
            <a:ext cx="502920" cy="502920"/>
          </a:xfrm>
          <a:prstGeom prst="ellipse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ál 33"/>
          <p:cNvSpPr>
            <a:spLocks noChangeAspect="1"/>
          </p:cNvSpPr>
          <p:nvPr/>
        </p:nvSpPr>
        <p:spPr>
          <a:xfrm>
            <a:off x="2088000" y="1332000"/>
            <a:ext cx="1152761" cy="502920"/>
          </a:xfrm>
          <a:prstGeom prst="ellipse">
            <a:avLst/>
          </a:prstGeom>
          <a:noFill/>
          <a:ln w="34925">
            <a:solidFill>
              <a:srgbClr val="D16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ál 34"/>
          <p:cNvSpPr>
            <a:spLocks noChangeAspect="1"/>
          </p:cNvSpPr>
          <p:nvPr/>
        </p:nvSpPr>
        <p:spPr>
          <a:xfrm>
            <a:off x="1512000" y="1332000"/>
            <a:ext cx="502920" cy="502920"/>
          </a:xfrm>
          <a:prstGeom prst="ellipse">
            <a:avLst/>
          </a:prstGeom>
          <a:noFill/>
          <a:ln w="34925">
            <a:solidFill>
              <a:srgbClr val="D16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ál 35"/>
          <p:cNvSpPr>
            <a:spLocks noChangeAspect="1"/>
          </p:cNvSpPr>
          <p:nvPr/>
        </p:nvSpPr>
        <p:spPr>
          <a:xfrm>
            <a:off x="3864262" y="3888000"/>
            <a:ext cx="502920" cy="502920"/>
          </a:xfrm>
          <a:prstGeom prst="ellipse">
            <a:avLst/>
          </a:prstGeom>
          <a:noFill/>
          <a:ln w="34925">
            <a:solidFill>
              <a:srgbClr val="D16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ál 36"/>
          <p:cNvSpPr>
            <a:spLocks noChangeAspect="1"/>
          </p:cNvSpPr>
          <p:nvPr/>
        </p:nvSpPr>
        <p:spPr>
          <a:xfrm>
            <a:off x="5544000" y="1332000"/>
            <a:ext cx="502920" cy="502920"/>
          </a:xfrm>
          <a:prstGeom prst="ellipse">
            <a:avLst/>
          </a:prstGeom>
          <a:noFill/>
          <a:ln w="34925">
            <a:solidFill>
              <a:srgbClr val="D16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ál 37"/>
          <p:cNvSpPr>
            <a:spLocks noChangeAspect="1"/>
          </p:cNvSpPr>
          <p:nvPr/>
        </p:nvSpPr>
        <p:spPr>
          <a:xfrm>
            <a:off x="6048000" y="1332000"/>
            <a:ext cx="1152761" cy="502920"/>
          </a:xfrm>
          <a:prstGeom prst="ellipse">
            <a:avLst/>
          </a:prstGeom>
          <a:noFill/>
          <a:ln w="34925">
            <a:solidFill>
              <a:srgbClr val="D16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ál 38"/>
          <p:cNvSpPr>
            <a:spLocks noChangeAspect="1"/>
          </p:cNvSpPr>
          <p:nvPr/>
        </p:nvSpPr>
        <p:spPr>
          <a:xfrm>
            <a:off x="1512000" y="1800000"/>
            <a:ext cx="502920" cy="502920"/>
          </a:xfrm>
          <a:prstGeom prst="ellipse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/>
          <p:cNvSpPr>
            <a:spLocks noChangeAspect="1"/>
          </p:cNvSpPr>
          <p:nvPr/>
        </p:nvSpPr>
        <p:spPr>
          <a:xfrm>
            <a:off x="4284540" y="3890074"/>
            <a:ext cx="502920" cy="502920"/>
          </a:xfrm>
          <a:prstGeom prst="ellipse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/>
          <p:cNvSpPr>
            <a:spLocks noChangeAspect="1"/>
          </p:cNvSpPr>
          <p:nvPr/>
        </p:nvSpPr>
        <p:spPr>
          <a:xfrm>
            <a:off x="2088000" y="1800000"/>
            <a:ext cx="1152761" cy="502920"/>
          </a:xfrm>
          <a:prstGeom prst="ellipse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ál 41"/>
          <p:cNvSpPr>
            <a:spLocks noChangeAspect="1"/>
          </p:cNvSpPr>
          <p:nvPr/>
        </p:nvSpPr>
        <p:spPr>
          <a:xfrm>
            <a:off x="6264000" y="1800000"/>
            <a:ext cx="1152761" cy="502920"/>
          </a:xfrm>
          <a:prstGeom prst="ellipse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BlokTextu 42"/>
              <p:cNvSpPr txBox="1"/>
              <p:nvPr/>
            </p:nvSpPr>
            <p:spPr>
              <a:xfrm>
                <a:off x="360000" y="4752000"/>
                <a:ext cx="22386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𝟏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rgbClr val="D169CC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sk-SK" sz="2400" b="1" dirty="0">
                  <a:solidFill>
                    <a:srgbClr val="D169CC"/>
                  </a:solidFill>
                </a:endParaRPr>
              </a:p>
            </p:txBody>
          </p:sp>
        </mc:Choice>
        <mc:Fallback xmlns="">
          <p:sp>
            <p:nvSpPr>
              <p:cNvPr id="43" name="BlokTextu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752000"/>
                <a:ext cx="223869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BlokTextu 43"/>
              <p:cNvSpPr txBox="1"/>
              <p:nvPr/>
            </p:nvSpPr>
            <p:spPr>
              <a:xfrm>
                <a:off x="540000" y="5256000"/>
                <a:ext cx="24679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=−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sk-SK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BlokTextu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5256000"/>
                <a:ext cx="2467919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BlokTextu 44"/>
          <p:cNvSpPr txBox="1"/>
          <p:nvPr/>
        </p:nvSpPr>
        <p:spPr>
          <a:xfrm>
            <a:off x="3378022" y="4840501"/>
            <a:ext cx="5324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Sústava dvoch rovníc s dvomi neznámymi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(stačí nájsť hodnotu jednej neznámej)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47" name="Rovná spojnica 46"/>
          <p:cNvCxnSpPr/>
          <p:nvPr/>
        </p:nvCxnSpPr>
        <p:spPr>
          <a:xfrm>
            <a:off x="360000" y="5724000"/>
            <a:ext cx="26558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lokTextu 47"/>
              <p:cNvSpPr txBox="1"/>
              <p:nvPr/>
            </p:nvSpPr>
            <p:spPr>
              <a:xfrm>
                <a:off x="1080000" y="5760000"/>
                <a:ext cx="984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8" name="BlokTextu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5760000"/>
                <a:ext cx="98430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lokTextu 48"/>
              <p:cNvSpPr txBox="1"/>
              <p:nvPr/>
            </p:nvSpPr>
            <p:spPr>
              <a:xfrm>
                <a:off x="3384000" y="4788000"/>
                <a:ext cx="224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𝑃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  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ak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=1: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BlokTextu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000" y="4788000"/>
                <a:ext cx="2241447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543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lokTextu 49"/>
              <p:cNvSpPr txBox="1"/>
              <p:nvPr/>
            </p:nvSpPr>
            <p:spPr>
              <a:xfrm>
                <a:off x="5580000" y="4788000"/>
                <a:ext cx="2110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=2+1=3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BlokTextu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4788000"/>
                <a:ext cx="211057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BlokTextu 50"/>
              <p:cNvSpPr txBox="1"/>
              <p:nvPr/>
            </p:nvSpPr>
            <p:spPr>
              <a:xfrm>
                <a:off x="5580000" y="5328000"/>
                <a:ext cx="2725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=−1+3∙1=2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BlokTextu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5328000"/>
                <a:ext cx="2725874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BlokTextu 51"/>
              <p:cNvSpPr txBox="1"/>
              <p:nvPr/>
            </p:nvSpPr>
            <p:spPr>
              <a:xfrm>
                <a:off x="1044000" y="6228000"/>
                <a:ext cx="6459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𝑡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=−1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by sme dosadili do vyjadrenia priamky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BlokText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0" y="6228000"/>
                <a:ext cx="6459397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415" t="-10667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BlokTextu 52"/>
              <p:cNvSpPr txBox="1"/>
              <p:nvPr/>
            </p:nvSpPr>
            <p:spPr>
              <a:xfrm>
                <a:off x="272943" y="6228000"/>
                <a:ext cx="464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Priesečník priamok 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sk-SK" sz="2400">
                        <a:solidFill>
                          <a:srgbClr val="002060"/>
                        </a:solidFill>
                        <a:latin typeface="Cambria Math"/>
                      </a:rPr>
                      <m:t>a</m:t>
                    </m:r>
                    <m:r>
                      <a:rPr lang="sk-SK" sz="240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je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3;2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3" name="BlokTextu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3" y="6228000"/>
                <a:ext cx="4647811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1706" t="-10667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BlokTextu 53"/>
              <p:cNvSpPr txBox="1"/>
              <p:nvPr/>
            </p:nvSpPr>
            <p:spPr>
              <a:xfrm>
                <a:off x="4444439" y="5966390"/>
                <a:ext cx="3095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800" b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sk-SK" sz="2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𝒒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</m:e>
                    </m:d>
                  </m:oMath>
                </a14:m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4" name="BlokTextu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39" y="5966390"/>
                <a:ext cx="3095143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Rovná spojovacia šípka 55"/>
          <p:cNvCxnSpPr/>
          <p:nvPr/>
        </p:nvCxnSpPr>
        <p:spPr>
          <a:xfrm flipV="1">
            <a:off x="5436096" y="1700808"/>
            <a:ext cx="1404284" cy="3282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ovacia šípka 57"/>
          <p:cNvCxnSpPr/>
          <p:nvPr/>
        </p:nvCxnSpPr>
        <p:spPr>
          <a:xfrm flipV="1">
            <a:off x="5436096" y="2132857"/>
            <a:ext cx="1764665" cy="28499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 animBg="1"/>
      <p:bldP spid="14" grpId="0"/>
      <p:bldP spid="16" grpId="0"/>
      <p:bldP spid="24" grpId="0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5" grpId="1"/>
      <p:bldP spid="48" grpId="0"/>
      <p:bldP spid="49" grpId="0"/>
      <p:bldP spid="50" grpId="0"/>
      <p:bldP spid="51" grpId="0"/>
      <p:bldP spid="52" grpId="0"/>
      <p:bldP spid="52" grpId="1"/>
      <p:bldP spid="53" grpId="0"/>
      <p:bldP spid="53" grpId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0000" y="828000"/>
            <a:ext cx="665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Príklad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Určte vzájomnú polohu daných priamok, ak: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864000" y="1332000"/>
                <a:ext cx="2731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−6=0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1332000"/>
                <a:ext cx="273151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864000" y="1872000"/>
                <a:ext cx="2900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𝑞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:6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−12=0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1872000"/>
                <a:ext cx="290053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864000" y="4428000"/>
                <a:ext cx="2015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3;−4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4428000"/>
                <a:ext cx="201523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864000" y="4968000"/>
                <a:ext cx="2015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6;−8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4968000"/>
                <a:ext cx="201523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864000" y="3888000"/>
            <a:ext cx="469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normálové vektory priamok: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Pravá zložená zátvorka 7"/>
          <p:cNvSpPr/>
          <p:nvPr/>
        </p:nvSpPr>
        <p:spPr>
          <a:xfrm>
            <a:off x="2808000" y="4464000"/>
            <a:ext cx="4962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347172" y="4680000"/>
            <a:ext cx="1839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Vektory sú LZ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3420000" y="5148000"/>
                <a:ext cx="1783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00" y="5148000"/>
                <a:ext cx="178395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5220000" y="4680000"/>
                <a:ext cx="3205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 </m:t>
                      </m:r>
                      <m:d>
                        <m:d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k-SK" sz="24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alebo</m:t>
                          </m:r>
                          <m:r>
                            <a:rPr lang="sk-SK" sz="24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≡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00" y="4680000"/>
                <a:ext cx="320587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ahnutá šípka doľava 11"/>
          <p:cNvSpPr>
            <a:spLocks noChangeAspect="1"/>
          </p:cNvSpPr>
          <p:nvPr/>
        </p:nvSpPr>
        <p:spPr>
          <a:xfrm>
            <a:off x="3744001" y="1476000"/>
            <a:ext cx="439316" cy="730364"/>
          </a:xfrm>
          <a:prstGeom prst="curvedLeftArrow">
            <a:avLst/>
          </a:prstGeom>
          <a:noFill/>
          <a:ln w="22225" cap="flat">
            <a:solidFill>
              <a:schemeClr val="accent3">
                <a:lumMod val="75000"/>
              </a:schemeClr>
            </a:solidFill>
            <a:prstDash val="solid"/>
            <a:round/>
            <a:headEnd type="none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4360073" y="1562831"/>
                <a:ext cx="586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sk-SK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73" y="1562831"/>
                <a:ext cx="58650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/>
              <p:cNvSpPr/>
              <p:nvPr/>
            </p:nvSpPr>
            <p:spPr>
              <a:xfrm>
                <a:off x="6084000" y="1545251"/>
                <a:ext cx="1035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𝒒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0" y="1545251"/>
                <a:ext cx="103528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5646497" y="2045421"/>
                <a:ext cx="1997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Dané priamky</a:t>
                </a:r>
              </a:p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 sú totožné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97" y="2045421"/>
                <a:ext cx="199734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3659" t="-5882" r="-3659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lokTextu 15"/>
          <p:cNvSpPr txBox="1"/>
          <p:nvPr/>
        </p:nvSpPr>
        <p:spPr>
          <a:xfrm>
            <a:off x="288000" y="13320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sk-SK" sz="2400" b="1" dirty="0" smtClean="0"/>
              <a:t>.</a:t>
            </a:r>
            <a:endParaRPr lang="sk-SK" sz="2400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288000" y="28080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  <a:latin typeface="+mj-lt"/>
              </a:rPr>
              <a:t>2</a:t>
            </a:r>
            <a:r>
              <a:rPr lang="sk-SK" sz="2400" b="1" dirty="0" smtClean="0"/>
              <a:t>.</a:t>
            </a:r>
            <a:endParaRPr lang="sk-SK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864000" y="2808000"/>
                <a:ext cx="2735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+5=0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2808000"/>
                <a:ext cx="2735236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864000" y="3348000"/>
                <a:ext cx="2729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𝑏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:6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−8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+7=0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3348000"/>
                <a:ext cx="2729658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3600000" y="5688000"/>
                <a:ext cx="1398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7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5688000"/>
                <a:ext cx="139813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5796000" y="5839543"/>
                <a:ext cx="295766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Dané priamky</a:t>
                </a:r>
              </a:p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 sú rovnobežné rôzne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00" y="5839543"/>
                <a:ext cx="2957669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619" t="-5882" r="-41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6624000" y="5292835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0" y="5292835"/>
                <a:ext cx="1156855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ál 22"/>
          <p:cNvSpPr>
            <a:spLocks noChangeAspect="1"/>
          </p:cNvSpPr>
          <p:nvPr/>
        </p:nvSpPr>
        <p:spPr>
          <a:xfrm>
            <a:off x="2412000" y="2772000"/>
            <a:ext cx="502920" cy="502920"/>
          </a:xfrm>
          <a:prstGeom prst="ellipse">
            <a:avLst/>
          </a:prstGeom>
          <a:noFill/>
          <a:ln w="3492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>
            <a:spLocks noChangeAspect="1"/>
          </p:cNvSpPr>
          <p:nvPr/>
        </p:nvSpPr>
        <p:spPr>
          <a:xfrm>
            <a:off x="4608000" y="5688000"/>
            <a:ext cx="502920" cy="502920"/>
          </a:xfrm>
          <a:prstGeom prst="ellipse">
            <a:avLst/>
          </a:prstGeom>
          <a:noFill/>
          <a:ln w="3492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>
            <a:spLocks noChangeAspect="1"/>
          </p:cNvSpPr>
          <p:nvPr/>
        </p:nvSpPr>
        <p:spPr>
          <a:xfrm>
            <a:off x="3564000" y="5652000"/>
            <a:ext cx="502920" cy="502920"/>
          </a:xfrm>
          <a:prstGeom prst="ellipse">
            <a:avLst/>
          </a:prstGeom>
          <a:noFill/>
          <a:ln w="3492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/>
          <p:cNvSpPr>
            <a:spLocks noChangeAspect="1"/>
          </p:cNvSpPr>
          <p:nvPr/>
        </p:nvSpPr>
        <p:spPr>
          <a:xfrm>
            <a:off x="2412000" y="3348000"/>
            <a:ext cx="502920" cy="502920"/>
          </a:xfrm>
          <a:prstGeom prst="ellipse">
            <a:avLst/>
          </a:prstGeom>
          <a:noFill/>
          <a:ln w="3492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/>
              <p:cNvSpPr txBox="1"/>
              <p:nvPr/>
            </p:nvSpPr>
            <p:spPr>
              <a:xfrm>
                <a:off x="864000" y="2340000"/>
                <a:ext cx="6031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Rovnica priamky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 je dvojnásobkom rovnice priamky </a:t>
                </a:r>
                <a14:m>
                  <m:oMath xmlns:m="http://schemas.openxmlformats.org/officeDocument/2006/math">
                    <m:r>
                      <a:rPr lang="sk-SK" sz="200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sk-SK" sz="2000" dirty="0" smtClean="0">
                    <a:solidFill>
                      <a:srgbClr val="002060"/>
                    </a:solidFill>
                    <a:latin typeface="+mj-lt"/>
                  </a:rPr>
                  <a:t>.  </a:t>
                </a:r>
                <a:endParaRPr lang="sk-SK" sz="20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" y="2340000"/>
                <a:ext cx="6031331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1112" t="-7692" r="-202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BlokTextu 27"/>
          <p:cNvSpPr txBox="1"/>
          <p:nvPr/>
        </p:nvSpPr>
        <p:spPr>
          <a:xfrm>
            <a:off x="864000" y="5616000"/>
            <a:ext cx="5399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Vidíme, že jedna rovnica nie je násobkom druhej.  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" name="BlokTextu 28"/>
          <p:cNvSpPr txBox="1"/>
          <p:nvPr/>
        </p:nvSpPr>
        <p:spPr>
          <a:xfrm>
            <a:off x="5472000" y="3888000"/>
            <a:ext cx="34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(z koeficientov pri </a:t>
            </a:r>
            <a:r>
              <a:rPr lang="sk-SK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 </a:t>
            </a:r>
            <a:r>
              <a:rPr lang="sk-SK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)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0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0000" y="828000"/>
            <a:ext cx="5970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3. Určte vzájomnú polohu daných priamok, ak: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540000" y="1332000"/>
                <a:ext cx="2515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: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−3=0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1332000"/>
                <a:ext cx="251562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3852000" y="1332000"/>
                <a:ext cx="253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00" y="1332000"/>
                <a:ext cx="25389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40000" y="2448000"/>
                <a:ext cx="170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3;1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2448000"/>
                <a:ext cx="170495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40000" y="1908000"/>
                <a:ext cx="191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2;−1</m:t>
                        </m:r>
                      </m:e>
                    </m:d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1908000"/>
                <a:ext cx="191385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avá zložená zátvorka 6"/>
          <p:cNvSpPr/>
          <p:nvPr/>
        </p:nvSpPr>
        <p:spPr>
          <a:xfrm>
            <a:off x="2448000" y="1944000"/>
            <a:ext cx="49628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024000" y="2160000"/>
            <a:ext cx="189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Vektory sú LN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4860000" y="2160000"/>
            <a:ext cx="1315553" cy="523220"/>
            <a:chOff x="5184000" y="3024000"/>
            <a:chExt cx="13155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BlokTextu 9"/>
                <p:cNvSpPr txBox="1"/>
                <p:nvPr/>
              </p:nvSpPr>
              <p:spPr>
                <a:xfrm>
                  <a:off x="5184000" y="3024000"/>
                  <a:ext cx="13155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a14:m>
                  <a:r>
                    <a:rPr lang="sk-SK" sz="2400" dirty="0">
                      <a:solidFill>
                        <a:srgbClr val="002060"/>
                      </a:solidFill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∥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endParaRPr lang="sk-SK" sz="2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BlokTextu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000" y="3024000"/>
                  <a:ext cx="1315553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BlokTextu 10"/>
                <p:cNvSpPr txBox="1"/>
                <p:nvPr/>
              </p:nvSpPr>
              <p:spPr>
                <a:xfrm rot="900000">
                  <a:off x="5742000" y="3042000"/>
                  <a:ext cx="4203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∕</m:t>
                        </m:r>
                      </m:oMath>
                    </m:oMathPara>
                  </a14:m>
                  <a:endParaRPr lang="sk-SK" sz="2400" b="1" dirty="0"/>
                </a:p>
              </p:txBody>
            </p:sp>
          </mc:Choice>
          <mc:Fallback xmlns="">
            <p:sp>
              <p:nvSpPr>
                <p:cNvPr id="11" name="BlokTextu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5742000" y="3042000"/>
                  <a:ext cx="42030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747" b="-1413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6347005" y="2052314"/>
                <a:ext cx="22004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Dané priamky</a:t>
                </a:r>
              </a:p>
              <a:p>
                <a:pPr algn="ctr"/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ea typeface="Cambria Math"/>
                  </a:rPr>
                  <a:t> sú rôznobežné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05" y="2052314"/>
                <a:ext cx="2200474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/>
          <p:cNvSpPr txBox="1"/>
          <p:nvPr/>
        </p:nvSpPr>
        <p:spPr>
          <a:xfrm>
            <a:off x="540000" y="3261167"/>
            <a:ext cx="452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Určte priesečník daných priamok.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987141" y="3960000"/>
                <a:ext cx="3351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: 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−3=0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41" y="3960000"/>
                <a:ext cx="3351687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2088000" y="4500000"/>
                <a:ext cx="225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−2=0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00" y="4500000"/>
                <a:ext cx="2253245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lokTextu 15"/>
          <p:cNvSpPr txBox="1"/>
          <p:nvPr/>
        </p:nvSpPr>
        <p:spPr>
          <a:xfrm>
            <a:off x="987141" y="3676962"/>
            <a:ext cx="6414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Hľadáme bod, ktorého súradnice vyhovujú obom rovniciam. 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7" name="Rovná spojnica 16"/>
          <p:cNvCxnSpPr/>
          <p:nvPr/>
        </p:nvCxnSpPr>
        <p:spPr>
          <a:xfrm>
            <a:off x="1908000" y="5085184"/>
            <a:ext cx="26558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40000" y="5184000"/>
            <a:ext cx="580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Túto sústavu rovníc vyriešte a výsledok si skontrolujte: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3348000" y="5184000"/>
                <a:ext cx="1004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5184000"/>
                <a:ext cx="100450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3348000" y="5652000"/>
                <a:ext cx="1237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5652000"/>
                <a:ext cx="12377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2592000" y="6192000"/>
                <a:ext cx="318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𝒕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800" b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𝒓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sk-SK" sz="2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sk-SK" sz="2800" b="1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6192000"/>
                <a:ext cx="318811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b="20789"/>
          <a:stretch/>
        </p:blipFill>
        <p:spPr bwMode="auto">
          <a:xfrm>
            <a:off x="6516000" y="3024000"/>
            <a:ext cx="2193634" cy="35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4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2" grpId="0"/>
      <p:bldP spid="13" grpId="0"/>
      <p:bldP spid="14" grpId="0"/>
      <p:bldP spid="15" grpId="0"/>
      <p:bldP spid="16" grpId="0"/>
      <p:bldP spid="16" grpId="1"/>
      <p:bldP spid="18" grpId="0"/>
      <p:bldP spid="18" grpId="1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smiata tvár 2">
            <a:hlinkClick r:id="rId2"/>
          </p:cNvPr>
          <p:cNvSpPr>
            <a:spLocks noChangeAspect="1"/>
          </p:cNvSpPr>
          <p:nvPr/>
        </p:nvSpPr>
        <p:spPr>
          <a:xfrm>
            <a:off x="3851920" y="2856667"/>
            <a:ext cx="1036915" cy="979309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79512" y="1049014"/>
                <a:ext cx="87849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Preskúmať vzájomnú polohu  priamok, daných rovnicami 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 </a:t>
                </a:r>
                <a:r>
                  <a:rPr lang="sk-SK" sz="2400" dirty="0" err="1" smtClean="0">
                    <a:solidFill>
                      <a:srgbClr val="002060"/>
                    </a:solidFill>
                    <a:latin typeface="+mj-lt"/>
                  </a:rPr>
                  <a:t>smernicovom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tvare </a:t>
                </a:r>
                <a14:m>
                  <m:oMath xmlns:m="http://schemas.openxmlformats.org/officeDocument/2006/math"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𝑞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bude 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pre Vás určite jednoduché.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49014"/>
                <a:ext cx="8784976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1423317" y="2319628"/>
            <a:ext cx="6297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Kliknutím na </a:t>
            </a:r>
            <a:r>
              <a:rPr lang="sk-SK" sz="2000" dirty="0" smtClean="0">
                <a:solidFill>
                  <a:srgbClr val="002060"/>
                </a:solidFill>
                <a:latin typeface="+mj-lt"/>
                <a:cs typeface="Arial"/>
              </a:rPr>
              <a:t>☺ spustite </a:t>
            </a:r>
            <a:r>
              <a:rPr lang="sk-SK" sz="2000" dirty="0" err="1" smtClean="0">
                <a:solidFill>
                  <a:srgbClr val="002060"/>
                </a:solidFill>
                <a:latin typeface="+mj-lt"/>
                <a:cs typeface="Arial"/>
              </a:rPr>
              <a:t>Geogebra</a:t>
            </a:r>
            <a:r>
              <a:rPr lang="sk-SK" sz="2000" dirty="0" smtClean="0">
                <a:solidFill>
                  <a:srgbClr val="002060"/>
                </a:solidFill>
                <a:latin typeface="+mj-lt"/>
                <a:cs typeface="Arial"/>
              </a:rPr>
              <a:t> obrázok a „pohrajte sa“.</a:t>
            </a:r>
            <a:endParaRPr lang="sk-SK" sz="20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80000" y="4392000"/>
            <a:ext cx="8775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1. ročníku sme takto postupovali pri grafickom riešení sústavy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dvoch rovníc s dvomi neznámymi, ktorej riešením môže byť množina: </a:t>
            </a:r>
          </a:p>
        </p:txBody>
      </p:sp>
      <p:sp>
        <p:nvSpPr>
          <p:cNvPr id="2" name="Obdĺžnik 1"/>
          <p:cNvSpPr/>
          <p:nvPr/>
        </p:nvSpPr>
        <p:spPr>
          <a:xfrm>
            <a:off x="3059832" y="5292000"/>
            <a:ext cx="22279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rázdna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j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ednoprvková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nekonečná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80000" y="3888000"/>
            <a:ext cx="199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Spomínate si? </a:t>
            </a:r>
            <a:endParaRPr lang="sk-SK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9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1080000"/>
            <a:ext cx="863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ZHRNUTIE POSTUPU  PRI URČOVANÍ VZÁJOMNEJ POLOHY PRIAMOK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04000" y="1800000"/>
            <a:ext cx="8127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Preskúmame dvojicu vektorov (podľa zadania a Vašej vôle),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buď dvojicu smerových, alebo dvojicu normálových vektorov,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lebo smerový vektor jednej a normálový vektor druhej priamky 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potom hľadáme ich  spoločný(é)  bod(y).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80000" y="38160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ALEBO: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69964" y="4644000"/>
            <a:ext cx="82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Hľadáme hneď prienik daných priamok  riešením sústavy dvoch rovníc,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z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loženej z rovníc oboch priamok a podľa počtu jej riešení určíme vzájomnú polohu daných priamok.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103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/>
          <p:cNvSpPr/>
          <p:nvPr/>
        </p:nvSpPr>
        <p:spPr>
          <a:xfrm>
            <a:off x="4000414" y="5157192"/>
            <a:ext cx="1296144" cy="122413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131840" y="817080"/>
            <a:ext cx="2737351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DOMÁCA ÚLOHA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96000" y="159834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DÚ1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Napísať si poznámky  z odučeného učiva, vymyslieť si a vyriešiť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ríklad na hľadanie priesečníka dvoch rôznobežiek daných rovnicami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smernicovom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tvare (pomôže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applet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).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Všetko to zo zošita odfotíte, vyrobíte koláž (ak pridáte svoju fotku, poteším sa) a pošlete.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6000" y="39960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DÚ2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Učebnica 5, str. 63/ 1., 2., 3.pr. (zatiaľ neposielajte)	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9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1002</Words>
  <Application>Microsoft Office PowerPoint</Application>
  <PresentationFormat>Prezentácia na obrazovke (4:3)</PresentationFormat>
  <Paragraphs>140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ba</dc:creator>
  <cp:lastModifiedBy>ba</cp:lastModifiedBy>
  <cp:revision>2</cp:revision>
  <dcterms:created xsi:type="dcterms:W3CDTF">2020-05-04T06:24:12Z</dcterms:created>
  <dcterms:modified xsi:type="dcterms:W3CDTF">2020-05-04T06:38:34Z</dcterms:modified>
</cp:coreProperties>
</file>