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7BC479-8BEE-4613-AE7D-C86679C3A78A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9F4F5B-0599-4F0B-A1BD-377AA254FCE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07559" y="1412776"/>
            <a:ext cx="809228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Vzdialenosť bodu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Od priamky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v rovine</a:t>
            </a:r>
          </a:p>
        </p:txBody>
      </p:sp>
      <p:sp>
        <p:nvSpPr>
          <p:cNvPr id="6" name="Obdĺžnik 5"/>
          <p:cNvSpPr/>
          <p:nvPr/>
        </p:nvSpPr>
        <p:spPr>
          <a:xfrm>
            <a:off x="5112000" y="6156000"/>
            <a:ext cx="40669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ZuzanA</a:t>
            </a:r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5649" y="6156000"/>
            <a:ext cx="1606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Máj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13132" y="1196752"/>
            <a:ext cx="63860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Čo by ste už mali vedieť </a:t>
            </a:r>
            <a:r>
              <a:rPr lang="sk-SK" sz="2400" b="1" u="sng" smtClean="0">
                <a:solidFill>
                  <a:srgbClr val="002060"/>
                </a:solidFill>
                <a:latin typeface="+mj-lt"/>
              </a:rPr>
              <a:t>z analytickej </a:t>
            </a: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geometrie?</a:t>
            </a:r>
          </a:p>
          <a:p>
            <a:endParaRPr lang="sk-SK" sz="2400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Vyjadriť priamku v rovine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parametricky,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šeobecnou rovnicou,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r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ovnicou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smernicovom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tvare.</a:t>
            </a:r>
          </a:p>
          <a:p>
            <a:pPr lvl="1"/>
            <a:endParaRPr lang="sk-SK" sz="2400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Určiť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vzájomnú polohu a prienik dvoch priamok,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odchýlku dvoch priamok v rovine.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627784" y="5733254"/>
            <a:ext cx="339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Dnes začneme príkladom.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86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36000" y="864000"/>
                <a:ext cx="91137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1. </a:t>
                </a:r>
                <a:r>
                  <a:rPr lang="sk-SK" sz="2400" b="1" dirty="0">
                    <a:solidFill>
                      <a:srgbClr val="002060"/>
                    </a:solidFill>
                    <a:latin typeface="+mj-lt"/>
                  </a:rPr>
                  <a:t>p</a:t>
                </a:r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Vypočítajte vzdialenosť bodu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2;−1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od priamky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+5=0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" y="864000"/>
                <a:ext cx="911377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7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864000" y="1620000"/>
            <a:ext cx="7314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1. Ak by sme boli spolu v triede, možno by niekto navrhol: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   „Veď to narysujem a odmeriam.“  Skúsme: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8" b="25389"/>
          <a:stretch/>
        </p:blipFill>
        <p:spPr bwMode="auto">
          <a:xfrm>
            <a:off x="324000" y="2520000"/>
            <a:ext cx="3846256" cy="34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3" b="25141"/>
          <a:stretch/>
        </p:blipFill>
        <p:spPr bwMode="auto">
          <a:xfrm>
            <a:off x="288000" y="2520000"/>
            <a:ext cx="3880840" cy="348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uľk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743512"/>
                  </p:ext>
                </p:extLst>
              </p:nvPr>
            </p:nvGraphicFramePr>
            <p:xfrm>
              <a:off x="5364088" y="3284984"/>
              <a:ext cx="2268000" cy="741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756000"/>
                    <a:gridCol w="756000"/>
                    <a:gridCol w="75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a:t>1</a:t>
                          </a:r>
                          <a:endParaRPr lang="sk-SK" dirty="0">
                            <a:solidFill>
                              <a:srgbClr val="00206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a:t>5</a:t>
                          </a:r>
                          <a:endParaRPr lang="sk-SK" dirty="0">
                            <a:solidFill>
                              <a:srgbClr val="00206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uľk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379070"/>
                  </p:ext>
                </p:extLst>
              </p:nvPr>
            </p:nvGraphicFramePr>
            <p:xfrm>
              <a:off x="5364088" y="3284984"/>
              <a:ext cx="2268000" cy="741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756000"/>
                    <a:gridCol w="756000"/>
                    <a:gridCol w="75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06" t="-8197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a:t>1</a:t>
                          </a:r>
                          <a:endParaRPr lang="sk-SK" dirty="0">
                            <a:solidFill>
                              <a:srgbClr val="00206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a:t>5</a:t>
                          </a:r>
                          <a:endParaRPr lang="sk-SK" dirty="0">
                            <a:solidFill>
                              <a:srgbClr val="00206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06" t="-108197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BlokTextu 6"/>
          <p:cNvSpPr txBox="1"/>
          <p:nvPr/>
        </p:nvSpPr>
        <p:spPr>
          <a:xfrm>
            <a:off x="6336000" y="36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2060"/>
                </a:solidFill>
                <a:latin typeface="+mj-lt"/>
              </a:rPr>
              <a:t>2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7092000" y="36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  <a:latin typeface="+mj-lt"/>
              </a:rPr>
              <a:t>5</a:t>
            </a:r>
            <a:endParaRPr lang="sk-SK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212000" y="2596842"/>
            <a:ext cx="5025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Nájdeme 2 body na priamke (podľa predpisu): 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184000" y="4392000"/>
            <a:ext cx="14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Narysujeme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381427" y="4911551"/>
            <a:ext cx="45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Vzdialenosť bodu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od priamky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: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5884683" y="5436000"/>
                <a:ext cx="1509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𝑴𝒑</m:t>
                          </m:r>
                        </m:e>
                      </m:d>
                      <m:r>
                        <a:rPr lang="sk-SK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sk-SK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83" y="5436000"/>
                <a:ext cx="150900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dĺžnik 12"/>
          <p:cNvSpPr/>
          <p:nvPr/>
        </p:nvSpPr>
        <p:spPr>
          <a:xfrm>
            <a:off x="6480000" y="4392000"/>
            <a:ext cx="1696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>
                <a:solidFill>
                  <a:srgbClr val="002060"/>
                </a:solidFill>
                <a:latin typeface="+mj-lt"/>
              </a:rPr>
              <a:t>a 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odmeriame. </a:t>
            </a:r>
            <a:endParaRPr lang="sk-SK" sz="2000" dirty="0">
              <a:latin typeface="+mj-lt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44000" y="6012000"/>
            <a:ext cx="905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 analytickej geometrii sa nebudeme spoliehať na presnosť rysovania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alebo celočíselný výsledok a tak namiesto rysovania, budeme 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počítať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3528000" y="2736000"/>
                <a:ext cx="373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80008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sk-SK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00" y="2736000"/>
                <a:ext cx="37343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Rovná spojovacia šípka 17"/>
          <p:cNvCxnSpPr/>
          <p:nvPr/>
        </p:nvCxnSpPr>
        <p:spPr>
          <a:xfrm flipH="1" flipV="1">
            <a:off x="8100000" y="1620000"/>
            <a:ext cx="504440" cy="10440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7240681" y="5436000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B0F0"/>
                </a:solidFill>
                <a:latin typeface="+mj-lt"/>
                <a:ea typeface="Cambria Math" panose="02040503050406030204" pitchFamily="18" charset="0"/>
              </a:rPr>
              <a:t>j</a:t>
            </a:r>
            <a:endParaRPr lang="sk-SK" sz="2400" b="1" dirty="0">
              <a:solidFill>
                <a:srgbClr val="00B0F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4381427" y="6021712"/>
            <a:ext cx="43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B0F0"/>
                </a:solidFill>
                <a:latin typeface="+mj-lt"/>
                <a:ea typeface="Cambria Math" panose="02040503050406030204" pitchFamily="18" charset="0"/>
              </a:rPr>
              <a:t>j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rPr>
              <a:t>...jednotiek (zvyčajne nepíšeme)</a:t>
            </a:r>
            <a:endParaRPr lang="sk-SK" sz="2400" b="1" dirty="0">
              <a:solidFill>
                <a:srgbClr val="00B0F0"/>
              </a:solidFill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4" grpId="0"/>
      <p:bldP spid="14" grpId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36000" y="864000"/>
                <a:ext cx="91137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1. </a:t>
                </a:r>
                <a:r>
                  <a:rPr lang="sk-SK" sz="2400" b="1" dirty="0">
                    <a:solidFill>
                      <a:srgbClr val="002060"/>
                    </a:solidFill>
                    <a:latin typeface="+mj-lt"/>
                  </a:rPr>
                  <a:t>p</a:t>
                </a:r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Vypočítajte vzdialenosť bodu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2;−1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od priamky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+5=0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" y="864000"/>
                <a:ext cx="911377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7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216000" y="1620000"/>
                <a:ext cx="863031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2. Výpočtom: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Nájdeme priamku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ktorá prechádza bodom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 a je kolmá na </a:t>
                </a:r>
                <a:r>
                  <a:rPr lang="sk-SK" sz="2400" b="1" i="1" dirty="0" smtClean="0">
                    <a:solidFill>
                      <a:srgbClr val="8000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.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Určíme priesečník priamok </a:t>
                </a:r>
                <a:r>
                  <a:rPr lang="sk-SK" sz="2400" b="1" i="1" dirty="0" smtClean="0">
                    <a:solidFill>
                      <a:srgbClr val="8000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 a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 (</a:t>
                </a:r>
                <a:r>
                  <a:rPr lang="sk-SK" sz="2400" b="1" i="1" dirty="0" smtClean="0">
                    <a:solidFill>
                      <a:srgbClr val="FF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).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Vypočítame vzdialenosť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𝑴𝑲</m:t>
                        </m:r>
                      </m:e>
                    </m:d>
                    <m:r>
                      <a:rPr lang="sk-SK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𝑴𝒑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1620000"/>
                <a:ext cx="8630311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59" t="-3113" r="-282" b="-81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12827" r="11954" b="20444"/>
          <a:stretch/>
        </p:blipFill>
        <p:spPr bwMode="auto">
          <a:xfrm>
            <a:off x="2411760" y="3204000"/>
            <a:ext cx="4558146" cy="310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bdĺžnik 13"/>
          <p:cNvSpPr/>
          <p:nvPr/>
        </p:nvSpPr>
        <p:spPr>
          <a:xfrm>
            <a:off x="216000" y="6300000"/>
            <a:ext cx="8820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Toto všetko už vieme, tak riešte </a:t>
            </a:r>
            <a:r>
              <a:rPr lang="sk-SK" sz="2400" u="sng" dirty="0" smtClean="0">
                <a:solidFill>
                  <a:srgbClr val="002060"/>
                </a:solidFill>
                <a:latin typeface="+mj-lt"/>
              </a:rPr>
              <a:t>samostatne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a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výsledky si skontrolujte:</a:t>
            </a:r>
          </a:p>
        </p:txBody>
      </p:sp>
    </p:spTree>
    <p:extLst>
      <p:ext uri="{BB962C8B-B14F-4D97-AF65-F5344CB8AC3E}">
        <p14:creationId xmlns:p14="http://schemas.microsoft.com/office/powerpoint/2010/main" val="109871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36000" y="864000"/>
                <a:ext cx="91137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1. </a:t>
                </a:r>
                <a:r>
                  <a:rPr lang="sk-SK" sz="2400" b="1" dirty="0">
                    <a:solidFill>
                      <a:srgbClr val="002060"/>
                    </a:solidFill>
                    <a:latin typeface="+mj-lt"/>
                  </a:rPr>
                  <a:t>p</a:t>
                </a:r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Vypočítajte vzdialenosť bodu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2;−1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od priamky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+5=0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" y="864000"/>
                <a:ext cx="911377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7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/>
          <p:cNvSpPr/>
          <p:nvPr/>
        </p:nvSpPr>
        <p:spPr>
          <a:xfrm>
            <a:off x="36000" y="1692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a.  Hľadáme priamku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, prechádzajúcu bodom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, kolmú na priamku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360000" y="2232000"/>
                <a:ext cx="454073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3;−4</m:t>
                        </m:r>
                      </m:e>
                    </m:d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4;3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232000"/>
                <a:ext cx="4540730" cy="490199"/>
              </a:xfrm>
              <a:prstGeom prst="rect">
                <a:avLst/>
              </a:prstGeom>
              <a:blipFill rotWithShape="1">
                <a:blip r:embed="rId3"/>
                <a:stretch>
                  <a:fillRect t="-17284" b="-49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/>
              <p:cNvSpPr/>
              <p:nvPr/>
            </p:nvSpPr>
            <p:spPr>
              <a:xfrm>
                <a:off x="5508000" y="2448000"/>
                <a:ext cx="27351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−5=0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2" name="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2448000"/>
                <a:ext cx="273517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ĺžnik 2"/>
              <p:cNvSpPr/>
              <p:nvPr/>
            </p:nvSpPr>
            <p:spPr>
              <a:xfrm>
                <a:off x="3708000" y="2772000"/>
                <a:ext cx="11544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𝑀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00" y="2772000"/>
                <a:ext cx="115441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/>
              <p:cNvSpPr/>
              <p:nvPr/>
            </p:nvSpPr>
            <p:spPr>
              <a:xfrm>
                <a:off x="36000" y="3312000"/>
                <a:ext cx="24448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b.  Určíme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bdĺž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" y="3312000"/>
                <a:ext cx="244486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990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2663575" y="3312000"/>
                <a:ext cx="24231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+5=0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75" y="3312000"/>
                <a:ext cx="242316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2664000" y="3852000"/>
                <a:ext cx="2423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u="sng" smtClean="0">
                          <a:solidFill>
                            <a:srgbClr val="002060"/>
                          </a:solidFill>
                          <a:latin typeface="Cambria Math"/>
                        </a:rPr>
                        <m:t>4</m:t>
                      </m:r>
                      <m:r>
                        <a:rPr lang="sk-SK" sz="2400" b="0" i="1" u="sng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u="sng" smtClean="0">
                          <a:solidFill>
                            <a:srgbClr val="002060"/>
                          </a:solidFill>
                          <a:latin typeface="Cambria Math"/>
                        </a:rPr>
                        <m:t>+3</m:t>
                      </m:r>
                      <m:r>
                        <a:rPr lang="sk-SK" sz="2400" b="0" i="1" u="sng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u="sng" smtClean="0">
                          <a:solidFill>
                            <a:srgbClr val="002060"/>
                          </a:solidFill>
                          <a:latin typeface="Cambria Math"/>
                        </a:rPr>
                        <m:t>−5=0</m:t>
                      </m:r>
                    </m:oMath>
                  </m:oMathPara>
                </a14:m>
                <a:endParaRPr lang="sk-SK" sz="2400" u="sng" dirty="0"/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00" y="3852000"/>
                <a:ext cx="2423163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5652000" y="3420000"/>
                <a:ext cx="111831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3420000"/>
                <a:ext cx="1118319" cy="7861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ĺžnik 12"/>
              <p:cNvSpPr/>
              <p:nvPr/>
            </p:nvSpPr>
            <p:spPr>
              <a:xfrm>
                <a:off x="6660000" y="3420000"/>
                <a:ext cx="1008481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3" name="Obdĺžni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420000"/>
                <a:ext cx="1008481" cy="78374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2664000" y="4356000"/>
                <a:ext cx="2701444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; </m:t>
                              </m:r>
                              <m:f>
                                <m:f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00" y="4356000"/>
                <a:ext cx="2701444" cy="79675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/>
              <p:cNvSpPr/>
              <p:nvPr/>
            </p:nvSpPr>
            <p:spPr>
              <a:xfrm>
                <a:off x="36000" y="5184000"/>
                <a:ext cx="45329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c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.  Vypočítame vzdialenosť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𝑀𝐾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bdĺžni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" y="5184000"/>
                <a:ext cx="453296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2151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/>
              <p:cNvSpPr/>
              <p:nvPr/>
            </p:nvSpPr>
            <p:spPr>
              <a:xfrm>
                <a:off x="396000" y="5580000"/>
                <a:ext cx="5097036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𝑀𝐾</m:t>
                          </m:r>
                        </m:e>
                      </m:d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sk-SK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−1−</m:t>
                                  </m:r>
                                  <m:f>
                                    <m:fPr>
                                      <m:ctrlPr>
                                        <a:rPr lang="sk-SK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sk-SK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" y="5580000"/>
                <a:ext cx="5097036" cy="118352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/>
              <p:cNvSpPr/>
              <p:nvPr/>
            </p:nvSpPr>
            <p:spPr>
              <a:xfrm>
                <a:off x="5940152" y="6026831"/>
                <a:ext cx="3030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𝑴𝒑</m:t>
                          </m:r>
                        </m:e>
                      </m:d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𝑴𝑲</m:t>
                          </m:r>
                        </m:e>
                      </m:d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Obdĺžni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026831"/>
                <a:ext cx="303076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ravá zložená zátvorka 13"/>
          <p:cNvSpPr/>
          <p:nvPr/>
        </p:nvSpPr>
        <p:spPr>
          <a:xfrm>
            <a:off x="4788000" y="2268000"/>
            <a:ext cx="41715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2060"/>
              </a:solidFill>
            </a:endParaRPr>
          </a:p>
        </p:txBody>
      </p:sp>
      <p:sp>
        <p:nvSpPr>
          <p:cNvPr id="20" name="Pravá zložená zátvorka 19"/>
          <p:cNvSpPr/>
          <p:nvPr/>
        </p:nvSpPr>
        <p:spPr>
          <a:xfrm>
            <a:off x="5040000" y="3384000"/>
            <a:ext cx="417156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9" grpId="0"/>
      <p:bldP spid="7" grpId="0"/>
      <p:bldP spid="11" grpId="0"/>
      <p:bldP spid="12" grpId="0"/>
      <p:bldP spid="13" grpId="0"/>
      <p:bldP spid="8" grpId="0"/>
      <p:bldP spid="15" grpId="0"/>
      <p:bldP spid="10" grpId="0"/>
      <p:bldP spid="18" grpId="0"/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515527" y="764704"/>
                <a:ext cx="76463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2.príklad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</a:t>
                </a:r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Vypočítajte vzdialenosť </a:t>
                </a:r>
              </a:p>
              <a:p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                 bodu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; </m:t>
                        </m:r>
                        <m:sSub>
                          <m:sSubPr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od priamky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𝑏𝑦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𝑐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7" y="764704"/>
                <a:ext cx="7646391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76" t="-5839" r="-80" b="-153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ĺžnik 2"/>
          <p:cNvSpPr/>
          <p:nvPr/>
        </p:nvSpPr>
        <p:spPr>
          <a:xfrm>
            <a:off x="144000" y="1653289"/>
            <a:ext cx="88119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Verím, že  1. príklad ste hravo vyriešili  (zároveň ste si veľa zopakovali).  Ak by sme podobne postupovali aj pri tomto všeobecnom zadaní,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prišli by sme ku vzťahu (dôkaz v učebnici 5, na str.68- 69),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podľa ktorého vypočítame hľadanú vzdialenosť: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2268000" y="3573016"/>
                <a:ext cx="4718023" cy="1251240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𝑴𝒑</m:t>
                          </m:r>
                        </m:e>
                      </m:d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sk-SK" sz="3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sk-SK" sz="3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sk-SK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00" y="3573016"/>
                <a:ext cx="4718023" cy="12512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1404000" y="6063107"/>
            <a:ext cx="6376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u="sng" dirty="0" smtClean="0">
                <a:solidFill>
                  <a:srgbClr val="002060"/>
                </a:solidFill>
                <a:latin typeface="+mj-lt"/>
              </a:rPr>
              <a:t>Menovateľ zlomku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: veľkosť normálového vektora priamky </a:t>
            </a:r>
            <a:r>
              <a:rPr lang="sk-SK" sz="20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p.</a:t>
            </a:r>
            <a:endParaRPr lang="sk-SK" sz="2000" i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92000" y="5184000"/>
            <a:ext cx="874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u="sng" dirty="0" smtClean="0">
                <a:solidFill>
                  <a:srgbClr val="002060"/>
                </a:solidFill>
                <a:latin typeface="+mj-lt"/>
              </a:rPr>
              <a:t>Čitateľ zlomku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: v absolútnej hodnote výraz zo všeobecnej rovnice priamky,  </a:t>
            </a:r>
          </a:p>
          <a:p>
            <a:r>
              <a:rPr lang="sk-SK" sz="2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                          za </a:t>
            </a:r>
            <a:r>
              <a:rPr lang="sk-SK" sz="20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sk-SK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sk-SK" sz="20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sk-SK" sz="20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sk-SK" sz="2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sú dosadené súradnice bodu </a:t>
            </a:r>
            <a:r>
              <a:rPr lang="sk-SK" sz="20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</a:t>
            </a:r>
            <a:endParaRPr lang="sk-SK" sz="2000" i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72000" y="972000"/>
                <a:ext cx="91137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Vrátime sa k </a:t>
                </a:r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1. príkladu</a:t>
                </a:r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vyriešime ho pomocou vzorca.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Vypočítajte vzdialenosť bodu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2;−1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od priamky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+5=0.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972000"/>
                <a:ext cx="911377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70" t="-5839" b="-153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2772000" y="3721601"/>
                <a:ext cx="3583545" cy="93846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𝑴𝒑</m:t>
                          </m:r>
                        </m:e>
                      </m:d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sk-SK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00" y="3721601"/>
                <a:ext cx="3583545" cy="9384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dĺžnik 3"/>
          <p:cNvSpPr/>
          <p:nvPr/>
        </p:nvSpPr>
        <p:spPr>
          <a:xfrm>
            <a:off x="360000" y="2160000"/>
            <a:ext cx="4532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Normálový vektor priamky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1836000" y="3024000"/>
                <a:ext cx="2837508" cy="542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9+16</m:t>
                          </m:r>
                        </m:e>
                      </m:ra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00" y="3024000"/>
                <a:ext cx="2837508" cy="5422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4248000" y="2160000"/>
                <a:ext cx="195226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3;−4</m:t>
                          </m:r>
                        </m:e>
                      </m:d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00" y="2160000"/>
                <a:ext cx="1952266" cy="490199"/>
              </a:xfrm>
              <a:prstGeom prst="rect">
                <a:avLst/>
              </a:prstGeom>
              <a:blipFill rotWithShape="1">
                <a:blip r:embed="rId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360000" y="3060000"/>
                <a:ext cx="1674653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Veľkosť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  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3060000"/>
                <a:ext cx="1674653" cy="490199"/>
              </a:xfrm>
              <a:prstGeom prst="rect">
                <a:avLst/>
              </a:prstGeom>
              <a:blipFill rotWithShape="1">
                <a:blip r:embed="rId6"/>
                <a:stretch>
                  <a:fillRect l="-5455" t="-8750" r="-11273" b="-237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/>
          <p:cNvSpPr/>
          <p:nvPr/>
        </p:nvSpPr>
        <p:spPr>
          <a:xfrm>
            <a:off x="360001" y="3960000"/>
            <a:ext cx="248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Použijeme vzorec:  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2772000" y="4824000"/>
                <a:ext cx="4548809" cy="8090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𝑀𝑝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∙2−4∙</m:t>
                              </m:r>
                              <m:d>
                                <m:d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+5</m:t>
                              </m:r>
                            </m:e>
                          </m:d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00" y="4824000"/>
                <a:ext cx="4548809" cy="8090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360000" y="5940000"/>
            <a:ext cx="45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Vzdialenosť bodu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od priamky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: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4680000" y="5940000"/>
                <a:ext cx="1509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𝑴𝒑</m:t>
                          </m:r>
                        </m:e>
                      </m:d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5940000"/>
                <a:ext cx="1509003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6189003" y="5940000"/>
            <a:ext cx="213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(Potvrdené. 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)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9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40000" y="792000"/>
            <a:ext cx="8375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 určením vzdialenosti bodu od priamky sa stretneme  v rôznych príkladoch, napr.: 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540000" y="1620000"/>
            <a:ext cx="7668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Určte vzdialenosť dvoch rovnobežných priamok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a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 t="21170" r="7988" b="17753"/>
          <a:stretch/>
        </p:blipFill>
        <p:spPr bwMode="auto">
          <a:xfrm>
            <a:off x="972000" y="2124000"/>
            <a:ext cx="2394052" cy="227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4374192" y="2345695"/>
                <a:ext cx="275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𝑝𝑞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𝑀𝑞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𝑀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192" y="2345695"/>
                <a:ext cx="275421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3707904" y="3261919"/>
            <a:ext cx="4761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Určíme vzdialenosť</a:t>
            </a:r>
          </a:p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ľubovoľného bodu priamky </a:t>
            </a:r>
            <a:r>
              <a:rPr lang="sk-SK" sz="20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od priamky </a:t>
            </a:r>
            <a:r>
              <a:rPr lang="sk-SK" sz="20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40000" y="4464000"/>
            <a:ext cx="7668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Vypočítajte veľkosť výšky na stranu </a:t>
            </a:r>
            <a:r>
              <a:rPr lang="sk-SK" sz="24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v trojuholníku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ABC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32298" r="8849" b="27479"/>
          <a:stretch/>
        </p:blipFill>
        <p:spPr bwMode="auto">
          <a:xfrm>
            <a:off x="972000" y="5040000"/>
            <a:ext cx="3182122" cy="164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/>
              <p:cNvSpPr/>
              <p:nvPr/>
            </p:nvSpPr>
            <p:spPr>
              <a:xfrm>
                <a:off x="5616000" y="5148000"/>
                <a:ext cx="1474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𝐶𝑐</m:t>
                          </m:r>
                        </m:e>
                      </m: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Obdĺž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00" y="5148000"/>
                <a:ext cx="147412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/>
              <p:cNvSpPr/>
              <p:nvPr/>
            </p:nvSpPr>
            <p:spPr>
              <a:xfrm>
                <a:off x="4536000" y="5796000"/>
                <a:ext cx="4315122" cy="771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Určíme vzdialenosť bodu </a:t>
                </a:r>
                <a:r>
                  <a:rPr lang="sk-SK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 </a:t>
                </a:r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od priamky,</a:t>
                </a:r>
              </a:p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 na ktorej leží strana </a:t>
                </a:r>
                <a:r>
                  <a:rPr lang="sk-SK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⃡"/>
                            <m:ctrlPr>
                              <a:rPr lang="sk-SK" sz="20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sk-SK" sz="20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.</a:t>
                </a:r>
                <a:endParaRPr lang="sk-SK" sz="20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00" y="5796000"/>
                <a:ext cx="4315122" cy="771878"/>
              </a:xfrm>
              <a:prstGeom prst="rect">
                <a:avLst/>
              </a:prstGeom>
              <a:blipFill rotWithShape="1">
                <a:blip r:embed="rId6"/>
                <a:stretch>
                  <a:fillRect l="-1412" t="-5556" r="-141" b="-119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/>
          <p:cNvSpPr/>
          <p:nvPr/>
        </p:nvSpPr>
        <p:spPr>
          <a:xfrm>
            <a:off x="3852458" y="4797152"/>
            <a:ext cx="1296144" cy="122413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32851" y="889185"/>
            <a:ext cx="8335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Týmto sme ukončili  tematický celok Analytická geometria</a:t>
            </a:r>
          </a:p>
          <a:p>
            <a:pPr algn="ctr"/>
            <a:r>
              <a:rPr lang="sk-SK" sz="2400" dirty="0">
                <a:solidFill>
                  <a:srgbClr val="002060"/>
                </a:solidFill>
                <a:latin typeface="+mj-lt"/>
              </a:rPr>
              <a:t>l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ineárnych útvarov  v rovine  (ešte nás čakajú kvadratické  útvary).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60331" y="3068960"/>
            <a:ext cx="7880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Napísať si poznámky  z odučeného učiva (samostatne vyriešiť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1. príklad- bez vzorca) + príklady z učebnice 5, str. 71/ 1., 2., 3.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046423" y="2057369"/>
            <a:ext cx="2836739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DOMÁCA ÚLOHA:</a:t>
            </a:r>
          </a:p>
        </p:txBody>
      </p:sp>
    </p:spTree>
    <p:extLst>
      <p:ext uri="{BB962C8B-B14F-4D97-AF65-F5344CB8AC3E}">
        <p14:creationId xmlns:p14="http://schemas.microsoft.com/office/powerpoint/2010/main" val="1981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777</Words>
  <PresentationFormat>Prezentácia na obrazovke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2020-05-19T05:20:49Z</dcterms:created>
  <dcterms:modified xsi:type="dcterms:W3CDTF">2020-05-19T05:23:49Z</dcterms:modified>
</cp:coreProperties>
</file>