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4" r:id="rId7"/>
    <p:sldId id="266" r:id="rId8"/>
    <p:sldId id="267" r:id="rId9"/>
    <p:sldId id="268" r:id="rId10"/>
    <p:sldId id="269" r:id="rId11"/>
    <p:sldId id="271" r:id="rId12"/>
    <p:sldId id="272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F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9" autoAdjust="0"/>
    <p:restoredTop sz="94660"/>
  </p:normalViewPr>
  <p:slideViewPr>
    <p:cSldViewPr>
      <p:cViewPr varScale="1">
        <p:scale>
          <a:sx n="69" d="100"/>
          <a:sy n="69" d="100"/>
        </p:scale>
        <p:origin x="-11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F1A-C7E2-4DA0-B79B-2A97FA07CAF8}" type="datetimeFigureOut">
              <a:rPr lang="sk-SK" smtClean="0"/>
              <a:pPr/>
              <a:t>20. 3. 2020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6D2F-8475-487E-98A2-3D8E4F340A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F1A-C7E2-4DA0-B79B-2A97FA07CAF8}" type="datetimeFigureOut">
              <a:rPr lang="sk-SK" smtClean="0"/>
              <a:pPr/>
              <a:t>20. 3. 2020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6D2F-8475-487E-98A2-3D8E4F340A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F1A-C7E2-4DA0-B79B-2A97FA07CAF8}" type="datetimeFigureOut">
              <a:rPr lang="sk-SK" smtClean="0"/>
              <a:pPr/>
              <a:t>20. 3. 2020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6D2F-8475-487E-98A2-3D8E4F340A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F1A-C7E2-4DA0-B79B-2A97FA07CAF8}" type="datetimeFigureOut">
              <a:rPr lang="sk-SK" smtClean="0"/>
              <a:pPr/>
              <a:t>20. 3. 2020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6D2F-8475-487E-98A2-3D8E4F340A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F1A-C7E2-4DA0-B79B-2A97FA07CAF8}" type="datetimeFigureOut">
              <a:rPr lang="sk-SK" smtClean="0"/>
              <a:pPr/>
              <a:t>20. 3. 2020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6D2F-8475-487E-98A2-3D8E4F340A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F1A-C7E2-4DA0-B79B-2A97FA07CAF8}" type="datetimeFigureOut">
              <a:rPr lang="sk-SK" smtClean="0"/>
              <a:pPr/>
              <a:t>20. 3. 2020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6D2F-8475-487E-98A2-3D8E4F340A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F1A-C7E2-4DA0-B79B-2A97FA07CAF8}" type="datetimeFigureOut">
              <a:rPr lang="sk-SK" smtClean="0"/>
              <a:pPr/>
              <a:t>20. 3. 2020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6D2F-8475-487E-98A2-3D8E4F340A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F1A-C7E2-4DA0-B79B-2A97FA07CAF8}" type="datetimeFigureOut">
              <a:rPr lang="sk-SK" smtClean="0"/>
              <a:pPr/>
              <a:t>20. 3. 2020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6D2F-8475-487E-98A2-3D8E4F340A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F1A-C7E2-4DA0-B79B-2A97FA07CAF8}" type="datetimeFigureOut">
              <a:rPr lang="sk-SK" smtClean="0"/>
              <a:pPr/>
              <a:t>20. 3. 2020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6D2F-8475-487E-98A2-3D8E4F340A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F1A-C7E2-4DA0-B79B-2A97FA07CAF8}" type="datetimeFigureOut">
              <a:rPr lang="sk-SK" smtClean="0"/>
              <a:pPr/>
              <a:t>20. 3. 2020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6D2F-8475-487E-98A2-3D8E4F340A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DF1A-C7E2-4DA0-B79B-2A97FA07CAF8}" type="datetimeFigureOut">
              <a:rPr lang="sk-SK" smtClean="0"/>
              <a:pPr/>
              <a:t>20. 3. 2020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D76D2F-8475-487E-98A2-3D8E4F340AB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B2DF1A-C7E2-4DA0-B79B-2A97FA07CAF8}" type="datetimeFigureOut">
              <a:rPr lang="sk-SK" smtClean="0"/>
              <a:pPr/>
              <a:t>20. 3. 2020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D76D2F-8475-487E-98A2-3D8E4F340AB9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8.png"/><Relationship Id="rId5" Type="http://schemas.openxmlformats.org/officeDocument/2006/relationships/image" Target="../media/image16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1.png"/><Relationship Id="rId7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899592" y="908720"/>
            <a:ext cx="7268849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UHOL </a:t>
            </a:r>
          </a:p>
          <a:p>
            <a:pPr algn="ctr"/>
            <a:r>
              <a:rPr lang="sk-SK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A </a:t>
            </a:r>
          </a:p>
          <a:p>
            <a:pPr algn="ctr"/>
            <a:r>
              <a:rPr lang="sk-SK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Skalárny súčin </a:t>
            </a:r>
          </a:p>
          <a:p>
            <a:pPr algn="ctr"/>
            <a:r>
              <a:rPr lang="sk-SK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dvoch</a:t>
            </a:r>
          </a:p>
          <a:p>
            <a:pPr algn="ctr"/>
            <a:r>
              <a:rPr lang="sk-SK" sz="60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VEktorov</a:t>
            </a:r>
            <a:endParaRPr lang="sk-SK" sz="6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5112000" y="6156000"/>
            <a:ext cx="406693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24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ZuzanA</a:t>
            </a:r>
            <a:r>
              <a:rPr lang="sk-SK" sz="2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 Bartošová</a:t>
            </a:r>
            <a:endParaRPr lang="sk-SK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16000" y="6156000"/>
            <a:ext cx="20858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Marec 2020</a:t>
            </a:r>
            <a:endParaRPr lang="sk-SK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lačidlo akcie: Dopredu alebo Ďalej 7">
            <a:hlinkClick r:id="" action="ppaction://hlinkshowjump?jump=nextslide" highlightClick="1"/>
          </p:cNvPr>
          <p:cNvSpPr>
            <a:spLocks noChangeAspect="1"/>
          </p:cNvSpPr>
          <p:nvPr/>
        </p:nvSpPr>
        <p:spPr>
          <a:xfrm>
            <a:off x="6012160" y="1124744"/>
            <a:ext cx="521208" cy="521208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Tlačidlo akcie: Dopredu alebo Ďalej 8">
            <a:hlinkClick r:id="rId2" action="ppaction://hlinksldjump" highlightClick="1"/>
          </p:cNvPr>
          <p:cNvSpPr>
            <a:spLocks noChangeAspect="1"/>
          </p:cNvSpPr>
          <p:nvPr/>
        </p:nvSpPr>
        <p:spPr>
          <a:xfrm>
            <a:off x="8172400" y="2996952"/>
            <a:ext cx="521208" cy="521208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1043608" y="908720"/>
            <a:ext cx="6931449" cy="830997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Dva nenulové vektory sú na seba kolmé práve vtedy, </a:t>
            </a:r>
          </a:p>
          <a:p>
            <a:pPr algn="ctr"/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ak je ich skalárny súčin rovný nule.</a:t>
            </a:r>
            <a:endParaRPr lang="sk-SK" sz="24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pSp>
        <p:nvGrpSpPr>
          <p:cNvPr id="15" name="Skupina 14"/>
          <p:cNvGrpSpPr/>
          <p:nvPr/>
        </p:nvGrpSpPr>
        <p:grpSpPr>
          <a:xfrm>
            <a:off x="179512" y="1908000"/>
            <a:ext cx="7815281" cy="980250"/>
            <a:chOff x="179512" y="1908000"/>
            <a:chExt cx="7815281" cy="980250"/>
          </a:xfrm>
        </p:grpSpPr>
        <p:sp>
          <p:nvSpPr>
            <p:cNvPr id="4" name="Rectangle 12"/>
            <p:cNvSpPr>
              <a:spLocks noChangeArrowheads="1"/>
            </p:cNvSpPr>
            <p:nvPr/>
          </p:nvSpPr>
          <p:spPr bwMode="auto">
            <a:xfrm>
              <a:off x="179512" y="1908000"/>
              <a:ext cx="781528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sk-SK" sz="2400" b="1" u="sng" dirty="0" smtClean="0">
                  <a:solidFill>
                    <a:srgbClr val="002060"/>
                  </a:solidFill>
                  <a:latin typeface="+mj-lt"/>
                </a:rPr>
                <a:t>Príklad</a:t>
              </a:r>
              <a:r>
                <a:rPr lang="sk-SK" sz="2400" dirty="0" smtClean="0">
                  <a:solidFill>
                    <a:srgbClr val="002060"/>
                  </a:solidFill>
                  <a:latin typeface="+mj-lt"/>
                </a:rPr>
                <a:t>:  Nájdite aspoň dva vektory, ktoré sú  kolmé na vektor</a:t>
              </a:r>
              <a:endParaRPr kumimoji="0" lang="sk-SK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pic>
          <p:nvPicPr>
            <p:cNvPr id="22531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68000" y="2412000"/>
              <a:ext cx="1562100" cy="476250"/>
            </a:xfrm>
            <a:prstGeom prst="rect">
              <a:avLst/>
            </a:prstGeom>
            <a:noFill/>
          </p:spPr>
        </p:pic>
      </p:grp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l="57905" t="24733" r="10915" b="11980"/>
          <a:stretch>
            <a:fillRect/>
          </a:stretch>
        </p:blipFill>
        <p:spPr bwMode="auto">
          <a:xfrm>
            <a:off x="5328000" y="2484000"/>
            <a:ext cx="3155097" cy="306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Skupina 15"/>
          <p:cNvGrpSpPr/>
          <p:nvPr/>
        </p:nvGrpSpPr>
        <p:grpSpPr>
          <a:xfrm>
            <a:off x="576000" y="3204000"/>
            <a:ext cx="3948902" cy="1541665"/>
            <a:chOff x="180000" y="2988000"/>
            <a:chExt cx="3948902" cy="1541665"/>
          </a:xfrm>
        </p:grpSpPr>
        <p:sp>
          <p:nvSpPr>
            <p:cNvPr id="9" name="BlokTextu 8"/>
            <p:cNvSpPr txBox="1"/>
            <p:nvPr/>
          </p:nvSpPr>
          <p:spPr>
            <a:xfrm>
              <a:off x="180000" y="2988000"/>
              <a:ext cx="3394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dirty="0" smtClean="0">
                  <a:solidFill>
                    <a:srgbClr val="002060"/>
                  </a:solidFill>
                  <a:latin typeface="+mj-lt"/>
                </a:rPr>
                <a:t>Môžu to byť napr. vektory</a:t>
              </a:r>
              <a:endParaRPr lang="sk-SK" sz="2400" dirty="0">
                <a:solidFill>
                  <a:srgbClr val="002060"/>
                </a:solidFill>
                <a:latin typeface="+mj-lt"/>
              </a:endParaRPr>
            </a:p>
          </p:txBody>
        </p:sp>
        <p:pic>
          <p:nvPicPr>
            <p:cNvPr id="22534" name="Picture 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8000" y="3528000"/>
              <a:ext cx="2514600" cy="476250"/>
            </a:xfrm>
            <a:prstGeom prst="rect">
              <a:avLst/>
            </a:prstGeom>
            <a:noFill/>
          </p:spPr>
        </p:pic>
        <p:sp>
          <p:nvSpPr>
            <p:cNvPr id="13" name="BlokTextu 12"/>
            <p:cNvSpPr txBox="1"/>
            <p:nvPr/>
          </p:nvSpPr>
          <p:spPr>
            <a:xfrm>
              <a:off x="180000" y="4068000"/>
              <a:ext cx="39489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dirty="0" smtClean="0">
                  <a:solidFill>
                    <a:srgbClr val="002060"/>
                  </a:solidFill>
                  <a:latin typeface="+mj-lt"/>
                </a:rPr>
                <a:t>alebo ich násobky (LZ vektory)</a:t>
              </a:r>
              <a:endParaRPr lang="sk-SK" sz="2400" dirty="0">
                <a:solidFill>
                  <a:srgbClr val="002060"/>
                </a:solidFill>
                <a:latin typeface="+mj-lt"/>
              </a:endParaRPr>
            </a:p>
          </p:txBody>
        </p:sp>
      </p:grpSp>
      <p:sp>
        <p:nvSpPr>
          <p:cNvPr id="14" name="BlokTextu 13"/>
          <p:cNvSpPr txBox="1"/>
          <p:nvPr/>
        </p:nvSpPr>
        <p:spPr>
          <a:xfrm>
            <a:off x="180000" y="5661248"/>
            <a:ext cx="8093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Rýchle riešenie pri hľadaní kolmého vektora v rovine:</a:t>
            </a:r>
          </a:p>
          <a:p>
            <a:r>
              <a:rPr lang="sk-SK" sz="2400" u="sng" dirty="0" smtClean="0">
                <a:solidFill>
                  <a:srgbClr val="002060"/>
                </a:solidFill>
                <a:latin typeface="+mj-lt"/>
              </a:rPr>
              <a:t>Stačí vymeniť poradie súradníc a jednu z nich zmeniť na opačnú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.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576000" y="5004000"/>
            <a:ext cx="355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Overte skalárne súčiny (0?)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/>
          <a:srcRect l="57905" t="24733" r="10915" b="11980"/>
          <a:stretch>
            <a:fillRect/>
          </a:stretch>
        </p:blipFill>
        <p:spPr bwMode="auto">
          <a:xfrm>
            <a:off x="5328000" y="2484000"/>
            <a:ext cx="3155097" cy="306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smiata tvár 1"/>
          <p:cNvSpPr/>
          <p:nvPr/>
        </p:nvSpPr>
        <p:spPr>
          <a:xfrm>
            <a:off x="3851920" y="3861048"/>
            <a:ext cx="1296144" cy="1224136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1970729" y="1772816"/>
            <a:ext cx="52569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sz="2800" b="1" dirty="0" smtClean="0">
                <a:solidFill>
                  <a:srgbClr val="002060"/>
                </a:solidFill>
                <a:latin typeface="+mj-lt"/>
              </a:rPr>
              <a:t>DOMÁCA ÚLOHA</a:t>
            </a:r>
          </a:p>
          <a:p>
            <a:pPr algn="ctr">
              <a:lnSpc>
                <a:spcPct val="150000"/>
              </a:lnSpc>
            </a:pPr>
            <a:r>
              <a:rPr lang="sk-SK" sz="2800" b="1" dirty="0" err="1" smtClean="0">
                <a:solidFill>
                  <a:srgbClr val="002060"/>
                </a:solidFill>
                <a:latin typeface="+mj-lt"/>
              </a:rPr>
              <a:t>Zb.II</a:t>
            </a:r>
            <a:r>
              <a:rPr lang="sk-SK" sz="2800" b="1" dirty="0" smtClean="0">
                <a:solidFill>
                  <a:srgbClr val="002060"/>
                </a:solidFill>
                <a:latin typeface="+mj-lt"/>
              </a:rPr>
              <a:t> NOVÁ: 119/5.6.2, 5.6.3, 5.6.8</a:t>
            </a:r>
            <a:endParaRPr lang="sk-SK" sz="2800" b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2051720" y="2060848"/>
            <a:ext cx="49292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800" dirty="0" smtClean="0">
                <a:solidFill>
                  <a:srgbClr val="002060"/>
                </a:solidFill>
                <a:latin typeface="+mj-lt"/>
              </a:rPr>
              <a:t>Vysvetlite obsah pojmov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sk-SK" sz="2800" dirty="0" smtClean="0">
                <a:solidFill>
                  <a:srgbClr val="00B0F0"/>
                </a:solidFill>
                <a:latin typeface="+mj-lt"/>
              </a:rPr>
              <a:t> </a:t>
            </a:r>
            <a:r>
              <a:rPr lang="sk-SK" sz="2800" dirty="0" smtClean="0">
                <a:solidFill>
                  <a:srgbClr val="002060"/>
                </a:solidFill>
                <a:latin typeface="+mj-lt"/>
              </a:rPr>
              <a:t>uhol dvoch vektorov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sk-SK" sz="2800" dirty="0" smtClean="0">
                <a:solidFill>
                  <a:srgbClr val="00B0F0"/>
                </a:solidFill>
                <a:latin typeface="+mj-lt"/>
              </a:rPr>
              <a:t> </a:t>
            </a:r>
            <a:r>
              <a:rPr lang="sk-SK" sz="2800" dirty="0" smtClean="0">
                <a:solidFill>
                  <a:srgbClr val="002060"/>
                </a:solidFill>
                <a:latin typeface="+mj-lt"/>
              </a:rPr>
              <a:t>skalárny súčin dvoch vektorov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sk-SK" sz="2800" dirty="0" smtClean="0">
                <a:solidFill>
                  <a:srgbClr val="00B0F0"/>
                </a:solidFill>
                <a:latin typeface="+mj-lt"/>
              </a:rPr>
              <a:t> </a:t>
            </a:r>
            <a:r>
              <a:rPr lang="sk-SK" sz="2800" dirty="0" smtClean="0">
                <a:solidFill>
                  <a:srgbClr val="002060"/>
                </a:solidFill>
                <a:latin typeface="+mj-lt"/>
              </a:rPr>
              <a:t>kolmosť vektorov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755576" y="1196752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u="sng" dirty="0" smtClean="0">
                <a:solidFill>
                  <a:srgbClr val="002060"/>
                </a:solidFill>
                <a:latin typeface="+mj-lt"/>
              </a:rPr>
              <a:t>ZHRNUTIE</a:t>
            </a:r>
            <a:endParaRPr lang="sk-SK" sz="2800" b="1" u="sng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" name="Tlačidlo akcie: Začiatok 4">
            <a:hlinkClick r:id="" action="ppaction://hlinkshowjump?jump=firstslide" highlightClick="1"/>
          </p:cNvPr>
          <p:cNvSpPr>
            <a:spLocks noChangeAspect="1"/>
          </p:cNvSpPr>
          <p:nvPr/>
        </p:nvSpPr>
        <p:spPr>
          <a:xfrm>
            <a:off x="395536" y="5949280"/>
            <a:ext cx="521208" cy="521208"/>
          </a:xfrm>
          <a:prstGeom prst="actionButtonBeginning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000" y="2124000"/>
            <a:ext cx="895350" cy="47625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000" y="2628000"/>
            <a:ext cx="885825" cy="476250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pSp>
        <p:nvGrpSpPr>
          <p:cNvPr id="81" name="Skupina 80"/>
          <p:cNvGrpSpPr/>
          <p:nvPr/>
        </p:nvGrpSpPr>
        <p:grpSpPr>
          <a:xfrm>
            <a:off x="251520" y="764704"/>
            <a:ext cx="8712968" cy="1200329"/>
            <a:chOff x="251520" y="764704"/>
            <a:chExt cx="8712968" cy="1200329"/>
          </a:xfrm>
        </p:grpSpPr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251520" y="764704"/>
              <a:ext cx="8712968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cs-CZ" sz="2400" dirty="0" smtClean="0">
                  <a:solidFill>
                    <a:srgbClr val="002060"/>
                  </a:solidFill>
                  <a:latin typeface="+mj-lt"/>
                  <a:sym typeface="Symbol"/>
                </a:rPr>
                <a:t>      </a:t>
              </a:r>
              <a:r>
                <a:rPr lang="cs-CZ" sz="2400" dirty="0" err="1" smtClean="0">
                  <a:solidFill>
                    <a:srgbClr val="002060"/>
                  </a:solidFill>
                  <a:latin typeface="+mj-lt"/>
                  <a:sym typeface="Symbol"/>
                </a:rPr>
                <a:t>Uhol</a:t>
              </a:r>
              <a:r>
                <a:rPr lang="cs-CZ" sz="2400" dirty="0" smtClean="0">
                  <a:solidFill>
                    <a:srgbClr val="002060"/>
                  </a:solidFill>
                  <a:latin typeface="+mj-lt"/>
                  <a:sym typeface="Symbol"/>
                </a:rPr>
                <a:t>  (</a:t>
              </a:r>
              <a:r>
                <a:rPr lang="cs-CZ" sz="2400" dirty="0" err="1" smtClean="0">
                  <a:solidFill>
                    <a:srgbClr val="002060"/>
                  </a:solidFill>
                  <a:latin typeface="+mj-lt"/>
                  <a:sym typeface="Symbol"/>
                </a:rPr>
                <a:t>napr</a:t>
              </a:r>
              <a:r>
                <a:rPr lang="cs-CZ" sz="2400" dirty="0" smtClean="0">
                  <a:solidFill>
                    <a:srgbClr val="002060"/>
                  </a:solidFill>
                  <a:latin typeface="+mj-lt"/>
                  <a:sym typeface="Symbol"/>
                </a:rPr>
                <a:t>. </a:t>
              </a:r>
              <a:r>
                <a:rPr lang="cs-CZ" sz="2400" b="1" i="1" dirty="0" smtClean="0">
                  <a:solidFill>
                    <a:srgbClr val="002060"/>
                  </a:solidFill>
                  <a:latin typeface="+mj-lt"/>
                  <a:cs typeface="Times New Roman" pitchFamily="18" charset="0"/>
                  <a:sym typeface="Symbol"/>
                </a:rPr>
                <a:t></a:t>
              </a:r>
              <a:r>
                <a:rPr lang="cs-CZ" sz="2400" dirty="0" smtClean="0">
                  <a:solidFill>
                    <a:srgbClr val="002060"/>
                  </a:solidFill>
                  <a:latin typeface="+mj-lt"/>
                </a:rPr>
                <a:t> ) </a:t>
              </a:r>
              <a:r>
                <a:rPr lang="cs-CZ" sz="2400" dirty="0" err="1" smtClean="0">
                  <a:solidFill>
                    <a:srgbClr val="002060"/>
                  </a:solidFill>
                  <a:latin typeface="+mj-lt"/>
                </a:rPr>
                <a:t>dvoch</a:t>
              </a:r>
              <a:r>
                <a:rPr lang="cs-CZ" sz="2400" dirty="0" smtClean="0">
                  <a:solidFill>
                    <a:srgbClr val="002060"/>
                  </a:solidFill>
                  <a:latin typeface="+mj-lt"/>
                </a:rPr>
                <a:t> nenulových </a:t>
              </a:r>
              <a:r>
                <a:rPr lang="cs-CZ" sz="2400" dirty="0" err="1" smtClean="0">
                  <a:solidFill>
                    <a:srgbClr val="002060"/>
                  </a:solidFill>
                  <a:latin typeface="+mj-lt"/>
                </a:rPr>
                <a:t>vektorov</a:t>
              </a:r>
              <a:r>
                <a:rPr lang="cs-CZ" sz="2400" dirty="0" smtClean="0">
                  <a:solidFill>
                    <a:srgbClr val="002060"/>
                  </a:solidFill>
                  <a:latin typeface="+mj-lt"/>
                </a:rPr>
                <a:t>  </a:t>
              </a:r>
              <a:r>
                <a:rPr lang="cs-CZ" sz="2400" b="1" dirty="0">
                  <a:solidFill>
                    <a:srgbClr val="002060"/>
                  </a:solidFill>
                  <a:latin typeface="+mj-lt"/>
                </a:rPr>
                <a:t> </a:t>
              </a:r>
              <a:r>
                <a:rPr lang="cs-CZ" sz="2400" dirty="0" smtClean="0">
                  <a:solidFill>
                    <a:srgbClr val="002060"/>
                  </a:solidFill>
                  <a:latin typeface="+mj-lt"/>
                </a:rPr>
                <a:t>   a      je </a:t>
              </a:r>
              <a:r>
                <a:rPr lang="cs-CZ" sz="2400" dirty="0" err="1" smtClean="0">
                  <a:solidFill>
                    <a:srgbClr val="002060"/>
                  </a:solidFill>
                  <a:latin typeface="+mj-lt"/>
                </a:rPr>
                <a:t>uhol</a:t>
              </a:r>
              <a:r>
                <a:rPr lang="cs-CZ" sz="2400" dirty="0" smtClean="0">
                  <a:solidFill>
                    <a:srgbClr val="002060"/>
                  </a:solidFill>
                  <a:latin typeface="+mj-lt"/>
                </a:rPr>
                <a:t> </a:t>
              </a:r>
              <a:r>
                <a:rPr lang="cs-CZ" sz="2400" i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CAB</a:t>
              </a:r>
              <a:r>
                <a:rPr lang="cs-CZ" sz="2400" dirty="0" smtClean="0">
                  <a:solidFill>
                    <a:srgbClr val="002060"/>
                  </a:solidFill>
                  <a:latin typeface="+mj-lt"/>
                </a:rPr>
                <a:t>, kde </a:t>
              </a:r>
              <a:r>
                <a:rPr lang="cs-CZ" sz="2400" i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cs-CZ" sz="2400" dirty="0">
                  <a:solidFill>
                    <a:srgbClr val="002060"/>
                  </a:solidFill>
                  <a:latin typeface="+mj-lt"/>
                </a:rPr>
                <a:t> je </a:t>
              </a:r>
              <a:r>
                <a:rPr lang="cs-CZ" sz="2400" u="sng" dirty="0" err="1" smtClean="0">
                  <a:solidFill>
                    <a:srgbClr val="002060"/>
                  </a:solidFill>
                  <a:latin typeface="+mj-lt"/>
                </a:rPr>
                <a:t>spoločný</a:t>
              </a:r>
              <a:r>
                <a:rPr lang="cs-CZ" sz="2400" u="sng" dirty="0" smtClean="0">
                  <a:solidFill>
                    <a:srgbClr val="002060"/>
                  </a:solidFill>
                  <a:latin typeface="+mj-lt"/>
                </a:rPr>
                <a:t> </a:t>
              </a:r>
              <a:r>
                <a:rPr lang="cs-CZ" sz="2400" u="sng" dirty="0" err="1" smtClean="0">
                  <a:solidFill>
                    <a:srgbClr val="002060"/>
                  </a:solidFill>
                  <a:latin typeface="+mj-lt"/>
                </a:rPr>
                <a:t>počiatočný</a:t>
              </a:r>
              <a:r>
                <a:rPr lang="cs-CZ" sz="2400" u="sng" dirty="0" smtClean="0">
                  <a:solidFill>
                    <a:srgbClr val="002060"/>
                  </a:solidFill>
                  <a:latin typeface="+mj-lt"/>
                </a:rPr>
                <a:t> </a:t>
              </a:r>
              <a:r>
                <a:rPr lang="cs-CZ" sz="2400" u="sng" dirty="0">
                  <a:solidFill>
                    <a:srgbClr val="002060"/>
                  </a:solidFill>
                  <a:latin typeface="+mj-lt"/>
                </a:rPr>
                <a:t>bod </a:t>
              </a:r>
              <a:r>
                <a:rPr lang="cs-CZ" sz="2400" dirty="0" err="1" smtClean="0">
                  <a:solidFill>
                    <a:srgbClr val="002060"/>
                  </a:solidFill>
                  <a:latin typeface="+mj-lt"/>
                </a:rPr>
                <a:t>oboch</a:t>
              </a:r>
              <a:r>
                <a:rPr lang="cs-CZ" sz="2400" dirty="0" smtClean="0">
                  <a:solidFill>
                    <a:srgbClr val="002060"/>
                  </a:solidFill>
                  <a:latin typeface="+mj-lt"/>
                </a:rPr>
                <a:t> </a:t>
              </a:r>
              <a:r>
                <a:rPr lang="cs-CZ" sz="2400" dirty="0" err="1" smtClean="0">
                  <a:solidFill>
                    <a:srgbClr val="002060"/>
                  </a:solidFill>
                  <a:latin typeface="+mj-lt"/>
                </a:rPr>
                <a:t>vektorov</a:t>
              </a:r>
              <a:r>
                <a:rPr lang="cs-CZ" sz="2400" dirty="0" smtClean="0">
                  <a:solidFill>
                    <a:srgbClr val="002060"/>
                  </a:solidFill>
                  <a:latin typeface="+mj-lt"/>
                </a:rPr>
                <a:t> a </a:t>
              </a:r>
              <a:r>
                <a:rPr lang="cs-CZ" sz="2400" i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cs-CZ" sz="2400" dirty="0">
                  <a:solidFill>
                    <a:srgbClr val="002060"/>
                  </a:solidFill>
                  <a:latin typeface="+mj-lt"/>
                </a:rPr>
                <a:t> a </a:t>
              </a:r>
              <a:r>
                <a:rPr lang="cs-CZ" sz="2400" i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cs-CZ" sz="2400" dirty="0">
                  <a:solidFill>
                    <a:srgbClr val="002060"/>
                  </a:solidFill>
                  <a:latin typeface="+mj-lt"/>
                </a:rPr>
                <a:t> </a:t>
              </a:r>
              <a:r>
                <a:rPr lang="cs-CZ" sz="2400" dirty="0" err="1" smtClean="0">
                  <a:solidFill>
                    <a:srgbClr val="002060"/>
                  </a:solidFill>
                  <a:latin typeface="+mj-lt"/>
                </a:rPr>
                <a:t>sú</a:t>
              </a:r>
              <a:r>
                <a:rPr lang="cs-CZ" sz="2400" dirty="0" smtClean="0">
                  <a:solidFill>
                    <a:srgbClr val="002060"/>
                  </a:solidFill>
                  <a:latin typeface="+mj-lt"/>
                </a:rPr>
                <a:t> </a:t>
              </a:r>
              <a:r>
                <a:rPr lang="cs-CZ" sz="2400" dirty="0" err="1" smtClean="0">
                  <a:solidFill>
                    <a:srgbClr val="002060"/>
                  </a:solidFill>
                  <a:latin typeface="+mj-lt"/>
                </a:rPr>
                <a:t>ich</a:t>
              </a:r>
              <a:r>
                <a:rPr lang="cs-CZ" sz="2400" dirty="0" smtClean="0">
                  <a:solidFill>
                    <a:srgbClr val="002060"/>
                  </a:solidFill>
                  <a:latin typeface="+mj-lt"/>
                </a:rPr>
                <a:t> </a:t>
              </a:r>
              <a:r>
                <a:rPr lang="cs-CZ" sz="2400" dirty="0">
                  <a:solidFill>
                    <a:srgbClr val="002060"/>
                  </a:solidFill>
                  <a:latin typeface="+mj-lt"/>
                </a:rPr>
                <a:t>koncové body.</a:t>
              </a:r>
            </a:p>
          </p:txBody>
        </p:sp>
        <p:pic>
          <p:nvPicPr>
            <p:cNvPr id="1046" name="Picture 2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56000" y="828000"/>
              <a:ext cx="200025" cy="409575"/>
            </a:xfrm>
            <a:prstGeom prst="rect">
              <a:avLst/>
            </a:prstGeom>
            <a:noFill/>
          </p:spPr>
        </p:pic>
        <p:pic>
          <p:nvPicPr>
            <p:cNvPr id="1049" name="Picture 25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696000" y="828000"/>
              <a:ext cx="180975" cy="409575"/>
            </a:xfrm>
            <a:prstGeom prst="rect">
              <a:avLst/>
            </a:prstGeom>
            <a:noFill/>
          </p:spPr>
        </p:pic>
      </p:grp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83671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1" name="Skupina 60"/>
          <p:cNvGrpSpPr/>
          <p:nvPr/>
        </p:nvGrpSpPr>
        <p:grpSpPr>
          <a:xfrm>
            <a:off x="1980000" y="2664000"/>
            <a:ext cx="2981850" cy="965665"/>
            <a:chOff x="1944000" y="2196000"/>
            <a:chExt cx="2981850" cy="965665"/>
          </a:xfrm>
        </p:grpSpPr>
        <p:cxnSp>
          <p:nvCxnSpPr>
            <p:cNvPr id="12" name="Rovná spojovacia šípka 11"/>
            <p:cNvCxnSpPr/>
            <p:nvPr/>
          </p:nvCxnSpPr>
          <p:spPr>
            <a:xfrm>
              <a:off x="2160000" y="2700000"/>
              <a:ext cx="2664296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ovná spojovacia šípka 15"/>
            <p:cNvCxnSpPr/>
            <p:nvPr/>
          </p:nvCxnSpPr>
          <p:spPr>
            <a:xfrm>
              <a:off x="2160000" y="2736000"/>
              <a:ext cx="151216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771800" y="2196000"/>
              <a:ext cx="228600" cy="476250"/>
            </a:xfrm>
            <a:prstGeom prst="rect">
              <a:avLst/>
            </a:prstGeom>
            <a:noFill/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67944" y="2196000"/>
              <a:ext cx="209550" cy="476250"/>
            </a:xfrm>
            <a:prstGeom prst="rect">
              <a:avLst/>
            </a:prstGeom>
            <a:noFill/>
          </p:spPr>
        </p:pic>
        <p:sp>
          <p:nvSpPr>
            <p:cNvPr id="41" name="Obdĺžnik 40"/>
            <p:cNvSpPr/>
            <p:nvPr/>
          </p:nvSpPr>
          <p:spPr>
            <a:xfrm>
              <a:off x="1944000" y="2700000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2400" i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sk-SK" sz="2400" dirty="0"/>
            </a:p>
          </p:txBody>
        </p:sp>
        <p:sp>
          <p:nvSpPr>
            <p:cNvPr id="44" name="Obdĺžnik 43"/>
            <p:cNvSpPr/>
            <p:nvPr/>
          </p:nvSpPr>
          <p:spPr>
            <a:xfrm>
              <a:off x="3420000" y="2700000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2400" i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sk-SK" sz="2400" dirty="0"/>
            </a:p>
          </p:txBody>
        </p:sp>
        <p:sp>
          <p:nvSpPr>
            <p:cNvPr id="48" name="Obdĺžnik 47"/>
            <p:cNvSpPr/>
            <p:nvPr/>
          </p:nvSpPr>
          <p:spPr>
            <a:xfrm>
              <a:off x="4536000" y="2700000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2400" i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sk-SK" sz="2400" dirty="0"/>
            </a:p>
          </p:txBody>
        </p:sp>
      </p:grp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8000" y="1844824"/>
            <a:ext cx="2314575" cy="4762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</p:pic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7" name="Skupina 66"/>
          <p:cNvGrpSpPr/>
          <p:nvPr/>
        </p:nvGrpSpPr>
        <p:grpSpPr>
          <a:xfrm>
            <a:off x="720000" y="4068000"/>
            <a:ext cx="4385850" cy="929665"/>
            <a:chOff x="1512000" y="3276000"/>
            <a:chExt cx="4385850" cy="929665"/>
          </a:xfrm>
        </p:grpSpPr>
        <p:sp>
          <p:nvSpPr>
            <p:cNvPr id="42" name="Obdĺžnik 41"/>
            <p:cNvSpPr/>
            <p:nvPr/>
          </p:nvSpPr>
          <p:spPr>
            <a:xfrm>
              <a:off x="3059832" y="3708000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2400" i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sk-SK" sz="2400" dirty="0"/>
            </a:p>
          </p:txBody>
        </p:sp>
        <p:sp>
          <p:nvSpPr>
            <p:cNvPr id="45" name="Obdĺžnik 44"/>
            <p:cNvSpPr/>
            <p:nvPr/>
          </p:nvSpPr>
          <p:spPr>
            <a:xfrm>
              <a:off x="1512000" y="3744000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2400" i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sk-SK" sz="2400" dirty="0"/>
            </a:p>
          </p:txBody>
        </p:sp>
        <p:sp>
          <p:nvSpPr>
            <p:cNvPr id="49" name="Obdĺžnik 48"/>
            <p:cNvSpPr/>
            <p:nvPr/>
          </p:nvSpPr>
          <p:spPr>
            <a:xfrm>
              <a:off x="5508000" y="3708000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2400" i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sk-SK" sz="2400" dirty="0"/>
            </a:p>
          </p:txBody>
        </p:sp>
        <p:cxnSp>
          <p:nvCxnSpPr>
            <p:cNvPr id="50" name="Rovná spojovacia šípka 49"/>
            <p:cNvCxnSpPr/>
            <p:nvPr/>
          </p:nvCxnSpPr>
          <p:spPr>
            <a:xfrm rot="10800000">
              <a:off x="1619672" y="3708000"/>
              <a:ext cx="151216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Rovná spojovacia šípka 51"/>
            <p:cNvCxnSpPr/>
            <p:nvPr/>
          </p:nvCxnSpPr>
          <p:spPr>
            <a:xfrm>
              <a:off x="3132000" y="3708000"/>
              <a:ext cx="2664296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16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39752" y="3276000"/>
              <a:ext cx="228600" cy="476250"/>
            </a:xfrm>
            <a:prstGeom prst="rect">
              <a:avLst/>
            </a:prstGeom>
            <a:noFill/>
          </p:spPr>
        </p:pic>
        <p:pic>
          <p:nvPicPr>
            <p:cNvPr id="60" name="Picture 19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99992" y="3276000"/>
              <a:ext cx="209550" cy="476250"/>
            </a:xfrm>
            <a:prstGeom prst="rect">
              <a:avLst/>
            </a:prstGeom>
            <a:noFill/>
          </p:spPr>
        </p:pic>
        <p:sp>
          <p:nvSpPr>
            <p:cNvPr id="63" name="Arc 18"/>
            <p:cNvSpPr>
              <a:spLocks noChangeAspect="1"/>
            </p:cNvSpPr>
            <p:nvPr/>
          </p:nvSpPr>
          <p:spPr bwMode="auto">
            <a:xfrm rot="-1560000">
              <a:off x="2844000" y="3384000"/>
              <a:ext cx="648000" cy="492482"/>
            </a:xfrm>
            <a:custGeom>
              <a:avLst/>
              <a:gdLst>
                <a:gd name="G0" fmla="+- 19581 0 0"/>
                <a:gd name="G1" fmla="+- 21600 0 0"/>
                <a:gd name="G2" fmla="+- 21600 0 0"/>
                <a:gd name="T0" fmla="*/ 0 w 41181"/>
                <a:gd name="T1" fmla="*/ 12481 h 32373"/>
                <a:gd name="T2" fmla="*/ 38303 w 41181"/>
                <a:gd name="T3" fmla="*/ 32373 h 32373"/>
                <a:gd name="T4" fmla="*/ 19581 w 41181"/>
                <a:gd name="T5" fmla="*/ 21600 h 32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181" h="32373" fill="none" extrusionOk="0">
                  <a:moveTo>
                    <a:pt x="0" y="12481"/>
                  </a:moveTo>
                  <a:cubicBezTo>
                    <a:pt x="3545" y="4867"/>
                    <a:pt x="11182" y="-1"/>
                    <a:pt x="19581" y="0"/>
                  </a:cubicBezTo>
                  <a:cubicBezTo>
                    <a:pt x="31510" y="0"/>
                    <a:pt x="41181" y="9670"/>
                    <a:pt x="41181" y="21600"/>
                  </a:cubicBezTo>
                  <a:cubicBezTo>
                    <a:pt x="41181" y="25380"/>
                    <a:pt x="40188" y="29095"/>
                    <a:pt x="38302" y="32372"/>
                  </a:cubicBezTo>
                </a:path>
                <a:path w="41181" h="32373" stroke="0" extrusionOk="0">
                  <a:moveTo>
                    <a:pt x="0" y="12481"/>
                  </a:moveTo>
                  <a:cubicBezTo>
                    <a:pt x="3545" y="4867"/>
                    <a:pt x="11182" y="-1"/>
                    <a:pt x="19581" y="0"/>
                  </a:cubicBezTo>
                  <a:cubicBezTo>
                    <a:pt x="31510" y="0"/>
                    <a:pt x="41181" y="9670"/>
                    <a:pt x="41181" y="21600"/>
                  </a:cubicBezTo>
                  <a:cubicBezTo>
                    <a:pt x="41181" y="25380"/>
                    <a:pt x="40188" y="29095"/>
                    <a:pt x="38302" y="32372"/>
                  </a:cubicBezTo>
                  <a:lnTo>
                    <a:pt x="19581" y="21600"/>
                  </a:lnTo>
                  <a:close/>
                </a:path>
              </a:pathLst>
            </a:cu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 dirty="0">
                <a:solidFill>
                  <a:srgbClr val="002060"/>
                </a:solidFill>
              </a:endParaRPr>
            </a:p>
          </p:txBody>
        </p:sp>
        <p:sp>
          <p:nvSpPr>
            <p:cNvPr id="64" name="BlokTextu 63"/>
            <p:cNvSpPr txBox="1"/>
            <p:nvPr/>
          </p:nvSpPr>
          <p:spPr>
            <a:xfrm>
              <a:off x="2988000" y="3312000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000" b="1" i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</a:t>
              </a:r>
              <a:endParaRPr lang="sk-SK" sz="20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1" name="Skupina 70"/>
          <p:cNvGrpSpPr/>
          <p:nvPr/>
        </p:nvGrpSpPr>
        <p:grpSpPr>
          <a:xfrm rot="-120000">
            <a:off x="1548000" y="5004000"/>
            <a:ext cx="3521850" cy="1883463"/>
            <a:chOff x="1476000" y="4428000"/>
            <a:chExt cx="3521850" cy="1883463"/>
          </a:xfrm>
        </p:grpSpPr>
        <p:grpSp>
          <p:nvGrpSpPr>
            <p:cNvPr id="69" name="Skupina 68"/>
            <p:cNvGrpSpPr/>
            <p:nvPr/>
          </p:nvGrpSpPr>
          <p:grpSpPr>
            <a:xfrm rot="-1740000">
              <a:off x="1980631" y="4727463"/>
              <a:ext cx="2664296" cy="1584000"/>
              <a:chOff x="1907704" y="5220000"/>
              <a:chExt cx="2664296" cy="1584000"/>
            </a:xfrm>
          </p:grpSpPr>
          <p:cxnSp>
            <p:nvCxnSpPr>
              <p:cNvPr id="51" name="Rovná spojovacia šípka 50"/>
              <p:cNvCxnSpPr/>
              <p:nvPr/>
            </p:nvCxnSpPr>
            <p:spPr>
              <a:xfrm>
                <a:off x="1908000" y="5220000"/>
                <a:ext cx="151216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Rovná spojovacia šípka 52"/>
              <p:cNvCxnSpPr/>
              <p:nvPr/>
            </p:nvCxnSpPr>
            <p:spPr>
              <a:xfrm>
                <a:off x="1907704" y="5220000"/>
                <a:ext cx="2664296" cy="158400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Skupina 69"/>
            <p:cNvGrpSpPr/>
            <p:nvPr/>
          </p:nvGrpSpPr>
          <p:grpSpPr>
            <a:xfrm>
              <a:off x="1476000" y="4428000"/>
              <a:ext cx="3521850" cy="1592250"/>
              <a:chOff x="1476000" y="4428000"/>
              <a:chExt cx="3521850" cy="1592250"/>
            </a:xfrm>
          </p:grpSpPr>
          <p:sp>
            <p:nvSpPr>
              <p:cNvPr id="43" name="Obdĺžnik 42"/>
              <p:cNvSpPr/>
              <p:nvPr/>
            </p:nvSpPr>
            <p:spPr>
              <a:xfrm>
                <a:off x="1476000" y="5508000"/>
                <a:ext cx="3722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cs-CZ" sz="2400" i="1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sk-SK" sz="2400" dirty="0"/>
              </a:p>
            </p:txBody>
          </p:sp>
          <p:sp>
            <p:nvSpPr>
              <p:cNvPr id="46" name="Obdĺžnik 45"/>
              <p:cNvSpPr/>
              <p:nvPr/>
            </p:nvSpPr>
            <p:spPr>
              <a:xfrm>
                <a:off x="3060000" y="4428000"/>
                <a:ext cx="3722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cs-CZ" sz="2400" i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sk-SK" sz="2400" dirty="0"/>
              </a:p>
            </p:txBody>
          </p:sp>
          <p:sp>
            <p:nvSpPr>
              <p:cNvPr id="47" name="Obdĺžnik 46"/>
              <p:cNvSpPr/>
              <p:nvPr/>
            </p:nvSpPr>
            <p:spPr>
              <a:xfrm>
                <a:off x="4608000" y="5544000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cs-CZ" sz="2400" i="1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sk-SK" sz="2400" dirty="0"/>
              </a:p>
            </p:txBody>
          </p:sp>
          <p:pic>
            <p:nvPicPr>
              <p:cNvPr id="57" name="Picture 16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196000" y="4716000"/>
                <a:ext cx="228600" cy="476250"/>
              </a:xfrm>
              <a:prstGeom prst="rect">
                <a:avLst/>
              </a:prstGeom>
              <a:noFill/>
            </p:spPr>
          </p:pic>
          <p:pic>
            <p:nvPicPr>
              <p:cNvPr id="59" name="Picture 19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168000" y="5544000"/>
                <a:ext cx="209550" cy="476250"/>
              </a:xfrm>
              <a:prstGeom prst="rect">
                <a:avLst/>
              </a:prstGeom>
              <a:noFill/>
            </p:spPr>
          </p:pic>
          <p:sp>
            <p:nvSpPr>
              <p:cNvPr id="65" name="BlokTextu 64"/>
              <p:cNvSpPr txBox="1"/>
              <p:nvPr/>
            </p:nvSpPr>
            <p:spPr>
              <a:xfrm>
                <a:off x="2308991" y="5013456"/>
                <a:ext cx="3401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000" b="1" i="1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</a:t>
                </a:r>
                <a:endParaRPr lang="sk-SK" sz="2000" b="1" i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Arc 18"/>
              <p:cNvSpPr>
                <a:spLocks noChangeAspect="1"/>
              </p:cNvSpPr>
              <p:nvPr/>
            </p:nvSpPr>
            <p:spPr bwMode="auto">
              <a:xfrm rot="-720000">
                <a:off x="2268000" y="5040000"/>
                <a:ext cx="472206" cy="488089"/>
              </a:xfrm>
              <a:custGeom>
                <a:avLst/>
                <a:gdLst>
                  <a:gd name="G0" fmla="+- 0 0 0"/>
                  <a:gd name="G1" fmla="+- 9243 0 0"/>
                  <a:gd name="G2" fmla="+- 21600 0 0"/>
                  <a:gd name="T0" fmla="*/ 19522 w 21600"/>
                  <a:gd name="T1" fmla="*/ 0 h 20016"/>
                  <a:gd name="T2" fmla="*/ 18722 w 21600"/>
                  <a:gd name="T3" fmla="*/ 20016 h 20016"/>
                  <a:gd name="T4" fmla="*/ 0 w 21600"/>
                  <a:gd name="T5" fmla="*/ 9243 h 20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0016" fill="none" extrusionOk="0">
                    <a:moveTo>
                      <a:pt x="19522" y="-1"/>
                    </a:moveTo>
                    <a:cubicBezTo>
                      <a:pt x="20890" y="2889"/>
                      <a:pt x="21600" y="6046"/>
                      <a:pt x="21600" y="9243"/>
                    </a:cubicBezTo>
                    <a:cubicBezTo>
                      <a:pt x="21600" y="13023"/>
                      <a:pt x="20607" y="16738"/>
                      <a:pt x="18721" y="20015"/>
                    </a:cubicBezTo>
                  </a:path>
                  <a:path w="21600" h="20016" stroke="0" extrusionOk="0">
                    <a:moveTo>
                      <a:pt x="19522" y="-1"/>
                    </a:moveTo>
                    <a:cubicBezTo>
                      <a:pt x="20890" y="2889"/>
                      <a:pt x="21600" y="6046"/>
                      <a:pt x="21600" y="9243"/>
                    </a:cubicBezTo>
                    <a:cubicBezTo>
                      <a:pt x="21600" y="13023"/>
                      <a:pt x="20607" y="16738"/>
                      <a:pt x="18721" y="20015"/>
                    </a:cubicBezTo>
                    <a:lnTo>
                      <a:pt x="0" y="9243"/>
                    </a:lnTo>
                    <a:close/>
                  </a:path>
                </a:pathLst>
              </a:cu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8000" y="2880000"/>
            <a:ext cx="1076325" cy="476250"/>
          </a:xfrm>
          <a:prstGeom prst="rect">
            <a:avLst/>
          </a:prstGeom>
          <a:noFill/>
        </p:spPr>
      </p:pic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8000" y="4212000"/>
            <a:ext cx="1504950" cy="476250"/>
          </a:xfrm>
          <a:prstGeom prst="rect">
            <a:avLst/>
          </a:prstGeom>
          <a:noFill/>
        </p:spPr>
      </p:pic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8184" y="5760000"/>
            <a:ext cx="2257425" cy="476250"/>
          </a:xfrm>
          <a:prstGeom prst="rect">
            <a:avLst/>
          </a:prstGeom>
          <a:noFill/>
        </p:spPr>
      </p:pic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539552" y="1700808"/>
            <a:ext cx="45537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Odvodenie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vzorca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:</a:t>
            </a:r>
          </a:p>
          <a:p>
            <a:pPr algn="l"/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Kosínusová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 veta</a:t>
            </a:r>
            <a:r>
              <a:rPr lang="cs-CZ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v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trojuholníku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cs-CZ" sz="2400" i="1" dirty="0" smtClean="0">
                <a:solidFill>
                  <a:srgbClr val="002060"/>
                </a:solidFill>
                <a:latin typeface="+mj-lt"/>
              </a:rPr>
              <a:t>ACB</a:t>
            </a:r>
            <a:endParaRPr lang="cs-CZ" sz="2400" dirty="0">
              <a:solidFill>
                <a:srgbClr val="002060"/>
              </a:solidFill>
              <a:latin typeface="+mj-lt"/>
            </a:endParaRPr>
          </a:p>
        </p:txBody>
      </p:sp>
      <p:grpSp>
        <p:nvGrpSpPr>
          <p:cNvPr id="23" name="Skupina 22"/>
          <p:cNvGrpSpPr/>
          <p:nvPr/>
        </p:nvGrpSpPr>
        <p:grpSpPr>
          <a:xfrm>
            <a:off x="4788024" y="2132856"/>
            <a:ext cx="3521850" cy="2030078"/>
            <a:chOff x="1931807" y="1612337"/>
            <a:chExt cx="3521850" cy="2030078"/>
          </a:xfrm>
        </p:grpSpPr>
        <p:grpSp>
          <p:nvGrpSpPr>
            <p:cNvPr id="27" name="Skupina 26"/>
            <p:cNvGrpSpPr/>
            <p:nvPr/>
          </p:nvGrpSpPr>
          <p:grpSpPr>
            <a:xfrm>
              <a:off x="1931807" y="1612337"/>
              <a:ext cx="3521850" cy="1741739"/>
              <a:chOff x="1931807" y="1612337"/>
              <a:chExt cx="3521850" cy="1741739"/>
            </a:xfrm>
          </p:grpSpPr>
          <p:cxnSp>
            <p:nvCxnSpPr>
              <p:cNvPr id="16" name="Rovná spojovacia šípka 15"/>
              <p:cNvCxnSpPr/>
              <p:nvPr/>
            </p:nvCxnSpPr>
            <p:spPr>
              <a:xfrm flipH="1" flipV="1">
                <a:off x="3492000" y="2081524"/>
                <a:ext cx="1764000" cy="756000"/>
              </a:xfrm>
              <a:prstGeom prst="straightConnector1">
                <a:avLst/>
              </a:prstGeom>
              <a:ln w="3492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Skupina 69"/>
              <p:cNvGrpSpPr/>
              <p:nvPr/>
            </p:nvGrpSpPr>
            <p:grpSpPr>
              <a:xfrm rot="21480000">
                <a:off x="1931807" y="1612337"/>
                <a:ext cx="3521850" cy="1741739"/>
                <a:chOff x="1476000" y="4278511"/>
                <a:chExt cx="3521850" cy="1741739"/>
              </a:xfrm>
            </p:grpSpPr>
            <p:sp>
              <p:nvSpPr>
                <p:cNvPr id="6" name="Obdĺžnik 5"/>
                <p:cNvSpPr/>
                <p:nvPr/>
              </p:nvSpPr>
              <p:spPr>
                <a:xfrm>
                  <a:off x="1476000" y="5508000"/>
                  <a:ext cx="37221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cs-CZ" sz="2400" i="1" dirty="0" smtClean="0">
                      <a:solidFill>
                        <a:srgbClr val="002060"/>
                      </a:solidFill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sk-SK" sz="2400" dirty="0"/>
                </a:p>
              </p:txBody>
            </p:sp>
            <p:sp>
              <p:nvSpPr>
                <p:cNvPr id="7" name="Obdĺžnik 6"/>
                <p:cNvSpPr/>
                <p:nvPr/>
              </p:nvSpPr>
              <p:spPr>
                <a:xfrm>
                  <a:off x="2842403" y="4278511"/>
                  <a:ext cx="37221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cs-CZ" sz="2400" i="1" dirty="0">
                      <a:solidFill>
                        <a:srgbClr val="002060"/>
                      </a:solidFill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sk-SK" sz="2400" dirty="0"/>
                </a:p>
              </p:txBody>
            </p:sp>
            <p:sp>
              <p:nvSpPr>
                <p:cNvPr id="8" name="Obdĺžnik 7"/>
                <p:cNvSpPr/>
                <p:nvPr/>
              </p:nvSpPr>
              <p:spPr>
                <a:xfrm>
                  <a:off x="4608000" y="5544000"/>
                  <a:ext cx="3898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cs-CZ" sz="2400" i="1" dirty="0" smtClean="0">
                      <a:solidFill>
                        <a:srgbClr val="002060"/>
                      </a:solidFill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sk-SK" sz="2400" dirty="0"/>
                </a:p>
              </p:txBody>
            </p:sp>
            <p:pic>
              <p:nvPicPr>
                <p:cNvPr id="9" name="Picture 16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2196000" y="4716000"/>
                  <a:ext cx="228600" cy="47625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" name="Picture 19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3168000" y="5544000"/>
                  <a:ext cx="209550" cy="476250"/>
                </a:xfrm>
                <a:prstGeom prst="rect">
                  <a:avLst/>
                </a:prstGeom>
                <a:noFill/>
              </p:spPr>
            </p:pic>
            <p:sp>
              <p:nvSpPr>
                <p:cNvPr id="11" name="BlokTextu 10"/>
                <p:cNvSpPr txBox="1"/>
                <p:nvPr/>
              </p:nvSpPr>
              <p:spPr>
                <a:xfrm>
                  <a:off x="2342135" y="5016923"/>
                  <a:ext cx="3401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sk-SK" sz="2000" b="1" i="1" dirty="0" smtClean="0">
                      <a:solidFill>
                        <a:srgbClr val="002060"/>
                      </a:solidFill>
                      <a:latin typeface="Times New Roman" pitchFamily="18" charset="0"/>
                      <a:cs typeface="Times New Roman" pitchFamily="18" charset="0"/>
                      <a:sym typeface="Symbol"/>
                    </a:rPr>
                    <a:t></a:t>
                  </a:r>
                  <a:endParaRPr lang="sk-SK" sz="2000" b="1" i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" name="Arc 18"/>
                <p:cNvSpPr>
                  <a:spLocks noChangeAspect="1"/>
                </p:cNvSpPr>
                <p:nvPr/>
              </p:nvSpPr>
              <p:spPr bwMode="auto">
                <a:xfrm rot="-720000">
                  <a:off x="2268000" y="5040000"/>
                  <a:ext cx="472206" cy="488089"/>
                </a:xfrm>
                <a:custGeom>
                  <a:avLst/>
                  <a:gdLst>
                    <a:gd name="G0" fmla="+- 0 0 0"/>
                    <a:gd name="G1" fmla="+- 9243 0 0"/>
                    <a:gd name="G2" fmla="+- 21600 0 0"/>
                    <a:gd name="T0" fmla="*/ 19522 w 21600"/>
                    <a:gd name="T1" fmla="*/ 0 h 20016"/>
                    <a:gd name="T2" fmla="*/ 18722 w 21600"/>
                    <a:gd name="T3" fmla="*/ 20016 h 20016"/>
                    <a:gd name="T4" fmla="*/ 0 w 21600"/>
                    <a:gd name="T5" fmla="*/ 9243 h 20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0016" fill="none" extrusionOk="0">
                      <a:moveTo>
                        <a:pt x="19522" y="-1"/>
                      </a:moveTo>
                      <a:cubicBezTo>
                        <a:pt x="20890" y="2889"/>
                        <a:pt x="21600" y="6046"/>
                        <a:pt x="21600" y="9243"/>
                      </a:cubicBezTo>
                      <a:cubicBezTo>
                        <a:pt x="21600" y="13023"/>
                        <a:pt x="20607" y="16738"/>
                        <a:pt x="18721" y="20015"/>
                      </a:cubicBezTo>
                    </a:path>
                    <a:path w="21600" h="20016" stroke="0" extrusionOk="0">
                      <a:moveTo>
                        <a:pt x="19522" y="-1"/>
                      </a:moveTo>
                      <a:cubicBezTo>
                        <a:pt x="20890" y="2889"/>
                        <a:pt x="21600" y="6046"/>
                        <a:pt x="21600" y="9243"/>
                      </a:cubicBezTo>
                      <a:cubicBezTo>
                        <a:pt x="21600" y="13023"/>
                        <a:pt x="20607" y="16738"/>
                        <a:pt x="18721" y="20015"/>
                      </a:cubicBezTo>
                      <a:lnTo>
                        <a:pt x="0" y="9243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206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pic>
            <p:nvPicPr>
              <p:cNvPr id="45060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283968" y="2016000"/>
                <a:ext cx="866775" cy="476250"/>
              </a:xfrm>
              <a:prstGeom prst="rect">
                <a:avLst/>
              </a:prstGeom>
              <a:noFill/>
            </p:spPr>
          </p:pic>
        </p:grpSp>
        <p:grpSp>
          <p:nvGrpSpPr>
            <p:cNvPr id="4" name="Skupina 68"/>
            <p:cNvGrpSpPr/>
            <p:nvPr/>
          </p:nvGrpSpPr>
          <p:grpSpPr>
            <a:xfrm rot="19740000">
              <a:off x="2449307" y="2058415"/>
              <a:ext cx="2664296" cy="1584000"/>
              <a:chOff x="1907704" y="5220000"/>
              <a:chExt cx="2664296" cy="1584000"/>
            </a:xfrm>
          </p:grpSpPr>
          <p:cxnSp>
            <p:nvCxnSpPr>
              <p:cNvPr id="13" name="Rovná spojovacia šípka 12"/>
              <p:cNvCxnSpPr/>
              <p:nvPr/>
            </p:nvCxnSpPr>
            <p:spPr>
              <a:xfrm>
                <a:off x="1908000" y="5220000"/>
                <a:ext cx="151216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Rovná spojovacia šípka 13"/>
              <p:cNvCxnSpPr/>
              <p:nvPr/>
            </p:nvCxnSpPr>
            <p:spPr>
              <a:xfrm>
                <a:off x="1907704" y="5220000"/>
                <a:ext cx="2664296" cy="158400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4365104"/>
            <a:ext cx="6515100" cy="495300"/>
          </a:xfrm>
          <a:prstGeom prst="rect">
            <a:avLst/>
          </a:prstGeom>
          <a:noFill/>
        </p:spPr>
      </p:pic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755576" y="908720"/>
            <a:ext cx="7578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cs-CZ" sz="2400" b="1" dirty="0" smtClean="0">
                <a:solidFill>
                  <a:srgbClr val="002060"/>
                </a:solidFill>
                <a:latin typeface="+mj-lt"/>
              </a:rPr>
              <a:t>VZOREC PRE VÝPOČET UHLA DVOCH VEKTOROV V ROVINE</a:t>
            </a:r>
            <a:endParaRPr lang="cs-CZ" sz="24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1115616" y="5445224"/>
            <a:ext cx="69541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Postup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odvodenia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nájdete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 v učebnici č.5 na </a:t>
            </a:r>
            <a:r>
              <a:rPr lang="cs-CZ" sz="2400" dirty="0" err="1" smtClean="0">
                <a:solidFill>
                  <a:srgbClr val="002060"/>
                </a:solidFill>
                <a:latin typeface="+mj-lt"/>
              </a:rPr>
              <a:t>strane</a:t>
            </a:r>
            <a:r>
              <a:rPr lang="cs-CZ" sz="2400" dirty="0" smtClean="0">
                <a:solidFill>
                  <a:srgbClr val="002060"/>
                </a:solidFill>
                <a:latin typeface="+mj-lt"/>
              </a:rPr>
              <a:t>  41.</a:t>
            </a:r>
            <a:endParaRPr lang="cs-CZ" sz="2400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180000" y="864000"/>
            <a:ext cx="8800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cs-CZ" sz="2800" b="1" dirty="0" smtClean="0">
                <a:solidFill>
                  <a:srgbClr val="002060"/>
                </a:solidFill>
                <a:latin typeface="+mj-lt"/>
              </a:rPr>
              <a:t>VZOREC PRE VÝPOČET UHLA DVOCH VEKTOROV V ROVINE</a:t>
            </a:r>
            <a:endParaRPr lang="cs-CZ" sz="2800" b="1" dirty="0">
              <a:solidFill>
                <a:srgbClr val="002060"/>
              </a:solidFill>
              <a:latin typeface="+mj-lt"/>
            </a:endParaRPr>
          </a:p>
        </p:txBody>
      </p:sp>
      <p:grpSp>
        <p:nvGrpSpPr>
          <p:cNvPr id="20" name="Skupina 19"/>
          <p:cNvGrpSpPr/>
          <p:nvPr/>
        </p:nvGrpSpPr>
        <p:grpSpPr>
          <a:xfrm>
            <a:off x="3168000" y="1556792"/>
            <a:ext cx="3521850" cy="1883463"/>
            <a:chOff x="1476000" y="4428000"/>
            <a:chExt cx="3521850" cy="1883463"/>
          </a:xfrm>
        </p:grpSpPr>
        <p:grpSp>
          <p:nvGrpSpPr>
            <p:cNvPr id="21" name="Skupina 68"/>
            <p:cNvGrpSpPr/>
            <p:nvPr/>
          </p:nvGrpSpPr>
          <p:grpSpPr>
            <a:xfrm rot="-1740000">
              <a:off x="1980631" y="4727463"/>
              <a:ext cx="2664296" cy="1584000"/>
              <a:chOff x="1907704" y="5220000"/>
              <a:chExt cx="2664296" cy="1584000"/>
            </a:xfrm>
          </p:grpSpPr>
          <p:cxnSp>
            <p:nvCxnSpPr>
              <p:cNvPr id="30" name="Rovná spojovacia šípka 29"/>
              <p:cNvCxnSpPr/>
              <p:nvPr/>
            </p:nvCxnSpPr>
            <p:spPr>
              <a:xfrm>
                <a:off x="1908000" y="5220000"/>
                <a:ext cx="151216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ovná spojovacia šípka 30"/>
              <p:cNvCxnSpPr/>
              <p:nvPr/>
            </p:nvCxnSpPr>
            <p:spPr>
              <a:xfrm>
                <a:off x="1907704" y="5220000"/>
                <a:ext cx="2664296" cy="158400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Skupina 69"/>
            <p:cNvGrpSpPr/>
            <p:nvPr/>
          </p:nvGrpSpPr>
          <p:grpSpPr>
            <a:xfrm>
              <a:off x="1476000" y="4428000"/>
              <a:ext cx="3521850" cy="1592250"/>
              <a:chOff x="1476000" y="4428000"/>
              <a:chExt cx="3521850" cy="1592250"/>
            </a:xfrm>
          </p:grpSpPr>
          <p:sp>
            <p:nvSpPr>
              <p:cNvPr id="23" name="Obdĺžnik 22"/>
              <p:cNvSpPr/>
              <p:nvPr/>
            </p:nvSpPr>
            <p:spPr>
              <a:xfrm>
                <a:off x="1476000" y="5508000"/>
                <a:ext cx="3722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cs-CZ" sz="2400" i="1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sk-SK" sz="2400" dirty="0"/>
              </a:p>
            </p:txBody>
          </p:sp>
          <p:sp>
            <p:nvSpPr>
              <p:cNvPr id="24" name="Obdĺžnik 23"/>
              <p:cNvSpPr/>
              <p:nvPr/>
            </p:nvSpPr>
            <p:spPr>
              <a:xfrm>
                <a:off x="3060000" y="4428000"/>
                <a:ext cx="3722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cs-CZ" sz="2400" i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sk-SK" sz="2400" dirty="0"/>
              </a:p>
            </p:txBody>
          </p:sp>
          <p:sp>
            <p:nvSpPr>
              <p:cNvPr id="25" name="Obdĺžnik 24"/>
              <p:cNvSpPr/>
              <p:nvPr/>
            </p:nvSpPr>
            <p:spPr>
              <a:xfrm>
                <a:off x="4608000" y="5544000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cs-CZ" sz="2400" i="1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sk-SK" sz="2400" dirty="0"/>
              </a:p>
            </p:txBody>
          </p:sp>
          <p:pic>
            <p:nvPicPr>
              <p:cNvPr id="26" name="Picture 16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196000" y="4716000"/>
                <a:ext cx="228600" cy="476250"/>
              </a:xfrm>
              <a:prstGeom prst="rect">
                <a:avLst/>
              </a:prstGeom>
              <a:noFill/>
            </p:spPr>
          </p:pic>
          <p:pic>
            <p:nvPicPr>
              <p:cNvPr id="27" name="Picture 19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168000" y="5544000"/>
                <a:ext cx="209550" cy="476250"/>
              </a:xfrm>
              <a:prstGeom prst="rect">
                <a:avLst/>
              </a:prstGeom>
              <a:noFill/>
            </p:spPr>
          </p:pic>
          <p:sp>
            <p:nvSpPr>
              <p:cNvPr id="28" name="BlokTextu 27"/>
              <p:cNvSpPr txBox="1"/>
              <p:nvPr/>
            </p:nvSpPr>
            <p:spPr>
              <a:xfrm>
                <a:off x="2304128" y="5031208"/>
                <a:ext cx="3401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000" b="1" i="1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</a:t>
                </a:r>
                <a:endParaRPr lang="sk-SK" sz="2000" b="1" i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Arc 18"/>
              <p:cNvSpPr>
                <a:spLocks noChangeAspect="1"/>
              </p:cNvSpPr>
              <p:nvPr/>
            </p:nvSpPr>
            <p:spPr bwMode="auto">
              <a:xfrm rot="-720000">
                <a:off x="2268000" y="5040000"/>
                <a:ext cx="472206" cy="488089"/>
              </a:xfrm>
              <a:custGeom>
                <a:avLst/>
                <a:gdLst>
                  <a:gd name="G0" fmla="+- 0 0 0"/>
                  <a:gd name="G1" fmla="+- 9243 0 0"/>
                  <a:gd name="G2" fmla="+- 21600 0 0"/>
                  <a:gd name="T0" fmla="*/ 19522 w 21600"/>
                  <a:gd name="T1" fmla="*/ 0 h 20016"/>
                  <a:gd name="T2" fmla="*/ 18722 w 21600"/>
                  <a:gd name="T3" fmla="*/ 20016 h 20016"/>
                  <a:gd name="T4" fmla="*/ 0 w 21600"/>
                  <a:gd name="T5" fmla="*/ 9243 h 20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0016" fill="none" extrusionOk="0">
                    <a:moveTo>
                      <a:pt x="19522" y="-1"/>
                    </a:moveTo>
                    <a:cubicBezTo>
                      <a:pt x="20890" y="2889"/>
                      <a:pt x="21600" y="6046"/>
                      <a:pt x="21600" y="9243"/>
                    </a:cubicBezTo>
                    <a:cubicBezTo>
                      <a:pt x="21600" y="13023"/>
                      <a:pt x="20607" y="16738"/>
                      <a:pt x="18721" y="20015"/>
                    </a:cubicBezTo>
                  </a:path>
                  <a:path w="21600" h="20016" stroke="0" extrusionOk="0">
                    <a:moveTo>
                      <a:pt x="19522" y="-1"/>
                    </a:moveTo>
                    <a:cubicBezTo>
                      <a:pt x="20890" y="2889"/>
                      <a:pt x="21600" y="6046"/>
                      <a:pt x="21600" y="9243"/>
                    </a:cubicBezTo>
                    <a:cubicBezTo>
                      <a:pt x="21600" y="13023"/>
                      <a:pt x="20607" y="16738"/>
                      <a:pt x="18721" y="20015"/>
                    </a:cubicBezTo>
                    <a:lnTo>
                      <a:pt x="0" y="9243"/>
                    </a:lnTo>
                    <a:close/>
                  </a:path>
                </a:pathLst>
              </a:cu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000" y="1800000"/>
            <a:ext cx="1933575" cy="476250"/>
          </a:xfrm>
          <a:prstGeom prst="rect">
            <a:avLst/>
          </a:prstGeom>
          <a:noFill/>
        </p:spPr>
      </p:pic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000" y="2340000"/>
            <a:ext cx="1885950" cy="476250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6000" y="3636000"/>
            <a:ext cx="819150" cy="476250"/>
          </a:xfrm>
          <a:prstGeom prst="rect">
            <a:avLst/>
          </a:prstGeom>
          <a:noFill/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8683" name="Picture 1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2000" y="3384000"/>
            <a:ext cx="1485900" cy="933450"/>
          </a:xfrm>
          <a:prstGeom prst="rect">
            <a:avLst/>
          </a:prstGeom>
          <a:noFill/>
        </p:spPr>
      </p:pic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0" y="1390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8686" name="Picture 1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12000" y="3636000"/>
            <a:ext cx="800100" cy="476250"/>
          </a:xfrm>
          <a:prstGeom prst="rect">
            <a:avLst/>
          </a:prstGeom>
          <a:noFill/>
        </p:spPr>
      </p:pic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8689" name="Picture 1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2000" y="3384000"/>
            <a:ext cx="1447800" cy="933450"/>
          </a:xfrm>
          <a:prstGeom prst="rect">
            <a:avLst/>
          </a:prstGeom>
          <a:noFill/>
        </p:spPr>
      </p:pic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0" y="1390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8692" name="Picture 20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4869160"/>
            <a:ext cx="4905375" cy="1152525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</p:pic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0" y="1609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52000" y="1800000"/>
            <a:ext cx="895350" cy="476250"/>
          </a:xfrm>
          <a:prstGeom prst="rect">
            <a:avLst/>
          </a:prstGeom>
          <a:noFill/>
        </p:spPr>
      </p:pic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52000" y="2340000"/>
            <a:ext cx="885825" cy="4762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2000" y="1916832"/>
            <a:ext cx="1552575" cy="476250"/>
          </a:xfrm>
          <a:prstGeom prst="rect">
            <a:avLst/>
          </a:prstGeom>
          <a:noFill/>
        </p:spPr>
      </p:pic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6000" y="1368000"/>
            <a:ext cx="1828800" cy="476250"/>
          </a:xfrm>
          <a:prstGeom prst="rect">
            <a:avLst/>
          </a:prstGeom>
          <a:noFill/>
        </p:spPr>
      </p:pic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6000" y="2556000"/>
            <a:ext cx="2914650" cy="581025"/>
          </a:xfrm>
          <a:prstGeom prst="rect">
            <a:avLst/>
          </a:prstGeom>
          <a:noFill/>
        </p:spPr>
      </p:pic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1038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000" y="2628000"/>
            <a:ext cx="819150" cy="476250"/>
          </a:xfrm>
          <a:prstGeom prst="rect">
            <a:avLst/>
          </a:prstGeom>
          <a:noFill/>
        </p:spPr>
      </p:pic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000" y="3429000"/>
            <a:ext cx="800100" cy="476250"/>
          </a:xfrm>
          <a:prstGeom prst="rect">
            <a:avLst/>
          </a:prstGeom>
          <a:noFill/>
        </p:spPr>
      </p:pic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47114" name="Picture 1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6000" y="3348000"/>
            <a:ext cx="2571750" cy="590550"/>
          </a:xfrm>
          <a:prstGeom prst="rect">
            <a:avLst/>
          </a:prstGeom>
          <a:noFill/>
        </p:spPr>
      </p:pic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144000" y="822777"/>
            <a:ext cx="44850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sk-SK" sz="2400" b="1" u="sng" dirty="0" smtClean="0">
                <a:solidFill>
                  <a:srgbClr val="002060"/>
                </a:solidFill>
                <a:latin typeface="+mj-lt"/>
              </a:rPr>
              <a:t>Príklad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: Vypočítajte uhol vektorov </a:t>
            </a: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47123" name="Picture 1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000" y="4284000"/>
            <a:ext cx="4171950" cy="895350"/>
          </a:xfrm>
          <a:prstGeom prst="rect">
            <a:avLst/>
          </a:prstGeom>
          <a:noFill/>
        </p:spPr>
      </p:pic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47126" name="Picture 22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0" y="4284000"/>
            <a:ext cx="2695575" cy="971550"/>
          </a:xfrm>
          <a:prstGeom prst="rect">
            <a:avLst/>
          </a:prstGeom>
          <a:noFill/>
        </p:spPr>
      </p:pic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0" y="134076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47129" name="Picture 25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68000" y="5328000"/>
            <a:ext cx="2857500" cy="1038225"/>
          </a:xfrm>
          <a:prstGeom prst="rect">
            <a:avLst/>
          </a:prstGeom>
          <a:noFill/>
        </p:spPr>
      </p:pic>
      <p:sp>
        <p:nvSpPr>
          <p:cNvPr id="4713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47132" name="Picture 28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20000" y="5652000"/>
            <a:ext cx="561975" cy="476250"/>
          </a:xfrm>
          <a:prstGeom prst="rect">
            <a:avLst/>
          </a:prstGeom>
          <a:noFill/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12" cstate="print"/>
          <a:srcRect l="60742" t="16865" b="20325"/>
          <a:stretch>
            <a:fillRect/>
          </a:stretch>
        </p:blipFill>
        <p:spPr bwMode="auto">
          <a:xfrm>
            <a:off x="5508000" y="1008000"/>
            <a:ext cx="3342059" cy="298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BlokTextu 35"/>
          <p:cNvSpPr txBox="1"/>
          <p:nvPr/>
        </p:nvSpPr>
        <p:spPr>
          <a:xfrm>
            <a:off x="4572000" y="6165304"/>
            <a:ext cx="4066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Dané vektory zvierajú uhol 45°.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smiata tvár 1"/>
          <p:cNvSpPr/>
          <p:nvPr/>
        </p:nvSpPr>
        <p:spPr>
          <a:xfrm>
            <a:off x="3851920" y="3861048"/>
            <a:ext cx="1296144" cy="1224136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1970729" y="1772816"/>
            <a:ext cx="52569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sz="2800" b="1" dirty="0" smtClean="0">
                <a:solidFill>
                  <a:srgbClr val="002060"/>
                </a:solidFill>
                <a:latin typeface="+mj-lt"/>
              </a:rPr>
              <a:t>DOMÁCA ÚLOHA</a:t>
            </a:r>
          </a:p>
          <a:p>
            <a:pPr algn="ctr">
              <a:lnSpc>
                <a:spcPct val="150000"/>
              </a:lnSpc>
            </a:pPr>
            <a:r>
              <a:rPr lang="sk-SK" sz="2800" b="1" dirty="0" err="1" smtClean="0">
                <a:solidFill>
                  <a:srgbClr val="002060"/>
                </a:solidFill>
                <a:latin typeface="+mj-lt"/>
              </a:rPr>
              <a:t>Zb.II</a:t>
            </a:r>
            <a:r>
              <a:rPr lang="sk-SK" sz="2800" b="1" dirty="0" smtClean="0">
                <a:solidFill>
                  <a:srgbClr val="002060"/>
                </a:solidFill>
                <a:latin typeface="+mj-lt"/>
              </a:rPr>
              <a:t> NOVÁ: 119/5.6.5, 5.6.6, 5.6.7</a:t>
            </a:r>
            <a:endParaRPr lang="sk-SK" sz="28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Tlačidlo akcie: Začiatok 3">
            <a:hlinkClick r:id="" action="ppaction://hlinkshowjump?jump=firstslide" highlightClick="1"/>
          </p:cNvPr>
          <p:cNvSpPr>
            <a:spLocks noChangeAspect="1"/>
          </p:cNvSpPr>
          <p:nvPr/>
        </p:nvSpPr>
        <p:spPr>
          <a:xfrm>
            <a:off x="395536" y="5949280"/>
            <a:ext cx="521208" cy="521208"/>
          </a:xfrm>
          <a:prstGeom prst="actionButtonBeginning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04000" y="1152000"/>
            <a:ext cx="3810000" cy="89535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5112000" y="972000"/>
            <a:ext cx="3168352" cy="64807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pSp>
        <p:nvGrpSpPr>
          <p:cNvPr id="12" name="Skupina 11"/>
          <p:cNvGrpSpPr/>
          <p:nvPr/>
        </p:nvGrpSpPr>
        <p:grpSpPr>
          <a:xfrm>
            <a:off x="396000" y="2268000"/>
            <a:ext cx="8281800" cy="476250"/>
            <a:chOff x="0" y="3348000"/>
            <a:chExt cx="8281800" cy="476250"/>
          </a:xfrm>
        </p:grpSpPr>
        <p:sp>
          <p:nvSpPr>
            <p:cNvPr id="8" name="BlokTextu 7"/>
            <p:cNvSpPr txBox="1"/>
            <p:nvPr/>
          </p:nvSpPr>
          <p:spPr>
            <a:xfrm>
              <a:off x="0" y="3348000"/>
              <a:ext cx="77175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dirty="0" smtClean="0">
                  <a:solidFill>
                    <a:srgbClr val="002060"/>
                  </a:solidFill>
                  <a:latin typeface="+mj-lt"/>
                </a:rPr>
                <a:t>Číslo, ktoré nazývame </a:t>
              </a:r>
              <a:r>
                <a:rPr lang="sk-SK" sz="2400" b="1" dirty="0" smtClean="0">
                  <a:solidFill>
                    <a:srgbClr val="00B0F0"/>
                  </a:solidFill>
                  <a:latin typeface="+mj-lt"/>
                </a:rPr>
                <a:t>SKALÁRNY SÚČIN </a:t>
              </a:r>
              <a:r>
                <a:rPr lang="sk-SK" sz="2400" dirty="0" smtClean="0">
                  <a:solidFill>
                    <a:srgbClr val="002060"/>
                  </a:solidFill>
                  <a:latin typeface="+mj-lt"/>
                </a:rPr>
                <a:t>vektorov a značíme </a:t>
              </a:r>
              <a:endParaRPr lang="sk-SK" sz="2400" dirty="0">
                <a:solidFill>
                  <a:srgbClr val="002060"/>
                </a:solidFill>
                <a:latin typeface="+mj-lt"/>
              </a:endParaRPr>
            </a:p>
          </p:txBody>
        </p:sp>
        <p:pic>
          <p:nvPicPr>
            <p:cNvPr id="49156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596000" y="3348000"/>
              <a:ext cx="685800" cy="476250"/>
            </a:xfrm>
            <a:prstGeom prst="rect">
              <a:avLst/>
            </a:prstGeom>
            <a:noFill/>
          </p:spPr>
        </p:pic>
      </p:grp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49162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3068960"/>
            <a:ext cx="4667250" cy="619125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</p:pic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49165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48000" y="5652000"/>
            <a:ext cx="4391025" cy="619125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</p:pic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0" y="1044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9168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4149080"/>
            <a:ext cx="2476500" cy="971550"/>
          </a:xfrm>
          <a:prstGeom prst="rect">
            <a:avLst/>
          </a:prstGeom>
          <a:noFill/>
        </p:spPr>
      </p:pic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000" y="1080000"/>
            <a:ext cx="1933575" cy="476250"/>
          </a:xfrm>
          <a:prstGeom prst="rect">
            <a:avLst/>
          </a:prstGeom>
          <a:noFill/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000" y="1620000"/>
            <a:ext cx="1885950" cy="476250"/>
          </a:xfrm>
          <a:prstGeom prst="rect">
            <a:avLst/>
          </a:prstGeom>
          <a:noFill/>
        </p:spPr>
      </p:pic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49177" name="Picture 2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04000" y="1620000"/>
            <a:ext cx="571500" cy="476250"/>
          </a:xfrm>
          <a:prstGeom prst="rect">
            <a:avLst/>
          </a:prstGeom>
          <a:noFill/>
        </p:spPr>
      </p:pic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18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49180" name="Picture 28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0000" y="1080000"/>
            <a:ext cx="571500" cy="476250"/>
          </a:xfrm>
          <a:prstGeom prst="rect">
            <a:avLst/>
          </a:prstGeom>
          <a:noFill/>
        </p:spPr>
      </p:pic>
      <p:sp>
        <p:nvSpPr>
          <p:cNvPr id="49182" name="Rectangle 30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144000" y="864000"/>
            <a:ext cx="71463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sk-SK" sz="2400" b="1" u="sng" dirty="0" smtClean="0">
                <a:solidFill>
                  <a:srgbClr val="002060"/>
                </a:solidFill>
                <a:latin typeface="+mj-lt"/>
              </a:rPr>
              <a:t>Príklad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:  Vypočítajte skalárny súčin vektorov, ak je dané:</a:t>
            </a: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4000" y="2736000"/>
            <a:ext cx="3981450" cy="476250"/>
          </a:xfrm>
          <a:prstGeom prst="rect">
            <a:avLst/>
          </a:prstGeom>
          <a:noFill/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92000" y="2736000"/>
            <a:ext cx="4391025" cy="476250"/>
          </a:xfrm>
          <a:prstGeom prst="rect">
            <a:avLst/>
          </a:prstGeom>
          <a:noFill/>
        </p:spPr>
      </p:pic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Skupina 33"/>
          <p:cNvGrpSpPr/>
          <p:nvPr/>
        </p:nvGrpSpPr>
        <p:grpSpPr>
          <a:xfrm>
            <a:off x="611560" y="1692000"/>
            <a:ext cx="6967613" cy="523220"/>
            <a:chOff x="611560" y="1476000"/>
            <a:chExt cx="6967613" cy="523220"/>
          </a:xfrm>
        </p:grpSpPr>
        <p:pic>
          <p:nvPicPr>
            <p:cNvPr id="2049" name="Picture 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68000" y="1512000"/>
              <a:ext cx="1828800" cy="476250"/>
            </a:xfrm>
            <a:prstGeom prst="rect">
              <a:avLst/>
            </a:prstGeom>
            <a:noFill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92000" y="1512000"/>
              <a:ext cx="2085975" cy="476250"/>
            </a:xfrm>
            <a:prstGeom prst="rect">
              <a:avLst/>
            </a:prstGeom>
            <a:noFill/>
          </p:spPr>
        </p:pic>
        <p:sp>
          <p:nvSpPr>
            <p:cNvPr id="24" name="BlokTextu 23"/>
            <p:cNvSpPr txBox="1"/>
            <p:nvPr/>
          </p:nvSpPr>
          <p:spPr>
            <a:xfrm>
              <a:off x="611560" y="1476000"/>
              <a:ext cx="69676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v"/>
              </a:pPr>
              <a:r>
                <a:rPr lang="sk-SK" sz="2400" dirty="0" smtClean="0">
                  <a:solidFill>
                    <a:srgbClr val="00B0F0"/>
                  </a:solidFill>
                  <a:latin typeface="+mj-lt"/>
                </a:rPr>
                <a:t> </a:t>
              </a:r>
              <a:r>
                <a:rPr lang="sk-SK" sz="2800" dirty="0" smtClean="0">
                  <a:solidFill>
                    <a:srgbClr val="00B0F0"/>
                  </a:solidFill>
                  <a:latin typeface="+mj-lt"/>
                </a:rPr>
                <a:t>                          </a:t>
              </a:r>
              <a:r>
                <a:rPr lang="sk-SK" sz="2800" dirty="0" smtClean="0">
                  <a:solidFill>
                    <a:srgbClr val="002060"/>
                  </a:solidFill>
                  <a:latin typeface="+mj-lt"/>
                </a:rPr>
                <a:t> ;</a:t>
              </a:r>
              <a:r>
                <a:rPr lang="sk-SK" sz="2400" dirty="0" smtClean="0">
                  <a:solidFill>
                    <a:srgbClr val="00B0F0"/>
                  </a:solidFill>
                  <a:latin typeface="+mj-lt"/>
                </a:rPr>
                <a:t>                                </a:t>
              </a:r>
              <a:endParaRPr lang="sk-SK" sz="2400" dirty="0">
                <a:solidFill>
                  <a:srgbClr val="00B0F0"/>
                </a:solidFill>
                <a:latin typeface="+mj-lt"/>
              </a:endParaRPr>
            </a:p>
          </p:txBody>
        </p:sp>
      </p:grp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4000" y="5040000"/>
            <a:ext cx="3781425" cy="476250"/>
          </a:xfrm>
          <a:prstGeom prst="rect">
            <a:avLst/>
          </a:prstGeom>
          <a:noFill/>
        </p:spPr>
      </p:pic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73" name="Picture 2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40" y="5040000"/>
            <a:ext cx="2971800" cy="476250"/>
          </a:xfrm>
          <a:prstGeom prst="rect">
            <a:avLst/>
          </a:prstGeom>
          <a:noFill/>
        </p:spPr>
      </p:pic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Skupina 32"/>
          <p:cNvGrpSpPr/>
          <p:nvPr/>
        </p:nvGrpSpPr>
        <p:grpSpPr>
          <a:xfrm>
            <a:off x="612000" y="3816000"/>
            <a:ext cx="6967613" cy="548250"/>
            <a:chOff x="612000" y="3384000"/>
            <a:chExt cx="6967613" cy="548250"/>
          </a:xfrm>
        </p:grpSpPr>
        <p:pic>
          <p:nvPicPr>
            <p:cNvPr id="2064" name="Picture 16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3648" y="3456000"/>
              <a:ext cx="1133475" cy="476250"/>
            </a:xfrm>
            <a:prstGeom prst="rect">
              <a:avLst/>
            </a:prstGeom>
            <a:noFill/>
          </p:spPr>
        </p:pic>
        <p:pic>
          <p:nvPicPr>
            <p:cNvPr id="2067" name="Picture 19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15816" y="3456000"/>
              <a:ext cx="1114425" cy="476250"/>
            </a:xfrm>
            <a:prstGeom prst="rect">
              <a:avLst/>
            </a:prstGeom>
            <a:noFill/>
          </p:spPr>
        </p:pic>
        <p:sp>
          <p:nvSpPr>
            <p:cNvPr id="32" name="BlokTextu 31"/>
            <p:cNvSpPr txBox="1"/>
            <p:nvPr/>
          </p:nvSpPr>
          <p:spPr>
            <a:xfrm>
              <a:off x="612000" y="3384000"/>
              <a:ext cx="69676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v"/>
              </a:pPr>
              <a:r>
                <a:rPr lang="sk-SK" sz="2400" dirty="0" smtClean="0">
                  <a:solidFill>
                    <a:srgbClr val="00B0F0"/>
                  </a:solidFill>
                  <a:latin typeface="+mj-lt"/>
                </a:rPr>
                <a:t> </a:t>
              </a:r>
              <a:r>
                <a:rPr lang="sk-SK" sz="2800" dirty="0" smtClean="0">
                  <a:solidFill>
                    <a:srgbClr val="00B0F0"/>
                  </a:solidFill>
                  <a:latin typeface="+mj-lt"/>
                </a:rPr>
                <a:t>                   </a:t>
              </a:r>
              <a:r>
                <a:rPr lang="sk-SK" sz="2800" dirty="0" smtClean="0">
                  <a:solidFill>
                    <a:srgbClr val="002060"/>
                  </a:solidFill>
                  <a:latin typeface="+mj-lt"/>
                </a:rPr>
                <a:t>;                   </a:t>
              </a:r>
              <a:r>
                <a:rPr lang="sk-SK" sz="2400" dirty="0" smtClean="0">
                  <a:solidFill>
                    <a:srgbClr val="002060"/>
                  </a:solidFill>
                  <a:latin typeface="+mj-lt"/>
                </a:rPr>
                <a:t>a uhol vektorov je </a:t>
              </a:r>
              <a:r>
                <a:rPr lang="sk-SK" sz="2400" b="1" i="1" dirty="0" smtClean="0">
                  <a:solidFill>
                    <a:srgbClr val="002060"/>
                  </a:solidFill>
                  <a:latin typeface="+mj-lt"/>
                  <a:cs typeface="Times New Roman" pitchFamily="18" charset="0"/>
                  <a:sym typeface="Symbol"/>
                </a:rPr>
                <a:t></a:t>
              </a:r>
              <a:r>
                <a:rPr lang="sk-SK" sz="2400" i="1" dirty="0" smtClean="0">
                  <a:solidFill>
                    <a:srgbClr val="002060"/>
                  </a:solidFill>
                  <a:latin typeface="+mj-lt"/>
                  <a:cs typeface="Times New Roman" pitchFamily="18" charset="0"/>
                  <a:sym typeface="Symbol"/>
                </a:rPr>
                <a:t> </a:t>
              </a:r>
              <a:r>
                <a:rPr lang="sk-SK" sz="2400" dirty="0" smtClean="0">
                  <a:solidFill>
                    <a:srgbClr val="002060"/>
                  </a:solidFill>
                  <a:latin typeface="+mj-lt"/>
                  <a:sym typeface="Symbol"/>
                </a:rPr>
                <a:t>= 60°</a:t>
              </a:r>
              <a:r>
                <a:rPr lang="sk-SK" sz="2400" dirty="0" smtClean="0">
                  <a:solidFill>
                    <a:srgbClr val="00B0F0"/>
                  </a:solidFill>
                  <a:latin typeface="+mj-lt"/>
                </a:rPr>
                <a:t>                              </a:t>
              </a:r>
              <a:endParaRPr lang="sk-SK" sz="2400" dirty="0">
                <a:solidFill>
                  <a:srgbClr val="00B0F0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144000" y="864000"/>
            <a:ext cx="65066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sk-SK" sz="2400" b="1" u="sng" dirty="0" smtClean="0">
                <a:solidFill>
                  <a:srgbClr val="002060"/>
                </a:solidFill>
                <a:latin typeface="+mj-lt"/>
              </a:rPr>
              <a:t>Príklad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:  Vypočítajte skalárny súčin a uhol vektorov</a:t>
            </a: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000" y="3420000"/>
            <a:ext cx="3981450" cy="476250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64000" y="3420000"/>
            <a:ext cx="209550" cy="47625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 l="68827" t="17245" r="-199" b="41316"/>
          <a:stretch>
            <a:fillRect/>
          </a:stretch>
        </p:blipFill>
        <p:spPr bwMode="auto">
          <a:xfrm>
            <a:off x="5364088" y="1556792"/>
            <a:ext cx="3462929" cy="2532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68000" y="1512000"/>
            <a:ext cx="1828800" cy="47625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68000" y="2088000"/>
            <a:ext cx="1552575" cy="476250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000" y="4536000"/>
            <a:ext cx="2838450" cy="971550"/>
          </a:xfrm>
          <a:prstGeom prst="rect">
            <a:avLst/>
          </a:prstGeom>
          <a:noFill/>
        </p:spPr>
      </p:pic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428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8000" y="4788000"/>
            <a:ext cx="209550" cy="476250"/>
          </a:xfrm>
          <a:prstGeom prst="rect">
            <a:avLst/>
          </a:prstGeom>
          <a:noFill/>
        </p:spPr>
      </p:pic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8000" y="4788000"/>
            <a:ext cx="1038225" cy="476250"/>
          </a:xfrm>
          <a:prstGeom prst="rect">
            <a:avLst/>
          </a:prstGeom>
          <a:noFill/>
        </p:spPr>
      </p:pic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0000" y="4788000"/>
            <a:ext cx="561975" cy="476250"/>
          </a:xfrm>
          <a:prstGeom prst="rect">
            <a:avLst/>
          </a:prstGeom>
          <a:noFill/>
        </p:spPr>
      </p:pic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BlokTextu 30"/>
          <p:cNvSpPr txBox="1"/>
          <p:nvPr/>
        </p:nvSpPr>
        <p:spPr>
          <a:xfrm>
            <a:off x="4428000" y="5436000"/>
            <a:ext cx="413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Dané vektory sú na seba kolmé.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2" name="BlokTextu 31"/>
          <p:cNvSpPr txBox="1"/>
          <p:nvPr/>
        </p:nvSpPr>
        <p:spPr>
          <a:xfrm>
            <a:off x="144000" y="2772000"/>
            <a:ext cx="2023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Skalárny súčin: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3" name="BlokTextu 32"/>
          <p:cNvSpPr txBox="1"/>
          <p:nvPr/>
        </p:nvSpPr>
        <p:spPr>
          <a:xfrm>
            <a:off x="144000" y="4149080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Uhol: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2000" y="5949280"/>
            <a:ext cx="876300" cy="476250"/>
          </a:xfrm>
          <a:prstGeom prst="rect">
            <a:avLst/>
          </a:prstGeom>
          <a:noFill/>
        </p:spPr>
      </p:pic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583</TotalTime>
  <Words>264</Words>
  <PresentationFormat>Prezentácia na obrazovke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Tok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2020-03-15T20:57:38Z</dcterms:created>
  <dcterms:modified xsi:type="dcterms:W3CDTF">2020-03-20T06:53:47Z</dcterms:modified>
</cp:coreProperties>
</file>