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322705"/>
            <a:ext cx="9144000" cy="3112770"/>
          </a:xfrm>
        </p:spPr>
        <p:txBody>
          <a:bodyPr>
            <a:normAutofit fontScale="90000"/>
          </a:bodyPr>
          <a:p>
            <a:r>
              <a:rPr lang="" altLang="en-US">
                <a:effectLst/>
                <a:latin typeface="Ubuntu" panose="020B0604030602030204" charset="0"/>
                <a:cs typeface="Ubuntu" panose="020B0604030602030204" charset="0"/>
              </a:rPr>
              <a:t>Základné pojmy z teórie analógových meracích prístrojov</a:t>
            </a:r>
            <a:endParaRPr lang="" altLang="en-US">
              <a:effectLst/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4885690"/>
            <a:ext cx="9144000" cy="372110"/>
          </a:xfrm>
        </p:spPr>
        <p:txBody>
          <a:bodyPr/>
          <a:p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Filip Holčík 4.C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838200" y="1649095"/>
            <a:ext cx="10515600" cy="3559175"/>
          </a:xfrm>
        </p:spPr>
        <p:txBody>
          <a:bodyPr/>
          <a:p>
            <a:r>
              <a:rPr lang="en-US" b="1">
                <a:latin typeface="Montserrat" panose="00000500000000000000" charset="0"/>
                <a:cs typeface="Montserrat" panose="00000500000000000000" charset="0"/>
              </a:rPr>
              <a:t>Konštanta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 meracieho prístroja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 vyjadru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je </a:t>
            </a:r>
            <a:r>
              <a:rPr lang="en-US" b="1">
                <a:latin typeface="Montserrat" panose="00000500000000000000" charset="0"/>
                <a:cs typeface="Montserrat" panose="00000500000000000000" charset="0"/>
              </a:rPr>
              <a:t>počet jednotiek meranej veličiny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, ktoré pripadnú na </a:t>
            </a:r>
            <a:r>
              <a:rPr lang="en-US" b="1">
                <a:latin typeface="Montserrat" panose="00000500000000000000" charset="0"/>
                <a:cs typeface="Montserrat" panose="00000500000000000000" charset="0"/>
              </a:rPr>
              <a:t>jeden dielik</a:t>
            </a:r>
            <a:r>
              <a:rPr lang="" altLang="en-US" b="1">
                <a:latin typeface="Montserrat" panose="00000500000000000000" charset="0"/>
                <a:cs typeface="Montserrat" panose="00000500000000000000" charset="0"/>
              </a:rPr>
              <a:t> </a:t>
            </a:r>
            <a:r>
              <a:rPr lang="en-US" b="1">
                <a:latin typeface="Montserrat" panose="00000500000000000000" charset="0"/>
                <a:cs typeface="Montserrat" panose="00000500000000000000" charset="0"/>
              </a:rPr>
              <a:t>stupnice meracieho prístroja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, vypočítame ju podielom meracieho rozsahu a počtu delikov celej stupnice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Vzorec: </a:t>
            </a:r>
            <a:r>
              <a:rPr lang="" altLang="en-US" b="1">
                <a:latin typeface="Montserrat" panose="00000500000000000000" charset="0"/>
                <a:cs typeface="Montserrat" panose="00000500000000000000" charset="0"/>
              </a:rPr>
              <a:t>K = Merací rozsah / počet dielikov celej stupnice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  <a:p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" altLang="en-US" b="1">
                <a:latin typeface="Montserrat" panose="00000500000000000000" charset="0"/>
                <a:cs typeface="Montserrat" panose="00000500000000000000" charset="0"/>
              </a:rPr>
              <a:t>Citlivosť 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meracieho prístroja vyjadruje </a:t>
            </a:r>
            <a:r>
              <a:rPr lang="" altLang="en-US" b="1">
                <a:latin typeface="Montserrat" panose="00000500000000000000" charset="0"/>
                <a:cs typeface="Montserrat" panose="00000500000000000000" charset="0"/>
              </a:rPr>
              <a:t>reagovanie meracieho prístroja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 na čo </a:t>
            </a:r>
            <a:r>
              <a:rPr lang="" altLang="en-US" b="1">
                <a:latin typeface="Montserrat" panose="00000500000000000000" charset="0"/>
                <a:cs typeface="Montserrat" panose="00000500000000000000" charset="0"/>
              </a:rPr>
              <a:t>najmenšiu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 </a:t>
            </a:r>
            <a:r>
              <a:rPr lang="" altLang="en-US" b="1">
                <a:latin typeface="Montserrat" panose="00000500000000000000" charset="0"/>
                <a:cs typeface="Montserrat" panose="00000500000000000000" charset="0"/>
              </a:rPr>
              <a:t>zmenu elektrickej veličiny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, čím je väčšia, tým je prístroj chopnejší zareagovať na malú zmenu elektrickej veličiny. </a:t>
            </a:r>
            <a:r>
              <a:rPr lang="" altLang="en-US" b="1">
                <a:latin typeface="Montserrat" panose="00000500000000000000" charset="0"/>
                <a:cs typeface="Montserrat" panose="00000500000000000000" charset="0"/>
              </a:rPr>
              <a:t>Je to prevrátená hodnota konštanty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.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Vzorec: </a:t>
            </a:r>
            <a:r>
              <a:rPr lang="" altLang="en-US" b="1">
                <a:latin typeface="Montserrat" panose="00000500000000000000" charset="0"/>
                <a:cs typeface="Montserrat" panose="00000500000000000000" charset="0"/>
              </a:rPr>
              <a:t>C = 1 / K</a:t>
            </a:r>
            <a:endParaRPr lang="" altLang="en-US" b="1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838200" y="1253490"/>
            <a:ext cx="10515600" cy="4351338"/>
          </a:xfrm>
        </p:spPr>
        <p:txBody>
          <a:bodyPr/>
          <a:p>
            <a:r>
              <a:rPr lang="en-US" b="1">
                <a:latin typeface="Montserrat" panose="00000500000000000000" charset="0"/>
                <a:cs typeface="Montserrat" panose="00000500000000000000" charset="0"/>
              </a:rPr>
              <a:t>Preťažiteľnosť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 znamená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 </a:t>
            </a:r>
            <a:r>
              <a:rPr lang="en-US" b="1">
                <a:latin typeface="Montserrat" panose="00000500000000000000" charset="0"/>
                <a:cs typeface="Montserrat" panose="00000500000000000000" charset="0"/>
              </a:rPr>
              <a:t>odolnosť voči preťaženiu prúdu alebo napätia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, ktorý merací prístroj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 dokáže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 vydr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žať na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 </a:t>
            </a:r>
            <a:r>
              <a:rPr lang="en-US" b="1">
                <a:latin typeface="Montserrat" panose="00000500000000000000" charset="0"/>
                <a:cs typeface="Montserrat" panose="00000500000000000000" charset="0"/>
              </a:rPr>
              <a:t>určitý</a:t>
            </a:r>
            <a:r>
              <a:rPr lang="" altLang="en-US" b="1">
                <a:latin typeface="Montserrat" panose="00000500000000000000" charset="0"/>
                <a:cs typeface="Montserrat" panose="00000500000000000000" charset="0"/>
              </a:rPr>
              <a:t> </a:t>
            </a:r>
            <a:r>
              <a:rPr lang="en-US" b="1">
                <a:latin typeface="Montserrat" panose="00000500000000000000" charset="0"/>
                <a:cs typeface="Montserrat" panose="00000500000000000000" charset="0"/>
              </a:rPr>
              <a:t>krátky čas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 a pritom sa </a:t>
            </a:r>
            <a:r>
              <a:rPr lang="en-US" b="1">
                <a:latin typeface="Montserrat" panose="00000500000000000000" charset="0"/>
                <a:cs typeface="Montserrat" panose="00000500000000000000" charset="0"/>
              </a:rPr>
              <a:t>nepoškodí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 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alebo </a:t>
            </a:r>
            <a:r>
              <a:rPr lang="" altLang="en-US" b="1">
                <a:latin typeface="Montserrat" panose="00000500000000000000" charset="0"/>
                <a:cs typeface="Montserrat" panose="00000500000000000000" charset="0"/>
              </a:rPr>
              <a:t>nedojde k zmene triedy presnosti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.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 Bežne výrobcovia zabezpečujú 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 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20% z meracieho rozsahu krátkodobo. 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Poškoditelné časti meracieho prístroja preťažením: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" altLang="en-US" b="1">
                <a:latin typeface="Montserrat" panose="00000500000000000000" charset="0"/>
                <a:cs typeface="Montserrat" panose="00000500000000000000" charset="0"/>
              </a:rPr>
              <a:t>Mechanické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 - poškodenie direktívnej pružiny, ohnutie ručičky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" altLang="en-US" b="1">
                <a:latin typeface="Montserrat" panose="00000500000000000000" charset="0"/>
                <a:cs typeface="Montserrat" panose="00000500000000000000" charset="0"/>
              </a:rPr>
              <a:t>Elektrický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 - Poškodenie diód alebo vodičov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  <a:p>
            <a:pPr marL="457200" indent="-457200">
              <a:buFont typeface="+mj-lt"/>
              <a:buAutoNum type="alphaLcParenR"/>
            </a:pP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Na </a:t>
            </a:r>
            <a:r>
              <a:rPr lang="" altLang="en-US" b="1">
                <a:latin typeface="Montserrat" panose="00000500000000000000" charset="0"/>
                <a:cs typeface="Montserrat" panose="00000500000000000000" charset="0"/>
              </a:rPr>
              <a:t>prevenciu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 voči týmito poškodeniami je odporúčané pri meraní nastaviť merací rozsah na maximum, správne zapojiť polaritu DC zdroja, znížiť napätie zdroja na minimum, správna voľba meracieho prístroja a metódy, krátkodobo priložiť vodič k zdierke meracieho prístroja.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838200" y="2200275"/>
            <a:ext cx="10515600" cy="2458085"/>
          </a:xfrm>
        </p:spPr>
        <p:txBody>
          <a:bodyPr>
            <a:normAutofit/>
          </a:bodyPr>
          <a:p>
            <a:pPr algn="l">
              <a:buClrTx/>
              <a:buSzTx/>
            </a:pPr>
            <a:r>
              <a:rPr lang="" altLang="en-US" b="1">
                <a:latin typeface="Montserrat" panose="00000500000000000000" charset="0"/>
                <a:cs typeface="Montserrat" panose="00000500000000000000" charset="0"/>
                <a:sym typeface="+mn-ea"/>
              </a:rPr>
              <a:t>P</a:t>
            </a:r>
            <a:r>
              <a:rPr lang="en-US" altLang="en-US" b="1">
                <a:latin typeface="Montserrat" panose="00000500000000000000" charset="0"/>
                <a:cs typeface="Montserrat" panose="00000500000000000000" charset="0"/>
                <a:sym typeface="+mn-ea"/>
              </a:rPr>
              <a:t>ríkon</a:t>
            </a:r>
            <a:r>
              <a:rPr lang="en-US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, ktorý merací prístroj </a:t>
            </a:r>
            <a:r>
              <a:rPr lang="en-US" altLang="en-US" b="1">
                <a:latin typeface="Montserrat" panose="00000500000000000000" charset="0"/>
                <a:cs typeface="Montserrat" panose="00000500000000000000" charset="0"/>
                <a:sym typeface="+mn-ea"/>
              </a:rPr>
              <a:t>spotrebuje</a:t>
            </a:r>
            <a:r>
              <a:rPr lang="en-US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 pri dosiahnutí </a:t>
            </a:r>
            <a:r>
              <a:rPr lang="en-US" altLang="en-US" b="1">
                <a:latin typeface="Montserrat" panose="00000500000000000000" charset="0"/>
                <a:cs typeface="Montserrat" panose="00000500000000000000" charset="0"/>
                <a:sym typeface="+mn-ea"/>
              </a:rPr>
              <a:t>plnej výchylky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 je </a:t>
            </a:r>
            <a:r>
              <a:rPr lang="" altLang="en-US" b="1">
                <a:latin typeface="Montserrat" panose="00000500000000000000" charset="0"/>
                <a:cs typeface="Montserrat" panose="00000500000000000000" charset="0"/>
                <a:sym typeface="+mn-ea"/>
              </a:rPr>
              <a:t>v</a:t>
            </a:r>
            <a:r>
              <a:rPr lang="en-US" altLang="en-US" b="1">
                <a:latin typeface="Montserrat" panose="00000500000000000000" charset="0"/>
                <a:cs typeface="Montserrat" panose="00000500000000000000" charset="0"/>
                <a:sym typeface="+mn-ea"/>
              </a:rPr>
              <a:t>lastná spotreba meracieho prístroja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.</a:t>
            </a:r>
            <a:endParaRPr lang="" altLang="en-US">
              <a:latin typeface="Montserrat" panose="00000500000000000000" charset="0"/>
              <a:cs typeface="Montserrat" panose="00000500000000000000" charset="0"/>
              <a:sym typeface="+mn-ea"/>
            </a:endParaRPr>
          </a:p>
          <a:p>
            <a:pPr algn="l">
              <a:buClrTx/>
              <a:buSzTx/>
            </a:pP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pPr algn="l">
              <a:buClrTx/>
              <a:buSzTx/>
            </a:pPr>
            <a:r>
              <a:rPr lang="en-US" altLang="en-US" b="1">
                <a:latin typeface="Montserrat" panose="00000500000000000000" charset="0"/>
                <a:cs typeface="Montserrat" panose="00000500000000000000" charset="0"/>
              </a:rPr>
              <a:t>Príkon prístroja môž spôsob</a:t>
            </a:r>
            <a:r>
              <a:rPr lang="" altLang="en-US" b="1">
                <a:latin typeface="Montserrat" panose="00000500000000000000" charset="0"/>
                <a:cs typeface="Montserrat" panose="00000500000000000000" charset="0"/>
              </a:rPr>
              <a:t>iť</a:t>
            </a:r>
            <a:r>
              <a:rPr lang="en-US" altLang="en-US" b="1">
                <a:latin typeface="Montserrat" panose="00000500000000000000" charset="0"/>
                <a:cs typeface="Montserrat" panose="00000500000000000000" charset="0"/>
              </a:rPr>
              <a:t> chyby pri meraní</a:t>
            </a:r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, pretože </a:t>
            </a:r>
            <a:r>
              <a:rPr lang="en-US" altLang="en-US" b="1">
                <a:latin typeface="Montserrat" panose="00000500000000000000" charset="0"/>
                <a:cs typeface="Montserrat" panose="00000500000000000000" charset="0"/>
              </a:rPr>
              <a:t>merací</a:t>
            </a:r>
            <a:r>
              <a:rPr lang="" altLang="en-US" b="1">
                <a:latin typeface="Montserrat" panose="00000500000000000000" charset="0"/>
                <a:cs typeface="Montserrat" panose="00000500000000000000" charset="0"/>
              </a:rPr>
              <a:t> </a:t>
            </a:r>
            <a:r>
              <a:rPr lang="en-US" altLang="en-US" b="1">
                <a:latin typeface="Montserrat" panose="00000500000000000000" charset="0"/>
                <a:cs typeface="Montserrat" panose="00000500000000000000" charset="0"/>
              </a:rPr>
              <a:t>prístroj</a:t>
            </a:r>
            <a:r>
              <a:rPr lang="" altLang="en-US" b="1">
                <a:latin typeface="Montserrat" panose="00000500000000000000" charset="0"/>
                <a:cs typeface="Montserrat" panose="00000500000000000000" charset="0"/>
              </a:rPr>
              <a:t>  vplýva na </a:t>
            </a:r>
            <a:r>
              <a:rPr lang="en-US" altLang="en-US" b="1">
                <a:latin typeface="Montserrat" panose="00000500000000000000" charset="0"/>
                <a:cs typeface="Montserrat" panose="00000500000000000000" charset="0"/>
              </a:rPr>
              <a:t>meraný objekt ako záťaž</a:t>
            </a:r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 s určitým odporom. 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Preto</a:t>
            </a:r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 je 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dôležité </a:t>
            </a:r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v 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istých</a:t>
            </a:r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 meraniach, kde sa prepočítava korekcia na spotrebu meracieho prístroja, </a:t>
            </a:r>
            <a:r>
              <a:rPr lang="en-US" altLang="en-US" b="1">
                <a:latin typeface="Montserrat" panose="00000500000000000000" charset="0"/>
                <a:cs typeface="Montserrat" panose="00000500000000000000" charset="0"/>
              </a:rPr>
              <a:t>poznať</a:t>
            </a:r>
            <a:r>
              <a:rPr lang="" altLang="en-US" b="1">
                <a:latin typeface="Montserrat" panose="00000500000000000000" charset="0"/>
                <a:cs typeface="Montserrat" panose="00000500000000000000" charset="0"/>
              </a:rPr>
              <a:t> hodnoty </a:t>
            </a:r>
            <a:r>
              <a:rPr lang="en-US" altLang="en-US" b="1">
                <a:latin typeface="Montserrat" panose="00000500000000000000" charset="0"/>
                <a:cs typeface="Montserrat" panose="00000500000000000000" charset="0"/>
              </a:rPr>
              <a:t>vnútorn</a:t>
            </a:r>
            <a:r>
              <a:rPr lang="" altLang="en-US" b="1">
                <a:latin typeface="Montserrat" panose="00000500000000000000" charset="0"/>
                <a:cs typeface="Montserrat" panose="00000500000000000000" charset="0"/>
              </a:rPr>
              <a:t>ých</a:t>
            </a:r>
            <a:r>
              <a:rPr lang="en-US" altLang="en-US" b="1">
                <a:latin typeface="Montserrat" panose="00000500000000000000" charset="0"/>
                <a:cs typeface="Montserrat" panose="00000500000000000000" charset="0"/>
              </a:rPr>
              <a:t> odpor</a:t>
            </a:r>
            <a:r>
              <a:rPr lang="" altLang="en-US" b="1">
                <a:latin typeface="Montserrat" panose="00000500000000000000" charset="0"/>
                <a:cs typeface="Montserrat" panose="00000500000000000000" charset="0"/>
              </a:rPr>
              <a:t>ov</a:t>
            </a:r>
            <a:r>
              <a:rPr lang="en-US" altLang="en-US">
                <a:latin typeface="Montserrat" panose="00000500000000000000" charset="0"/>
                <a:cs typeface="Montserrat" panose="00000500000000000000" charset="0"/>
              </a:rPr>
              <a:t> základných meracích prístrojov.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pPr algn="l">
              <a:buClrTx/>
              <a:buSzTx/>
            </a:pP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838200" y="1238885"/>
            <a:ext cx="10515600" cy="4379595"/>
          </a:xfrm>
        </p:spPr>
        <p:txBody>
          <a:bodyPr>
            <a:normAutofit lnSpcReduction="10000"/>
          </a:bodyPr>
          <a:p>
            <a:r>
              <a:rPr lang="" altLang="en-US" b="1">
                <a:latin typeface="Montserrat" panose="00000500000000000000" charset="0"/>
                <a:cs typeface="Montserrat" panose="00000500000000000000" charset="0"/>
              </a:rPr>
              <a:t>Absolútna chyba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 u</a:t>
            </a:r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dáva </a:t>
            </a:r>
            <a:r>
              <a:rPr lang="en-US" b="1">
                <a:latin typeface="Montserrat" panose="00000500000000000000" charset="0"/>
                <a:cs typeface="Montserrat" panose="00000500000000000000" charset="0"/>
                <a:sym typeface="+mn-ea"/>
              </a:rPr>
              <a:t>rozdiel medzi nameranou hodnotou a skutočnou hodnotou veličiny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, označuje sa symbolom </a:t>
            </a:r>
            <a:r>
              <a:rPr lang="en-US" b="1">
                <a:latin typeface="Montserrat" panose="00000500000000000000" charset="0"/>
                <a:cs typeface="Montserrat" panose="00000500000000000000" charset="0"/>
                <a:sym typeface="+mn-ea"/>
              </a:rPr>
              <a:t>ΔX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, X nahradíme symbolom meranej veličiny napr. </a:t>
            </a:r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ΔU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.</a:t>
            </a:r>
            <a:endParaRPr lang="en-US">
              <a:latin typeface="Montserrat" panose="00000500000000000000" charset="0"/>
              <a:cs typeface="Montserrat" panose="00000500000000000000" charset="0"/>
              <a:sym typeface="+mn-ea"/>
            </a:endParaRPr>
          </a:p>
          <a:p>
            <a:pPr marL="0" indent="0">
              <a:buNone/>
            </a:pP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Vzorec: </a:t>
            </a:r>
            <a:r>
              <a:rPr lang="en-US" b="1">
                <a:latin typeface="Montserrat" panose="00000500000000000000" charset="0"/>
                <a:cs typeface="Montserrat" panose="00000500000000000000" charset="0"/>
              </a:rPr>
              <a:t>ΔX = X</a:t>
            </a:r>
            <a:r>
              <a:rPr lang="en-US" b="1" baseline="-25000">
                <a:latin typeface="Montserrat" panose="00000500000000000000" charset="0"/>
                <a:cs typeface="Montserrat" panose="00000500000000000000" charset="0"/>
              </a:rPr>
              <a:t>N</a:t>
            </a:r>
            <a:r>
              <a:rPr lang="en-US" b="1">
                <a:latin typeface="Montserrat" panose="00000500000000000000" charset="0"/>
                <a:cs typeface="Montserrat" panose="00000500000000000000" charset="0"/>
              </a:rPr>
              <a:t> – X</a:t>
            </a:r>
            <a:r>
              <a:rPr lang="en-US" b="1" baseline="-25000">
                <a:latin typeface="Montserrat" panose="00000500000000000000" charset="0"/>
                <a:cs typeface="Montserrat" panose="00000500000000000000" charset="0"/>
              </a:rPr>
              <a:t>S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 (jednotka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 =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 jednotka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 -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 jednotka)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" altLang="en-US" b="1">
                <a:latin typeface="Montserrat" panose="00000500000000000000" charset="0"/>
                <a:cs typeface="Montserrat" panose="00000500000000000000" charset="0"/>
              </a:rPr>
              <a:t>Relatívna chyba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 vyjadruje chybu merania </a:t>
            </a:r>
            <a:r>
              <a:rPr lang="" altLang="en-US" b="1">
                <a:latin typeface="Montserrat" panose="00000500000000000000" charset="0"/>
                <a:cs typeface="Montserrat" panose="00000500000000000000" charset="0"/>
              </a:rPr>
              <a:t>v %-tách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, jej symbol je 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δ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, vypočátame ju z absolútnej chyby.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  <a:p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Vzorec:  </a:t>
            </a:r>
            <a:r>
              <a:rPr lang="" altLang="en-US" b="1">
                <a:latin typeface="Montserrat" panose="00000500000000000000" charset="0"/>
                <a:cs typeface="Montserrat" panose="00000500000000000000" charset="0"/>
              </a:rPr>
              <a:t>δ = </a:t>
            </a:r>
            <a:r>
              <a:rPr lang="en-US" b="1">
                <a:latin typeface="Montserrat" panose="00000500000000000000" charset="0"/>
                <a:cs typeface="Montserrat" panose="00000500000000000000" charset="0"/>
                <a:sym typeface="+mn-ea"/>
              </a:rPr>
              <a:t>ΔX</a:t>
            </a:r>
            <a:r>
              <a:rPr lang="" altLang="en-US" b="1">
                <a:latin typeface="Montserrat" panose="00000500000000000000" charset="0"/>
                <a:cs typeface="Montserrat" panose="00000500000000000000" charset="0"/>
                <a:sym typeface="+mn-ea"/>
              </a:rPr>
              <a:t> * </a:t>
            </a:r>
            <a:r>
              <a:rPr lang="en-US" b="1">
                <a:latin typeface="Montserrat" panose="00000500000000000000" charset="0"/>
                <a:cs typeface="Montserrat" panose="00000500000000000000" charset="0"/>
                <a:sym typeface="+mn-ea"/>
              </a:rPr>
              <a:t>X</a:t>
            </a:r>
            <a:r>
              <a:rPr lang="en-US" b="1" baseline="-25000">
                <a:latin typeface="Montserrat" panose="00000500000000000000" charset="0"/>
                <a:cs typeface="Montserrat" panose="00000500000000000000" charset="0"/>
                <a:sym typeface="+mn-ea"/>
              </a:rPr>
              <a:t>S</a:t>
            </a:r>
            <a:r>
              <a:rPr lang="" altLang="en-US" b="1">
                <a:latin typeface="Montserrat" panose="00000500000000000000" charset="0"/>
                <a:cs typeface="Montserrat" panose="00000500000000000000" charset="0"/>
                <a:sym typeface="+mn-ea"/>
              </a:rPr>
              <a:t> * 100%</a:t>
            </a:r>
            <a:r>
              <a:rPr lang="en-US" b="1">
                <a:latin typeface="Montserrat" panose="00000500000000000000" charset="0"/>
                <a:cs typeface="Montserrat" panose="00000500000000000000" charset="0"/>
                <a:sym typeface="+mn-ea"/>
              </a:rPr>
              <a:t> </a:t>
            </a:r>
            <a:endParaRPr lang="en-US" b="1">
              <a:latin typeface="Montserrat" panose="00000500000000000000" charset="0"/>
              <a:cs typeface="Montserrat" panose="00000500000000000000" charset="0"/>
              <a:sym typeface="+mn-ea"/>
            </a:endParaRPr>
          </a:p>
          <a:p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</a:rPr>
              <a:t>Absolútna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 aj relatívna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 chyba môže byť </a:t>
            </a:r>
            <a:r>
              <a:rPr lang="en-US" b="1">
                <a:latin typeface="Montserrat" panose="00000500000000000000" charset="0"/>
                <a:cs typeface="Montserrat" panose="00000500000000000000" charset="0"/>
              </a:rPr>
              <a:t>kladná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, </a:t>
            </a:r>
            <a:r>
              <a:rPr lang="en-US" b="1">
                <a:latin typeface="Montserrat" panose="00000500000000000000" charset="0"/>
                <a:cs typeface="Montserrat" panose="00000500000000000000" charset="0"/>
              </a:rPr>
              <a:t>záporná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 alebo </a:t>
            </a:r>
            <a:r>
              <a:rPr lang="en-US" b="1">
                <a:latin typeface="Montserrat" panose="00000500000000000000" charset="0"/>
                <a:cs typeface="Montserrat" panose="00000500000000000000" charset="0"/>
              </a:rPr>
              <a:t>nulová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 b="0">
                <a:effectLst/>
                <a:latin typeface="Ubuntu" panose="020B0604030602030204" charset="0"/>
                <a:cs typeface="Ubuntu" panose="020B0604030602030204" charset="0"/>
              </a:rPr>
              <a:t>Značky na číselníku analógového meracieho prístroja</a:t>
            </a:r>
            <a:endParaRPr lang="" altLang="en-US" b="0">
              <a:effectLst/>
              <a:latin typeface="Ubuntu" panose="020B0604030602030204" charset="0"/>
              <a:cs typeface="Ubuntu" panose="020B0604030602030204" charset="0"/>
            </a:endParaRPr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995295"/>
            <a:ext cx="4256405" cy="3199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270" y="1584325"/>
            <a:ext cx="4812030" cy="4611370"/>
          </a:xfrm>
          <a:prstGeom prst="rect">
            <a:avLst/>
          </a:prstGeom>
        </p:spPr>
      </p:pic>
      <p:pic>
        <p:nvPicPr>
          <p:cNvPr id="6" name="Picture 5" descr="image.UD4OQ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280160"/>
            <a:ext cx="4070350" cy="1715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 b="0">
                <a:effectLst/>
                <a:latin typeface="Ubuntu" panose="020B0604030602030204" charset="0"/>
                <a:cs typeface="Ubuntu" panose="020B0604030602030204" charset="0"/>
              </a:rPr>
              <a:t>Ďakujem za pozornosť</a:t>
            </a:r>
            <a:endParaRPr lang="" altLang="en-US" b="0">
              <a:effectLst/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Zdroje: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  <a:p>
            <a:pPr marL="0" indent="0">
              <a:buNone/>
            </a:pP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	Učebnica EMR pre 3. ročník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  <a:p>
            <a:pPr marL="0" indent="0">
              <a:buNone/>
            </a:pP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	https://sites.google.com/site/elmspsd/meracie-pristroje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2233</Words>
  <Application>WPS Presentation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Droid Sans Fallback</vt:lpstr>
      <vt:lpstr>SimSun</vt:lpstr>
      <vt:lpstr>Ubuntu</vt:lpstr>
      <vt:lpstr>Montserrat</vt:lpstr>
      <vt:lpstr>Standard Symbols PS [URW ]</vt:lpstr>
      <vt:lpstr>esint10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hejtmus</dc:creator>
  <cp:lastModifiedBy>hejtmus</cp:lastModifiedBy>
  <cp:revision>26</cp:revision>
  <dcterms:created xsi:type="dcterms:W3CDTF">2020-09-10T18:46:04Z</dcterms:created>
  <dcterms:modified xsi:type="dcterms:W3CDTF">2020-09-10T18:46:04Z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