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  <p:sldId id="263" r:id="rId9"/>
    <p:sldId id="265" r:id="rId10"/>
    <p:sldId id="264" r:id="rId11"/>
    <p:sldId id="268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9EFF29"/>
    <a:srgbClr val="C33A1F"/>
    <a:srgbClr val="003635"/>
    <a:srgbClr val="D6370C"/>
    <a:srgbClr val="0000CC"/>
    <a:srgbClr val="1D3A00"/>
    <a:srgbClr val="FF856D"/>
    <a:srgbClr val="FF2549"/>
    <a:srgbClr val="005856"/>
    <a:srgbClr val="00703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redný štýl 2 - zvýrazneni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Štýl s motívom 1 - zvýrazneni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Svetlý štýl 2 - zvýrazneni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1944" y="-7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pPr/>
              <a:t>3/25/2020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84596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84596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25012" y="1555956"/>
            <a:ext cx="7757651" cy="1769804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3395" y="3406870"/>
            <a:ext cx="7801898" cy="76692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446" y="268581"/>
            <a:ext cx="8214852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19981"/>
            <a:ext cx="8246070" cy="3542341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91" y="443407"/>
            <a:ext cx="6571913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8017" y="1177436"/>
            <a:ext cx="6594035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943" y="301142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18648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091045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18648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091045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=""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732" y="1509663"/>
            <a:ext cx="8001268" cy="1659193"/>
          </a:xfrm>
        </p:spPr>
        <p:txBody>
          <a:bodyPr>
            <a:normAutofit/>
          </a:bodyPr>
          <a:lstStyle/>
          <a:p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Slovenská </a:t>
            </a:r>
            <a:b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medzivojnová poézia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0483" y="4594122"/>
            <a:ext cx="7853517" cy="549378"/>
          </a:xfrm>
        </p:spPr>
        <p:txBody>
          <a:bodyPr>
            <a:normAutofit/>
          </a:bodyPr>
          <a:lstStyle/>
          <a:p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Mgr. Patrícia </a:t>
            </a:r>
            <a:r>
              <a:rPr lang="sk-SK" sz="2400" dirty="0" err="1" smtClean="0">
                <a:latin typeface="Times New Roman" pitchFamily="18" charset="0"/>
                <a:cs typeface="Times New Roman" pitchFamily="18" charset="0"/>
              </a:rPr>
              <a:t>Szviteková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16858" y="174172"/>
            <a:ext cx="8229600" cy="857250"/>
          </a:xfrm>
        </p:spPr>
        <p:txBody>
          <a:bodyPr>
            <a:noAutofit/>
          </a:bodyPr>
          <a:lstStyle/>
          <a:p>
            <a:pPr algn="r"/>
            <a:r>
              <a:rPr lang="sk-SK" sz="3600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 láske neláskavej</a:t>
            </a:r>
            <a:r>
              <a:rPr lang="sk-SK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sk-SK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sk-SK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báseň - </a:t>
            </a:r>
            <a:r>
              <a:rPr lang="sk-SK" sz="3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Paradoxon</a:t>
            </a:r>
            <a:endParaRPr lang="sk-SK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174170" y="1137559"/>
            <a:ext cx="743131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sk-SK" sz="16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Nemám rád, že ma miluješ tak,	4)     Nesmiem byť šťastný, </a:t>
            </a:r>
          </a:p>
          <a:p>
            <a:pPr marL="342900" indent="-342900"/>
            <a:r>
              <a:rPr lang="sk-SK" sz="16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tak ma to mrzí			        lebo šťastím uplynie šťastie,</a:t>
            </a:r>
          </a:p>
          <a:p>
            <a:pPr marL="342900" indent="-342900"/>
            <a:r>
              <a:rPr lang="sk-SK" sz="16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vidíš, som príliš povedomý		        len z kyprej pôdy pochybností,</a:t>
            </a:r>
          </a:p>
          <a:p>
            <a:pPr marL="342900" indent="-342900"/>
            <a:r>
              <a:rPr lang="sk-SK" sz="16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a príliš drzý. 			        nám láska rastie. </a:t>
            </a:r>
          </a:p>
          <a:p>
            <a:pPr marL="342900" indent="-342900"/>
            <a:endParaRPr lang="sk-SK" sz="1600" i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r>
              <a:rPr lang="sk-SK" sz="16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2) 	Buď ku mne ľahostajná</a:t>
            </a:r>
          </a:p>
          <a:p>
            <a:pPr marL="342900" indent="-342900"/>
            <a:r>
              <a:rPr lang="sk-SK" sz="16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a trochu chladná,</a:t>
            </a:r>
          </a:p>
          <a:p>
            <a:pPr marL="342900" indent="-342900"/>
            <a:r>
              <a:rPr lang="sk-SK" sz="16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takto je láska pripokojná </a:t>
            </a:r>
          </a:p>
          <a:p>
            <a:pPr marL="342900" indent="-342900"/>
            <a:r>
              <a:rPr lang="sk-SK" sz="16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a </a:t>
            </a:r>
            <a:r>
              <a:rPr lang="sk-SK" sz="1600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prisúladná</a:t>
            </a:r>
            <a:r>
              <a:rPr lang="sk-SK" sz="16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342900" indent="-342900"/>
            <a:endParaRPr lang="sk-SK" sz="1600" i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rabicParenR" startAt="3"/>
            </a:pPr>
            <a:r>
              <a:rPr lang="sk-SK" sz="16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Nemiluj tak nadovšetko,</a:t>
            </a:r>
          </a:p>
          <a:p>
            <a:pPr marL="342900" indent="-342900"/>
            <a:r>
              <a:rPr lang="sk-SK" sz="16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nie bez prekážky,</a:t>
            </a:r>
          </a:p>
          <a:p>
            <a:pPr marL="342900" indent="-342900"/>
            <a:r>
              <a:rPr lang="sk-SK" sz="16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zakazuj lásku, drv ju, mraz ju,</a:t>
            </a:r>
          </a:p>
          <a:p>
            <a:pPr marL="342900" indent="-342900"/>
            <a:r>
              <a:rPr lang="sk-SK" sz="16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tak drž cit lásky. </a:t>
            </a:r>
          </a:p>
        </p:txBody>
      </p:sp>
      <p:sp>
        <p:nvSpPr>
          <p:cNvPr id="4" name="BlokTextu 3"/>
          <p:cNvSpPr txBox="1"/>
          <p:nvPr/>
        </p:nvSpPr>
        <p:spPr>
          <a:xfrm>
            <a:off x="3251199" y="2467428"/>
            <a:ext cx="5529944" cy="203132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sk-SK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Interpretácia</a:t>
            </a:r>
            <a:r>
              <a:rPr lang="sk-SK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– názov </a:t>
            </a:r>
            <a:r>
              <a:rPr lang="sk-SK" b="1" i="1" u="sng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Paradoxon</a:t>
            </a:r>
            <a:r>
              <a:rPr lang="sk-SK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(symbolika – paradox je niečo, čo sa vzájomne vylučuje), autor </a:t>
            </a:r>
            <a:r>
              <a:rPr lang="sk-SK" b="1" i="1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vyjadruje svoj postoj k láske</a:t>
            </a:r>
            <a:r>
              <a:rPr lang="sk-SK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sk-SK" b="1" i="1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uvažuje, či je láska stály cit</a:t>
            </a:r>
            <a:r>
              <a:rPr lang="sk-SK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Myslí si, že </a:t>
            </a:r>
            <a:r>
              <a:rPr lang="sk-SK" b="1" i="1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nesmie byť šťastný, lebo šťastie pominie a znovu bude nešťastný</a:t>
            </a:r>
            <a:r>
              <a:rPr lang="sk-SK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Z toho </a:t>
            </a:r>
            <a:r>
              <a:rPr lang="sk-SK" b="1" i="1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má strach</a:t>
            </a:r>
            <a:r>
              <a:rPr lang="sk-SK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 Žene hovorí, že ho miluje príliš a má to opačný efekt. Žiada od nej, aby bola voči nemu ľahostajná, lebo to je miera lásky, ktorú vie zniesť. </a:t>
            </a:r>
            <a:endParaRPr lang="sk-SK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397915" y="188686"/>
            <a:ext cx="6571913" cy="725349"/>
          </a:xfrm>
        </p:spPr>
        <p:txBody>
          <a:bodyPr/>
          <a:lstStyle/>
          <a:p>
            <a:r>
              <a:rPr lang="sk-SK" b="1" u="sng" dirty="0" smtClean="0">
                <a:latin typeface="Times New Roman" pitchFamily="18" charset="0"/>
                <a:cs typeface="Times New Roman" pitchFamily="18" charset="0"/>
              </a:rPr>
              <a:t>Znaky jeho poézie:</a:t>
            </a:r>
            <a:endParaRPr lang="sk-SK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2409370" y="1001486"/>
            <a:ext cx="6429829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buFont typeface="Arial" pitchFamily="34" charset="0"/>
              <a:buChar char="•"/>
            </a:pPr>
            <a:r>
              <a:rPr lang="sk-SK" sz="2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meditatívna – snaží sa vypátrať jadro veci</a:t>
            </a:r>
          </a:p>
          <a:p>
            <a:pPr lvl="0" algn="just">
              <a:buFont typeface="Arial" pitchFamily="34" charset="0"/>
              <a:buChar char="•"/>
            </a:pPr>
            <a:r>
              <a:rPr lang="sk-SK" sz="2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nenachádza harmóniu, prevažuje smutný pohľad na svet</a:t>
            </a:r>
          </a:p>
          <a:p>
            <a:pPr lvl="0" algn="just">
              <a:buFont typeface="Arial" pitchFamily="34" charset="0"/>
              <a:buChar char="•"/>
            </a:pPr>
            <a:r>
              <a:rPr lang="sk-SK" sz="2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problémy ľudskej existencie – kontrasty života a smrti</a:t>
            </a:r>
          </a:p>
          <a:p>
            <a:pPr lvl="0" algn="just">
              <a:buFont typeface="Arial" pitchFamily="34" charset="0"/>
              <a:buChar char="•"/>
            </a:pPr>
            <a:r>
              <a:rPr lang="sk-SK" sz="2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ľúbostná tematika</a:t>
            </a:r>
          </a:p>
          <a:p>
            <a:pPr lvl="0" algn="just">
              <a:buFont typeface="Arial" pitchFamily="34" charset="0"/>
              <a:buChar char="•"/>
            </a:pPr>
            <a:r>
              <a:rPr lang="sk-SK" sz="2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temné tóny, pesimizmus</a:t>
            </a:r>
          </a:p>
          <a:p>
            <a:pPr lvl="0" algn="just">
              <a:buFont typeface="Arial" pitchFamily="34" charset="0"/>
              <a:buChar char="•"/>
            </a:pPr>
            <a:r>
              <a:rPr lang="sk-SK" sz="2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vyjadruje sa v paradoxoch</a:t>
            </a:r>
          </a:p>
          <a:p>
            <a:pPr lvl="0" algn="just">
              <a:buFont typeface="Arial" pitchFamily="34" charset="0"/>
              <a:buChar char="•"/>
            </a:pPr>
            <a:r>
              <a:rPr lang="sk-SK" sz="2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zdôrazňuje ideu humanizmu</a:t>
            </a:r>
          </a:p>
          <a:p>
            <a:pPr lvl="0" algn="just">
              <a:buFont typeface="Arial" pitchFamily="34" charset="0"/>
              <a:buChar char="•"/>
            </a:pPr>
            <a:r>
              <a:rPr lang="sk-SK" sz="2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 tvorbe sa odráža jeho kresťanská výchova</a:t>
            </a:r>
          </a:p>
          <a:p>
            <a:pPr algn="just"/>
            <a:endParaRPr lang="sk-SK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Výsledok vyhľadávania obrázkov pre dopyt paper and pen clipart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6208"/>
          <a:stretch>
            <a:fillRect/>
          </a:stretch>
        </p:blipFill>
        <p:spPr bwMode="auto">
          <a:xfrm>
            <a:off x="7632699" y="3276600"/>
            <a:ext cx="1511301" cy="1866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17291" y="227507"/>
            <a:ext cx="6571913" cy="725349"/>
          </a:xfrm>
        </p:spPr>
        <p:txBody>
          <a:bodyPr>
            <a:normAutofit/>
          </a:bodyPr>
          <a:lstStyle/>
          <a:p>
            <a:r>
              <a:rPr lang="sk-SK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	Vitalizmus 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17500" y="1177436"/>
            <a:ext cx="8521699" cy="351106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sk-SK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	Vitalizmus</a:t>
            </a:r>
            <a:r>
              <a:rPr lang="sk-SK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sk-SK" sz="20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literárny smer, ktorý presadzuje radostné a optimistické nazeranie na svet</a:t>
            </a:r>
          </a:p>
          <a:p>
            <a:pPr lvl="1"/>
            <a:r>
              <a:rPr lang="sk-SK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vzniká ako reakcia na osobné skúsenosti ľudí počas 1.sv.vojny</a:t>
            </a:r>
            <a:endParaRPr lang="sk-SK" sz="2000" b="1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sk-SK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názov odvodený z lat. </a:t>
            </a:r>
            <a:r>
              <a:rPr lang="sk-SK" sz="2000" b="1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vita</a:t>
            </a:r>
            <a:r>
              <a:rPr lang="sk-SK" sz="20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život (základom života je životná energia – elán) </a:t>
            </a:r>
          </a:p>
          <a:p>
            <a:pPr lvl="1"/>
            <a:r>
              <a:rPr lang="sk-SK" sz="20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najčastejšie témy = </a:t>
            </a:r>
            <a:r>
              <a:rPr lang="sk-SK" sz="20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mier, mladosť, krása, láska, žena, príroda, erotika, priateľstvo, život, domovina a mnohé iné</a:t>
            </a:r>
          </a:p>
          <a:p>
            <a:pPr lvl="1"/>
            <a:r>
              <a:rPr lang="sk-SK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jazyk básnikov je každodenný – hovorový s nárečovými prvkami , nemajú pravidelný rým, nedodržiavajú istý počet slabík vo verši</a:t>
            </a:r>
          </a:p>
          <a:p>
            <a:pPr>
              <a:buNone/>
            </a:pPr>
            <a:r>
              <a:rPr lang="sk-SK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Ján Smrek = zakladateľ vitalizmu v našej literatúre</a:t>
            </a:r>
            <a:endParaRPr lang="sk-SK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sk-SK" sz="20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buNone/>
            </a:pP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2000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100" name="Picture 4" descr="Výsledok vyhľadávania obrázkov pre dopyt sun clipart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931214">
            <a:off x="7546976" y="3861702"/>
            <a:ext cx="1076325" cy="115892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1397000" y="203200"/>
            <a:ext cx="690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4000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Ján Smrek </a:t>
            </a:r>
            <a:endParaRPr lang="sk-SK" sz="4000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1447800" y="939800"/>
            <a:ext cx="7696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sk-SK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vlastné meno – Ján </a:t>
            </a:r>
            <a:r>
              <a:rPr lang="sk-SK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Čietek</a:t>
            </a:r>
            <a:endParaRPr lang="sk-SK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sk-SK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veľmi skoro prišiel o rodičov a vyrastal v sirotinci, ako vojak sa zúčastnil 1.sv. vojny,</a:t>
            </a:r>
          </a:p>
          <a:p>
            <a:pPr>
              <a:buFont typeface="Arial" pitchFamily="34" charset="0"/>
              <a:buChar char="•"/>
            </a:pPr>
            <a:r>
              <a:rPr lang="sk-SK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študoval na učiteľskom ústave ale neučil, </a:t>
            </a:r>
          </a:p>
          <a:p>
            <a:pPr>
              <a:buFont typeface="Arial" pitchFamily="34" charset="0"/>
              <a:buChar char="•"/>
            </a:pPr>
            <a:r>
              <a:rPr lang="sk-SK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pracoval ako redaktor </a:t>
            </a:r>
          </a:p>
          <a:p>
            <a:pPr>
              <a:buFont typeface="Arial" pitchFamily="34" charset="0"/>
              <a:buChar char="•"/>
            </a:pPr>
            <a:r>
              <a:rPr lang="sk-SK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vydával časopis Elán – časopis slovenského </a:t>
            </a:r>
          </a:p>
          <a:p>
            <a:r>
              <a:rPr lang="sk-SK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	            vitalizmu</a:t>
            </a:r>
          </a:p>
          <a:p>
            <a:endParaRPr lang="sk-SK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sk-SK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Tvorba</a:t>
            </a:r>
            <a:r>
              <a:rPr lang="sk-SK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 	</a:t>
            </a:r>
            <a:r>
              <a:rPr lang="sk-SK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Cválajúce dni</a:t>
            </a:r>
          </a:p>
          <a:p>
            <a:r>
              <a:rPr lang="sk-SK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		Odsúdený k večitej žízni</a:t>
            </a:r>
          </a:p>
          <a:p>
            <a:r>
              <a:rPr lang="sk-SK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sk-SK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Božské uzly</a:t>
            </a:r>
          </a:p>
          <a:p>
            <a:r>
              <a:rPr lang="sk-SK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		Básnik a žena </a:t>
            </a:r>
            <a:endParaRPr lang="sk-SK" sz="2000" b="1" i="1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Výsledok vyhľadávania obrázkov pre dopyt ján smrek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40500" y="1881213"/>
            <a:ext cx="1943100" cy="27415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0910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BlokTextu 2"/>
          <p:cNvSpPr txBox="1"/>
          <p:nvPr/>
        </p:nvSpPr>
        <p:spPr>
          <a:xfrm>
            <a:off x="419100" y="1384300"/>
            <a:ext cx="83439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sk-SK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ODSÚDENÝ K VEČITEJ ŽÍZNI </a:t>
            </a:r>
            <a:r>
              <a:rPr lang="sk-SK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– debutová zbierka, dominuje osamelosť a pocity nepokoja, no v niektorých básňach už vidíme príklon k vitalizmu</a:t>
            </a:r>
          </a:p>
          <a:p>
            <a:pPr algn="just"/>
            <a:endParaRPr lang="sk-SK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sk-SK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CVÁLAJÚCE DNI</a:t>
            </a:r>
            <a:r>
              <a:rPr lang="sk-SK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- </a:t>
            </a:r>
            <a:r>
              <a:rPr lang="sk-SK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vitalistická</a:t>
            </a:r>
            <a:r>
              <a:rPr lang="sk-SK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zbierka, radostný pohľad na svet, očarenie ženskou krásou a senzualizmus, zobrazuje krásu ženy. Autor sa snaží zachytiť rýchle tempo súčasnej doby a zmeny, ktoré v nej nastávajú</a:t>
            </a:r>
          </a:p>
          <a:p>
            <a:pPr algn="just"/>
            <a:endParaRPr lang="sk-SK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sk-SK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BOŽSKÉ UZLY </a:t>
            </a:r>
            <a:r>
              <a:rPr lang="sk-SK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– ľúbostné a prírodné motívy, </a:t>
            </a:r>
          </a:p>
          <a:p>
            <a:pPr algn="just"/>
            <a:r>
              <a:rPr lang="sk-SK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	nostalgia za detstvom, domovom</a:t>
            </a:r>
            <a:endParaRPr lang="sk-SK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22" name="AutoShape 2" descr="Výsledok vyhľadávania obrázkov pre dopyt cválajúce dn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30724" name="AutoShape 4" descr="Výsledok vyhľadávania obrázkov pre dopyt cválajúce dn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30726" name="Picture 6" descr="Výsledok vyhľadávania obrázkov pre dopyt cválajúce dni"/>
          <p:cNvPicPr>
            <a:picLocks noChangeAspect="1" noChangeArrowheads="1"/>
          </p:cNvPicPr>
          <p:nvPr/>
        </p:nvPicPr>
        <p:blipFill>
          <a:blip r:embed="rId2"/>
          <a:srcRect l="30331" r="30208"/>
          <a:stretch>
            <a:fillRect/>
          </a:stretch>
        </p:blipFill>
        <p:spPr bwMode="auto">
          <a:xfrm>
            <a:off x="5854700" y="2943225"/>
            <a:ext cx="1219200" cy="1828800"/>
          </a:xfrm>
          <a:prstGeom prst="rect">
            <a:avLst/>
          </a:prstGeom>
          <a:noFill/>
        </p:spPr>
      </p:pic>
      <p:pic>
        <p:nvPicPr>
          <p:cNvPr id="30728" name="Picture 8" descr="Výsledok vyhľadávania obrázkov pre dopyt božské uzl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08151" y="2977656"/>
            <a:ext cx="1147270" cy="17787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BlokTextu 2"/>
          <p:cNvSpPr txBox="1"/>
          <p:nvPr/>
        </p:nvSpPr>
        <p:spPr>
          <a:xfrm>
            <a:off x="419100" y="1384300"/>
            <a:ext cx="83439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sk-SK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BÁSNIK A ŽENA</a:t>
            </a:r>
            <a:r>
              <a:rPr lang="sk-SK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– lyrická poéma, rozhovor básnika a ženy, skladá sa z 5.častí, dialóg je fiktívny, nachádzajú sa tam názory na poéziu, vzťah k životu, striedanie monologických pasáži s dialogickými, zo strany ženy je dialóg vtipný a koketný, zo strany básnika zrádzajúci, ide o pokus o básnickú poviedku, oslava ženy vo všetkých ročných obdobiach:</a:t>
            </a:r>
          </a:p>
          <a:p>
            <a:pPr lvl="0" algn="just"/>
            <a:endParaRPr lang="sk-SK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sk-SK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1. Stretnutie básnika a ženy v parku, rozhovor o poézii a láske.</a:t>
            </a:r>
          </a:p>
          <a:p>
            <a:pPr lvl="0" algn="just"/>
            <a:r>
              <a:rPr lang="sk-SK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2. Vyznávajú si city.</a:t>
            </a:r>
          </a:p>
          <a:p>
            <a:pPr lvl="0" algn="just"/>
            <a:r>
              <a:rPr lang="sk-SK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3. Plavba v člne, vrchol ich lásky.</a:t>
            </a:r>
          </a:p>
          <a:p>
            <a:pPr lvl="0" algn="just"/>
            <a:r>
              <a:rPr lang="sk-SK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4. Žena básnika opúšťa, pretože mu chce dopriať slobodu.</a:t>
            </a:r>
          </a:p>
          <a:p>
            <a:pPr lvl="0" algn="just"/>
            <a:r>
              <a:rPr lang="sk-SK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5. Stretnutie v parku po 10 rokoch, žena je vydatá.</a:t>
            </a:r>
            <a:endParaRPr lang="sk-SK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22" name="AutoShape 2" descr="Výsledok vyhľadávania obrázkov pre dopyt cválajúce dn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30724" name="AutoShape 4" descr="Výsledok vyhľadávania obrázkov pre dopyt cválajúce dn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31748" name="Picture 4" descr="Výsledok vyhľadávania obrázkov pre dopyt woman and man clipar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87004" y="2854512"/>
            <a:ext cx="1673225" cy="171091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16858" y="174172"/>
            <a:ext cx="8229600" cy="857250"/>
          </a:xfrm>
        </p:spPr>
        <p:txBody>
          <a:bodyPr>
            <a:noAutofit/>
          </a:bodyPr>
          <a:lstStyle/>
          <a:p>
            <a:pPr algn="r"/>
            <a:r>
              <a:rPr lang="sk-SK" sz="3600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Cválajúce dni</a:t>
            </a:r>
            <a:r>
              <a:rPr lang="sk-SK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sk-SK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sk-SK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báseň – Cválajúce dni</a:t>
            </a:r>
            <a:endParaRPr lang="sk-SK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2770" name="Picture 2" descr="https://scontent.fprg2-1.fna.fbcdn.net/v/t1.15752-9/90717566_517772809159537_4922791192829100032_n.jpg?_nc_cat=103&amp;_nc_sid=b96e70&amp;_nc_oc=AQnMsWj_NREPBCKMiDWZODfAafMerozc-_512eG5OhWmucXFQVSBfqJaz73ZNuD2MF4&amp;_nc_ht=scontent.fprg2-1.fna&amp;oh=62057d7a31cc97990e1c888832d26c22&amp;oe=5E987B4D"/>
          <p:cNvPicPr>
            <a:picLocks noChangeAspect="1" noChangeArrowheads="1"/>
          </p:cNvPicPr>
          <p:nvPr/>
        </p:nvPicPr>
        <p:blipFill>
          <a:blip r:embed="rId2"/>
          <a:srcRect l="9462" t="2424" r="9166" b="4768"/>
          <a:stretch>
            <a:fillRect/>
          </a:stretch>
        </p:blipFill>
        <p:spPr bwMode="auto">
          <a:xfrm>
            <a:off x="0" y="985874"/>
            <a:ext cx="4673600" cy="3967126"/>
          </a:xfrm>
          <a:prstGeom prst="rect">
            <a:avLst/>
          </a:prstGeom>
          <a:noFill/>
        </p:spPr>
      </p:pic>
      <p:sp>
        <p:nvSpPr>
          <p:cNvPr id="4" name="BlokTextu 3"/>
          <p:cNvSpPr txBox="1"/>
          <p:nvPr/>
        </p:nvSpPr>
        <p:spPr>
          <a:xfrm>
            <a:off x="4978399" y="1311728"/>
            <a:ext cx="3746501" cy="258532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sk-SK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Interpretácia</a:t>
            </a:r>
            <a:r>
              <a:rPr lang="sk-SK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– báseň je metaforou na vstup mladej generácie básnikov do literatúry. Mladá generácia žiada zmeny, hlási sa o slovo a snaží sa vytlačiť staršiu generáciu (</a:t>
            </a:r>
            <a:r>
              <a:rPr lang="sk-SK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Jesenský</a:t>
            </a:r>
            <a:r>
              <a:rPr lang="sk-SK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Rázus) a prísť s novými smermi, témami a pod. </a:t>
            </a:r>
          </a:p>
          <a:p>
            <a:pPr algn="just"/>
            <a:r>
              <a:rPr lang="sk-SK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Básnici nemajú istotu, že uspejú, no nechcú zaspať na vavrínoch. </a:t>
            </a:r>
            <a:endParaRPr lang="sk-SK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Výsledok vyhľadávania obrázkov pre dopyt horse clipart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86475" y="3924300"/>
            <a:ext cx="1547126" cy="10398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u="sng" dirty="0" smtClean="0">
                <a:latin typeface="Times New Roman" pitchFamily="18" charset="0"/>
                <a:cs typeface="Times New Roman" pitchFamily="18" charset="0"/>
              </a:rPr>
              <a:t>Úlohy: </a:t>
            </a:r>
            <a:endParaRPr lang="sk-SK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AutoNum type="arabicPeriod"/>
            </a:pPr>
            <a:r>
              <a:rPr lang="sk-SK" sz="2600" dirty="0" smtClean="0">
                <a:latin typeface="Times New Roman" pitchFamily="18" charset="0"/>
                <a:cs typeface="Times New Roman" pitchFamily="18" charset="0"/>
              </a:rPr>
              <a:t>Vysvetlite, čo symbolizujú „</a:t>
            </a:r>
            <a:r>
              <a:rPr lang="sk-SK" sz="2600" i="1" dirty="0" smtClean="0">
                <a:latin typeface="Times New Roman" pitchFamily="18" charset="0"/>
                <a:cs typeface="Times New Roman" pitchFamily="18" charset="0"/>
              </a:rPr>
              <a:t>bujní </a:t>
            </a:r>
            <a:r>
              <a:rPr lang="sk-SK" sz="2600" i="1" dirty="0" err="1" smtClean="0">
                <a:latin typeface="Times New Roman" pitchFamily="18" charset="0"/>
                <a:cs typeface="Times New Roman" pitchFamily="18" charset="0"/>
              </a:rPr>
              <a:t>žrebci</a:t>
            </a:r>
            <a:r>
              <a:rPr lang="sk-SK" sz="2600" i="1" dirty="0" smtClean="0">
                <a:latin typeface="Times New Roman" pitchFamily="18" charset="0"/>
                <a:cs typeface="Times New Roman" pitchFamily="18" charset="0"/>
              </a:rPr>
              <a:t>, neosedlaní“</a:t>
            </a:r>
            <a:r>
              <a:rPr lang="sk-SK" sz="2600" dirty="0" smtClean="0">
                <a:latin typeface="Times New Roman" pitchFamily="18" charset="0"/>
                <a:cs typeface="Times New Roman" pitchFamily="18" charset="0"/>
              </a:rPr>
              <a:t> v prvom verši básne Cválajúce dni. </a:t>
            </a:r>
          </a:p>
          <a:p>
            <a:pPr marL="514350" indent="-514350">
              <a:buAutoNum type="arabicPeriod"/>
            </a:pPr>
            <a:r>
              <a:rPr lang="sk-SK" sz="2600" dirty="0" smtClean="0">
                <a:latin typeface="Times New Roman" pitchFamily="18" charset="0"/>
                <a:cs typeface="Times New Roman" pitchFamily="18" charset="0"/>
              </a:rPr>
              <a:t>Zdôvodnite, koho v básni predstavujú „</a:t>
            </a:r>
            <a:r>
              <a:rPr lang="sk-SK" sz="2600" i="1" dirty="0" err="1" smtClean="0">
                <a:latin typeface="Times New Roman" pitchFamily="18" charset="0"/>
                <a:cs typeface="Times New Roman" pitchFamily="18" charset="0"/>
              </a:rPr>
              <a:t>stepilí</a:t>
            </a:r>
            <a:r>
              <a:rPr lang="sk-SK" sz="26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600" i="1" dirty="0" err="1" smtClean="0">
                <a:latin typeface="Times New Roman" pitchFamily="18" charset="0"/>
                <a:cs typeface="Times New Roman" pitchFamily="18" charset="0"/>
              </a:rPr>
              <a:t>cowboyi</a:t>
            </a:r>
            <a:r>
              <a:rPr lang="sk-SK" sz="2600" dirty="0" smtClean="0">
                <a:latin typeface="Times New Roman" pitchFamily="18" charset="0"/>
                <a:cs typeface="Times New Roman" pitchFamily="18" charset="0"/>
              </a:rPr>
              <a:t>“.</a:t>
            </a:r>
          </a:p>
          <a:p>
            <a:pPr marL="514350" indent="-514350">
              <a:buAutoNum type="arabicPeriod"/>
            </a:pPr>
            <a:r>
              <a:rPr lang="sk-SK" sz="2600" dirty="0" smtClean="0">
                <a:latin typeface="Times New Roman" pitchFamily="18" charset="0"/>
                <a:cs typeface="Times New Roman" pitchFamily="18" charset="0"/>
              </a:rPr>
              <a:t>Napíšte hlavnú myšlienku, resp. posolstvo, básne Cválajúce dni. Min. 2 rozvité vety. </a:t>
            </a:r>
          </a:p>
          <a:p>
            <a:pPr marL="514350" indent="-514350">
              <a:buAutoNum type="arabicPeriod"/>
            </a:pPr>
            <a:r>
              <a:rPr lang="sk-SK" sz="2600" dirty="0" smtClean="0">
                <a:latin typeface="Times New Roman" pitchFamily="18" charset="0"/>
                <a:cs typeface="Times New Roman" pitchFamily="18" charset="0"/>
              </a:rPr>
              <a:t>Uveďte názov </a:t>
            </a:r>
            <a:r>
              <a:rPr lang="sk-SK" sz="2600" dirty="0" err="1" smtClean="0">
                <a:latin typeface="Times New Roman" pitchFamily="18" charset="0"/>
                <a:cs typeface="Times New Roman" pitchFamily="18" charset="0"/>
              </a:rPr>
              <a:t>lit.smeru</a:t>
            </a:r>
            <a:r>
              <a:rPr lang="sk-SK" sz="2600" dirty="0" smtClean="0">
                <a:latin typeface="Times New Roman" pitchFamily="18" charset="0"/>
                <a:cs typeface="Times New Roman" pitchFamily="18" charset="0"/>
              </a:rPr>
              <a:t>, do ktorého zaraďujeme tvorbu Jána Smreka a uveďte min. 3 témy, ktoré vidíme v básni Cválajúce dni. </a:t>
            </a:r>
          </a:p>
          <a:p>
            <a:pPr marL="514350" indent="-514350">
              <a:buNone/>
            </a:pPr>
            <a:endParaRPr lang="sk-SK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sk-SK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r>
              <a:rPr lang="sk-SK" sz="2600" dirty="0" smtClean="0">
                <a:latin typeface="Times New Roman" pitchFamily="18" charset="0"/>
                <a:cs typeface="Times New Roman" pitchFamily="18" charset="0"/>
              </a:rPr>
              <a:t>	Jednotlivé úlohy vypracuj do zošita, k poznámkam, ktoré si si napísal/a. </a:t>
            </a:r>
          </a:p>
          <a:p>
            <a:pPr marL="514350" indent="-514350">
              <a:buNone/>
            </a:pP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80656" y="227507"/>
            <a:ext cx="6571913" cy="725349"/>
          </a:xfrm>
        </p:spPr>
        <p:txBody>
          <a:bodyPr>
            <a:normAutofit fontScale="90000"/>
          </a:bodyPr>
          <a:lstStyle/>
          <a:p>
            <a:r>
              <a:rPr lang="sk-SK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sk-SK" sz="3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Vnímanie lásky u </a:t>
            </a:r>
            <a:r>
              <a:rPr lang="sk-SK" sz="33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Lukáča</a:t>
            </a:r>
            <a:r>
              <a:rPr lang="sk-SK" sz="3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sk-SK" sz="3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sk-SK" sz="3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				a </a:t>
            </a:r>
            <a:r>
              <a:rPr lang="sk-SK" sz="33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Smreka </a:t>
            </a:r>
            <a:endParaRPr lang="en-US" sz="33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17500" y="1177436"/>
            <a:ext cx="8521699" cy="351106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sk-SK" sz="20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buNone/>
            </a:pP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2000" u="sng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Tabuľka 5"/>
          <p:cNvGraphicFramePr>
            <a:graphicFrameLocks noGrp="1"/>
          </p:cNvGraphicFramePr>
          <p:nvPr/>
        </p:nvGraphicFramePr>
        <p:xfrm>
          <a:off x="325822" y="1219218"/>
          <a:ext cx="8671034" cy="3399816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335517"/>
                <a:gridCol w="4335517"/>
              </a:tblGrid>
              <a:tr h="475672"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latin typeface="Times New Roman" pitchFamily="18" charset="0"/>
                          <a:cs typeface="Times New Roman" pitchFamily="18" charset="0"/>
                        </a:rPr>
                        <a:t>Emil Boleslav Lukáč</a:t>
                      </a:r>
                      <a:endParaRPr lang="sk-SK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latin typeface="Times New Roman" pitchFamily="18" charset="0"/>
                          <a:cs typeface="Times New Roman" pitchFamily="18" charset="0"/>
                        </a:rPr>
                        <a:t>Ján Smrek</a:t>
                      </a:r>
                      <a:r>
                        <a:rPr lang="sk-SK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sk-SK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1024">
                <a:tc>
                  <a:txBody>
                    <a:bodyPr/>
                    <a:lstStyle/>
                    <a:p>
                      <a:pPr algn="just"/>
                      <a:r>
                        <a:rPr lang="sk-SK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Láska</a:t>
                      </a:r>
                      <a:r>
                        <a:rPr lang="sk-SK" baseline="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= problém, vyvoláva v ňom pocit neistoty a strachu.</a:t>
                      </a:r>
                      <a:endParaRPr lang="sk-SK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sk-SK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Láska = romantické okúzlenie, vzbudzuje u neho pocity šťastia</a:t>
                      </a:r>
                      <a:endParaRPr lang="sk-SK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1024">
                <a:tc>
                  <a:txBody>
                    <a:bodyPr/>
                    <a:lstStyle/>
                    <a:p>
                      <a:pPr algn="just"/>
                      <a:r>
                        <a:rPr lang="sk-SK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Pri</a:t>
                      </a:r>
                      <a:r>
                        <a:rPr lang="sk-SK" baseline="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opise lásky využíva paradox, ale aj iróniu a uštipačnosť.</a:t>
                      </a:r>
                      <a:endParaRPr lang="sk-SK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sk-SK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Žena má v básňach</a:t>
                      </a:r>
                      <a:r>
                        <a:rPr lang="sk-SK" baseline="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rôzne podoby – dedinčanka, mestská slečna, divoška, tanečnica, matka, babička.</a:t>
                      </a:r>
                      <a:endParaRPr lang="sk-SK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5672">
                <a:tc>
                  <a:txBody>
                    <a:bodyPr/>
                    <a:lstStyle/>
                    <a:p>
                      <a:pPr algn="just"/>
                      <a:r>
                        <a:rPr lang="sk-SK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Poukazuje</a:t>
                      </a:r>
                      <a:r>
                        <a:rPr lang="sk-SK" baseline="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na telesné túžby muža a ženy.</a:t>
                      </a:r>
                      <a:endParaRPr lang="sk-SK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sk-SK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Oslavuje</a:t>
                      </a:r>
                      <a:r>
                        <a:rPr lang="sk-SK" baseline="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krásu ženy, zdôrazňuje túžbu. Básnik zobrazuje ženu ako vábivý kvet (ružu), kt. hrozí, že ju nejaký muž odtrhne (styk muža a ženy).</a:t>
                      </a:r>
                      <a:endParaRPr lang="sk-SK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3794" name="Picture 2" descr="Výsledok vyhľadávania obrázkov pre dopyt heart clipart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43548" y="3605048"/>
            <a:ext cx="2389419" cy="1212631"/>
          </a:xfrm>
          <a:prstGeom prst="rect">
            <a:avLst/>
          </a:prstGeom>
          <a:noFill/>
        </p:spPr>
      </p:pic>
      <p:pic>
        <p:nvPicPr>
          <p:cNvPr id="33796" name="Picture 4" descr="Výsledok vyhľadávania obrázkov pre dopyt heart clipart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2358" t="21517" r="15550" b="9333"/>
          <a:stretch>
            <a:fillRect/>
          </a:stretch>
        </p:blipFill>
        <p:spPr bwMode="auto">
          <a:xfrm rot="20146580">
            <a:off x="4771697" y="546537"/>
            <a:ext cx="646497" cy="6201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17291" y="227507"/>
            <a:ext cx="6571913" cy="725349"/>
          </a:xfrm>
        </p:spPr>
        <p:txBody>
          <a:bodyPr>
            <a:normAutofit fontScale="90000"/>
          </a:bodyPr>
          <a:lstStyle/>
          <a:p>
            <a:r>
              <a:rPr lang="sk-SK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sk-SK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Avantgardná ľavicová 			   poézia 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68166" y="1177436"/>
            <a:ext cx="8975834" cy="351106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sk-SK" sz="20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	Avantgardná ľavicová poézia = sociálne angažovaná literatúra </a:t>
            </a:r>
            <a:endParaRPr lang="sk-SK" sz="2000" b="1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sk-SK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proletárska a sociálna poézia</a:t>
            </a:r>
          </a:p>
          <a:p>
            <a:pPr lvl="0"/>
            <a:r>
              <a:rPr lang="sk-SK" sz="1800" b="1" i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ideologizmus</a:t>
            </a:r>
            <a:r>
              <a:rPr lang="sk-SK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(snaha ovplyvniť čitateľa) a </a:t>
            </a:r>
            <a:r>
              <a:rPr lang="sk-SK" sz="18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schematizmus</a:t>
            </a:r>
            <a:r>
              <a:rPr lang="sk-SK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(forma dostupná jednoduchému robotníkovi)</a:t>
            </a:r>
          </a:p>
          <a:p>
            <a:pPr lvl="0"/>
            <a:r>
              <a:rPr lang="sk-SK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autori poukazovali na </a:t>
            </a:r>
            <a:r>
              <a:rPr lang="sk-SK" sz="18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sociálne problémy a žiadali zmenu politického systému</a:t>
            </a:r>
          </a:p>
          <a:p>
            <a:pPr lvl="0"/>
            <a:r>
              <a:rPr lang="sk-SK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autori sa sústreďujú okolo časopisu </a:t>
            </a:r>
            <a:r>
              <a:rPr lang="sk-SK" sz="1800" b="1" dirty="0" smtClean="0">
                <a:latin typeface="Times New Roman" pitchFamily="18" charset="0"/>
                <a:cs typeface="Times New Roman" pitchFamily="18" charset="0"/>
              </a:rPr>
              <a:t>DAV</a:t>
            </a:r>
            <a:r>
              <a:rPr lang="sk-SK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sk-SK" sz="18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Daniel Okáli, Andrej </a:t>
            </a:r>
            <a:r>
              <a:rPr lang="sk-SK" sz="1800" b="1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Sirácky</a:t>
            </a:r>
            <a:r>
              <a:rPr lang="sk-SK" sz="18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Vladimír </a:t>
            </a:r>
            <a:r>
              <a:rPr lang="sk-SK" sz="1800" b="1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Clementis</a:t>
            </a:r>
            <a:r>
              <a:rPr lang="sk-SK" sz="18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(názov zoskupenia vznikol z prvých písmen mien predstaviteľov) </a:t>
            </a:r>
            <a:endParaRPr lang="sk-SK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sk-SK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 časopisu prispievali aj filozofi a politici </a:t>
            </a:r>
          </a:p>
          <a:p>
            <a:r>
              <a:rPr lang="sk-SK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sk-SK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utori sa prikláňajú k </a:t>
            </a:r>
            <a:r>
              <a:rPr lang="sk-SK" sz="18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ideológii komunistickej strany, propagovali a oslavovali ruskú revolúciu</a:t>
            </a:r>
          </a:p>
          <a:p>
            <a:r>
              <a:rPr lang="sk-SK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sk-SK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ásnici neskôr prechádzajú na </a:t>
            </a:r>
            <a:r>
              <a:rPr lang="sk-SK" sz="18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nový literárny smer </a:t>
            </a:r>
            <a:r>
              <a:rPr lang="sk-SK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sk-SK" sz="1800" b="1" i="1" dirty="0" smtClean="0">
                <a:latin typeface="Times New Roman" pitchFamily="18" charset="0"/>
                <a:cs typeface="Times New Roman" pitchFamily="18" charset="0"/>
              </a:rPr>
              <a:t>socialistický realizmus </a:t>
            </a:r>
            <a:endParaRPr lang="sk-SK" sz="1800" b="1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sk-SK" sz="20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buNone/>
            </a:pP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2000" u="sng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400" b="1" dirty="0" smtClean="0">
                <a:latin typeface="Times New Roman" pitchFamily="18" charset="0"/>
                <a:cs typeface="Times New Roman" pitchFamily="18" charset="0"/>
              </a:rPr>
              <a:t>OBSAH 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Spoločensko-historický kontext</a:t>
            </a:r>
          </a:p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Zaradenie autorov </a:t>
            </a:r>
          </a:p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Smery</a:t>
            </a:r>
          </a:p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Autori, tvorba a analýza básní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 descr="Výsledok vyhľadávania obrázkov pre dopyt literature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46975" y="3155074"/>
            <a:ext cx="1266825" cy="16772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17291" y="227507"/>
            <a:ext cx="6571913" cy="725349"/>
          </a:xfrm>
        </p:spPr>
        <p:txBody>
          <a:bodyPr>
            <a:normAutofit/>
          </a:bodyPr>
          <a:lstStyle/>
          <a:p>
            <a:r>
              <a:rPr lang="sk-SK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sk-SK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Socialistický realizmus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68166" y="1177436"/>
            <a:ext cx="8975834" cy="351106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sk-SK" sz="20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	Socialistický realizmus = nie je umenie, nejde o umelecký smer! Ide schému, podľa ktorej sa píšu diela</a:t>
            </a:r>
            <a:endParaRPr lang="sk-SK" sz="2000" b="1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sk-SK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sk-SK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 vzniku 2.sv. vojny sa rozšíril do krajín sovietskeho vplyvu</a:t>
            </a:r>
          </a:p>
          <a:p>
            <a:pPr lvl="0"/>
            <a:r>
              <a:rPr lang="sk-SK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sk-SK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ychádza z </a:t>
            </a:r>
            <a:r>
              <a:rPr lang="sk-SK" sz="18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ideológie leninizmu </a:t>
            </a:r>
            <a:r>
              <a:rPr lang="sk-SK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podľa jeho teórie je umenie „odrazom skutočnosti“</a:t>
            </a:r>
          </a:p>
          <a:p>
            <a:pPr lvl="0">
              <a:buNone/>
            </a:pPr>
            <a:r>
              <a:rPr lang="sk-SK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 diela je typické:</a:t>
            </a:r>
          </a:p>
          <a:p>
            <a:pPr lvl="0">
              <a:buAutoNum type="alphaLcParenR"/>
            </a:pPr>
            <a:r>
              <a:rPr lang="sk-SK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čierno-biele videnie postáv:</a:t>
            </a:r>
          </a:p>
          <a:p>
            <a:pPr lvl="1">
              <a:buFont typeface="Wingdings" pitchFamily="2" charset="2"/>
              <a:buChar char="ü"/>
            </a:pPr>
            <a:r>
              <a:rPr lang="sk-SK" sz="1800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kladnou postavou </a:t>
            </a:r>
            <a:r>
              <a:rPr lang="sk-SK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je </a:t>
            </a:r>
            <a:r>
              <a:rPr lang="sk-SK" sz="18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robotník, roľník </a:t>
            </a:r>
            <a:r>
              <a:rPr lang="sk-SK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... = pracujúca inteligencia), kt. na začiatku diela nevedia, na ktorú stranu politiky sa pridať, v priebehu deja prechádzajú rôznymi skúškami, ktoré vedú k politickému uvedomeniu si potreby premeny spoločnosti na socialistickú spoločnosť = k tomu pomáha – </a:t>
            </a:r>
            <a:r>
              <a:rPr lang="sk-SK" sz="18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súdruh, komunista</a:t>
            </a:r>
          </a:p>
          <a:p>
            <a:pPr lvl="1">
              <a:buFont typeface="Wingdings" pitchFamily="2" charset="2"/>
              <a:buChar char="ü"/>
            </a:pPr>
            <a:r>
              <a:rPr lang="sk-SK" sz="1800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sk-SK" sz="1800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ápornou postavou </a:t>
            </a:r>
            <a:r>
              <a:rPr lang="sk-SK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je </a:t>
            </a:r>
            <a:r>
              <a:rPr lang="sk-SK" sz="18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človek</a:t>
            </a:r>
            <a:r>
              <a:rPr lang="sk-SK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ktorý nechce opustiť starý režim a sabotuje premenu spoločnosti – </a:t>
            </a:r>
            <a:r>
              <a:rPr lang="sk-SK" sz="18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šľachta, bohatí sedliaci </a:t>
            </a:r>
            <a:endParaRPr lang="sk-SK" sz="1800" b="1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sk-SK" sz="20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buNone/>
            </a:pP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2000" u="sng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17291" y="227507"/>
            <a:ext cx="6571913" cy="725349"/>
          </a:xfrm>
        </p:spPr>
        <p:txBody>
          <a:bodyPr>
            <a:normAutofit/>
          </a:bodyPr>
          <a:lstStyle/>
          <a:p>
            <a:r>
              <a:rPr lang="sk-SK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sk-SK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Socialistický realizmus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68166" y="1177436"/>
            <a:ext cx="8975834" cy="3511061"/>
          </a:xfrm>
        </p:spPr>
        <p:txBody>
          <a:bodyPr>
            <a:noAutofit/>
          </a:bodyPr>
          <a:lstStyle/>
          <a:p>
            <a:pPr>
              <a:buAutoNum type="alphaLcParenR" startAt="2"/>
            </a:pPr>
            <a:r>
              <a:rPr lang="sk-SK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sk-SK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éma lásky </a:t>
            </a:r>
            <a:r>
              <a:rPr lang="sk-SK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v dielach sa podriaďuje ideológií, žena nie je pre muža erotický objekt, ale spriaznená duša – </a:t>
            </a:r>
            <a:r>
              <a:rPr lang="sk-SK" sz="18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súdružka</a:t>
            </a:r>
            <a:r>
              <a:rPr lang="sk-SK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ktorá s ním </a:t>
            </a:r>
            <a:r>
              <a:rPr lang="sk-SK" sz="18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kráča do krajšej budúcnosti</a:t>
            </a:r>
          </a:p>
          <a:p>
            <a:pPr>
              <a:buAutoNum type="alphaLcParenR" startAt="2"/>
            </a:pPr>
            <a:r>
              <a:rPr lang="sk-SK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sk-SK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traníckosť</a:t>
            </a:r>
            <a:r>
              <a:rPr lang="sk-SK" sz="18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sk-SK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spisovateľ je na strane </a:t>
            </a:r>
            <a:r>
              <a:rPr lang="sk-SK" sz="18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robotníckej triedy </a:t>
            </a:r>
            <a:r>
              <a:rPr lang="sk-SK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podporuje </a:t>
            </a:r>
            <a:r>
              <a:rPr lang="sk-SK" sz="18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ideológiu</a:t>
            </a:r>
            <a:r>
              <a:rPr lang="sk-SK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18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komunistickej strany </a:t>
            </a:r>
          </a:p>
          <a:p>
            <a:pPr>
              <a:buAutoNum type="alphaLcParenR" startAt="2"/>
            </a:pPr>
            <a:r>
              <a:rPr lang="sk-SK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ľ</a:t>
            </a:r>
            <a:r>
              <a:rPr lang="sk-SK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udovosť</a:t>
            </a:r>
            <a:r>
              <a:rPr lang="sk-SK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umenie </a:t>
            </a:r>
            <a:r>
              <a:rPr lang="sk-SK" sz="18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slúži ľudu</a:t>
            </a:r>
            <a:r>
              <a:rPr lang="sk-SK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preto mu musí aj rozumieť</a:t>
            </a:r>
          </a:p>
          <a:p>
            <a:pPr>
              <a:buAutoNum type="alphaLcParenR" startAt="2"/>
            </a:pPr>
            <a:r>
              <a:rPr lang="sk-SK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sk-SK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melecká pravdivosť </a:t>
            </a:r>
            <a:r>
              <a:rPr lang="sk-SK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prepojenie konkrétnych </a:t>
            </a:r>
            <a:r>
              <a:rPr lang="sk-SK" sz="18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faktov s komunizmom</a:t>
            </a:r>
          </a:p>
          <a:p>
            <a:pPr>
              <a:buAutoNum type="alphaLcParenR" startAt="2"/>
            </a:pPr>
            <a:r>
              <a:rPr lang="sk-SK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sk-SK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ypizácia</a:t>
            </a:r>
            <a:r>
              <a:rPr lang="sk-SK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čierno-biele videnie postáv</a:t>
            </a:r>
          </a:p>
          <a:p>
            <a:pPr>
              <a:buAutoNum type="alphaLcParenR" startAt="2"/>
            </a:pPr>
            <a:r>
              <a:rPr lang="sk-SK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sk-SK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riedny pohľad na spoločnosť </a:t>
            </a:r>
            <a:r>
              <a:rPr lang="sk-SK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sk-SK" sz="18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boj 2 tried</a:t>
            </a:r>
            <a:r>
              <a:rPr lang="sk-SK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vykorisťovateľov a vykorisťovaných </a:t>
            </a:r>
          </a:p>
          <a:p>
            <a:pPr>
              <a:buAutoNum type="alphaLcParenR" startAt="2"/>
            </a:pPr>
            <a:endParaRPr lang="sk-SK" sz="1800" b="1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sk-SK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	</a:t>
            </a:r>
          </a:p>
          <a:p>
            <a:pPr>
              <a:buNone/>
            </a:pP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2000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7890" name="Picture 2" descr="Výsledok vyhľadávania obrázkov pre dopyt robotníci"/>
          <p:cNvPicPr>
            <a:picLocks noChangeAspect="1" noChangeArrowheads="1"/>
          </p:cNvPicPr>
          <p:nvPr/>
        </p:nvPicPr>
        <p:blipFill>
          <a:blip r:embed="rId3" cstate="print"/>
          <a:srcRect l="9240" t="23176" r="8308"/>
          <a:stretch>
            <a:fillRect/>
          </a:stretch>
        </p:blipFill>
        <p:spPr bwMode="auto">
          <a:xfrm>
            <a:off x="5644057" y="3762703"/>
            <a:ext cx="2789296" cy="12126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1397000" y="203200"/>
            <a:ext cx="690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4000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Laco Novomeský</a:t>
            </a:r>
            <a:r>
              <a:rPr lang="sk-SK" sz="4000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endParaRPr lang="sk-SK" sz="4000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1447800" y="939800"/>
            <a:ext cx="7696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sk-SK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sk-SK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ajvýznamnejší predstaviteľ avantgardnej lavice</a:t>
            </a:r>
            <a:endParaRPr lang="sk-SK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sk-SK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redaktor ľavicových novín, vyštudovaný učiteľ  </a:t>
            </a:r>
            <a:endParaRPr lang="sk-SK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sk-SK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podieľal sa na príprave SNP</a:t>
            </a:r>
            <a:endParaRPr lang="sk-SK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sk-SK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písal poéziu</a:t>
            </a:r>
            <a:endParaRPr lang="sk-SK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sk-SK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svojou tvorbou slúži človeku, </a:t>
            </a:r>
          </a:p>
          <a:p>
            <a:r>
              <a:rPr lang="sk-SK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pomáha mu lepšie pochopiť svet je empatický </a:t>
            </a:r>
          </a:p>
          <a:p>
            <a:r>
              <a:rPr lang="sk-SK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 nižším vrstvám </a:t>
            </a:r>
            <a:endParaRPr lang="sk-SK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sk-SK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sk-SK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Tvorba </a:t>
            </a:r>
            <a:r>
              <a:rPr lang="sk-SK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sk-SK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sk-SK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Nedeľa</a:t>
            </a:r>
            <a:endParaRPr lang="sk-SK" sz="2000" b="1" i="1" dirty="0" smtClean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r>
              <a:rPr lang="sk-SK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sk-SK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Romboid</a:t>
            </a:r>
            <a:endParaRPr lang="sk-SK" sz="2000" b="1" i="1" dirty="0" smtClean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r>
              <a:rPr lang="sk-SK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sk-SK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Pašovanou ceruzkou</a:t>
            </a:r>
            <a:endParaRPr lang="sk-SK" sz="2000" b="1" i="1" dirty="0" smtClean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r>
              <a:rPr lang="sk-SK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sk-SK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Svätý za dedinou</a:t>
            </a:r>
            <a:endParaRPr lang="sk-SK" sz="2000" b="1" i="1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9938" name="Picture 2" descr="Výsledok vyhľadávania obrázkov pre dopyt laco novomeský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29643" y="1102382"/>
            <a:ext cx="1762125" cy="2590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0910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BlokTextu 2"/>
          <p:cNvSpPr txBox="1"/>
          <p:nvPr/>
        </p:nvSpPr>
        <p:spPr>
          <a:xfrm>
            <a:off x="419100" y="1384300"/>
            <a:ext cx="83439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sk-SK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NEDEĽA </a:t>
            </a:r>
            <a:r>
              <a:rPr lang="sk-SK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sk-SK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melancholická  báseň plná osobných smútkov, obhajuje právo na šťastie aj pre obyčajných a chudobných ľudí, autor sa pozerá na svet očami slúžky, prostitútky, na ktorú nečaká láska, ale pohlavná choroba, chlapca, ktorý má </a:t>
            </a:r>
            <a:r>
              <a:rPr lang="sk-SK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tuberkulózu a </a:t>
            </a:r>
            <a:r>
              <a:rPr lang="sk-SK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nenávidí súcit, kritika zaostalosti proletariátu</a:t>
            </a:r>
            <a:endParaRPr lang="sk-SK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sk-SK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sk-SK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ROMBOID </a:t>
            </a:r>
            <a:r>
              <a:rPr lang="sk-SK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sk-SK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venoval pamiatke Janka Kráľa – opisuje sociálne protiklady v súlade s jeho ľavicovým presvedčením, nespravodlivý, pokrivený svet (romboid) </a:t>
            </a:r>
            <a:r>
              <a:rPr lang="sk-SK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sk-SK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detstvo (kruh), podobne ako </a:t>
            </a:r>
            <a:r>
              <a:rPr lang="sk-SK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Walker</a:t>
            </a:r>
            <a:r>
              <a:rPr lang="sk-SK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oživuje veci, nevyhýba sa analýzam ľudí, ktorí sa ocitli na kraji spoločnosti</a:t>
            </a:r>
            <a:endParaRPr lang="sk-SK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sk-SK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22" name="AutoShape 2" descr="Výsledok vyhľadávania obrázkov pre dopyt cválajúce dn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30724" name="AutoShape 4" descr="Výsledok vyhľadávania obrázkov pre dopyt cválajúce dn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40962" name="Picture 2" descr="Výsledok vyhľadávania obrázkov pre dopyt ROMBOI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40189" y="3772024"/>
            <a:ext cx="1836511" cy="1104776"/>
          </a:xfrm>
          <a:prstGeom prst="rect">
            <a:avLst/>
          </a:prstGeom>
          <a:noFill/>
        </p:spPr>
      </p:pic>
      <p:pic>
        <p:nvPicPr>
          <p:cNvPr id="40964" name="Picture 4" descr="Výsledok vyhľadávania obrázkov pre dopyt ROMBOID novomesk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4825" y="3613404"/>
            <a:ext cx="968375" cy="13014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17291" y="227507"/>
            <a:ext cx="6571913" cy="725349"/>
          </a:xfrm>
        </p:spPr>
        <p:txBody>
          <a:bodyPr>
            <a:normAutofit/>
          </a:bodyPr>
          <a:lstStyle/>
          <a:p>
            <a:r>
              <a:rPr lang="sk-SK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Spoločensko-historický kontext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17500" y="1177436"/>
            <a:ext cx="8521699" cy="3511061"/>
          </a:xfrm>
        </p:spPr>
        <p:txBody>
          <a:bodyPr>
            <a:normAutofit lnSpcReduction="10000"/>
          </a:bodyPr>
          <a:lstStyle/>
          <a:p>
            <a:r>
              <a:rPr lang="sk-SK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1918</a:t>
            </a:r>
            <a:r>
              <a:rPr lang="sk-SK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vznik ČSR</a:t>
            </a:r>
          </a:p>
          <a:p>
            <a:r>
              <a:rPr lang="sk-SK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1919</a:t>
            </a:r>
            <a:r>
              <a:rPr lang="sk-SK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ukončenie maďarizácie u nás, zvyšuje sa vzdelanostná úroveň</a:t>
            </a:r>
          </a:p>
          <a:p>
            <a:r>
              <a:rPr lang="sk-SK" sz="20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slovenčina</a:t>
            </a:r>
            <a:r>
              <a:rPr lang="sk-SK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stáva sa </a:t>
            </a:r>
            <a:r>
              <a:rPr lang="sk-SK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štátnym</a:t>
            </a:r>
            <a:r>
              <a:rPr lang="sk-SK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aj </a:t>
            </a:r>
            <a:r>
              <a:rPr lang="sk-SK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úradným</a:t>
            </a:r>
            <a:r>
              <a:rPr lang="sk-SK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jazykom </a:t>
            </a:r>
          </a:p>
          <a:p>
            <a:r>
              <a:rPr lang="sk-SK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zaznamenávame prudký </a:t>
            </a:r>
            <a:r>
              <a:rPr lang="sk-SK" sz="20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rozvoj vedy a umenia</a:t>
            </a:r>
          </a:p>
          <a:p>
            <a:r>
              <a:rPr lang="sk-SK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1939</a:t>
            </a:r>
            <a:r>
              <a:rPr lang="sk-SK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vznik samostatného </a:t>
            </a:r>
            <a:r>
              <a:rPr lang="sk-SK" sz="20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ČSR</a:t>
            </a:r>
          </a:p>
          <a:p>
            <a:pPr>
              <a:buNone/>
            </a:pPr>
            <a:r>
              <a:rPr lang="sk-SK" sz="20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buNone/>
            </a:pPr>
            <a:r>
              <a:rPr lang="sk-SK" sz="20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sk-SK" sz="2000" b="1" u="sng" dirty="0" smtClean="0">
                <a:latin typeface="Times New Roman" pitchFamily="18" charset="0"/>
                <a:cs typeface="Times New Roman" pitchFamily="18" charset="0"/>
              </a:rPr>
              <a:t>Kultúrna situácia </a:t>
            </a:r>
            <a:r>
              <a:rPr lang="sk-SK" sz="2000" b="1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básnici reflektujú svoje </a:t>
            </a:r>
            <a:r>
              <a:rPr lang="sk-SK" sz="2000" i="1" u="sng" dirty="0" smtClean="0">
                <a:latin typeface="Times New Roman" pitchFamily="18" charset="0"/>
                <a:cs typeface="Times New Roman" pitchFamily="18" charset="0"/>
              </a:rPr>
              <a:t>pocity a dojmy z vojny</a:t>
            </a: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, zakladajú </a:t>
            </a:r>
            <a:r>
              <a:rPr lang="sk-SK" sz="2000" i="1" u="sng" dirty="0" smtClean="0">
                <a:latin typeface="Times New Roman" pitchFamily="18" charset="0"/>
                <a:cs typeface="Times New Roman" pitchFamily="18" charset="0"/>
              </a:rPr>
              <a:t>básnické školy </a:t>
            </a: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(miesto, kde sa združujú básnici a komentujú si svoju tvorbu), rastie </a:t>
            </a:r>
            <a:r>
              <a:rPr lang="sk-SK" sz="2000" u="sng" dirty="0" smtClean="0">
                <a:latin typeface="Times New Roman" pitchFamily="18" charset="0"/>
                <a:cs typeface="Times New Roman" pitchFamily="18" charset="0"/>
              </a:rPr>
              <a:t>prekladová tvorba</a:t>
            </a: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, mnohí básnici odchádzajú </a:t>
            </a:r>
            <a:r>
              <a:rPr lang="sk-SK" sz="2000" u="sng" dirty="0" smtClean="0">
                <a:latin typeface="Times New Roman" pitchFamily="18" charset="0"/>
                <a:cs typeface="Times New Roman" pitchFamily="18" charset="0"/>
              </a:rPr>
              <a:t>študovať do cudziny </a:t>
            </a: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sk-SK" sz="2000" dirty="0" err="1" smtClean="0">
                <a:latin typeface="Times New Roman" pitchFamily="18" charset="0"/>
                <a:cs typeface="Times New Roman" pitchFamily="18" charset="0"/>
              </a:rPr>
              <a:t>E.B.Lukáč</a:t>
            </a: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), niektorí sa </a:t>
            </a:r>
            <a:r>
              <a:rPr lang="sk-SK" sz="2000" u="sng" dirty="0" smtClean="0">
                <a:latin typeface="Times New Roman" pitchFamily="18" charset="0"/>
                <a:cs typeface="Times New Roman" pitchFamily="18" charset="0"/>
              </a:rPr>
              <a:t>angažujú v politike </a:t>
            </a: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sk-SK" sz="2000" dirty="0" err="1" smtClean="0">
                <a:latin typeface="Times New Roman" pitchFamily="18" charset="0"/>
                <a:cs typeface="Times New Roman" pitchFamily="18" charset="0"/>
              </a:rPr>
              <a:t>M.Rázus</a:t>
            </a: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), obnovené </a:t>
            </a:r>
            <a:r>
              <a:rPr lang="sk-SK" sz="2000" u="sng" dirty="0" smtClean="0">
                <a:latin typeface="Times New Roman" pitchFamily="18" charset="0"/>
                <a:cs typeface="Times New Roman" pitchFamily="18" charset="0"/>
              </a:rPr>
              <a:t>vydávanie Slovenských pohľadov </a:t>
            </a:r>
            <a:endParaRPr lang="en-US" sz="2000" u="sng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Zaradenie autorov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3" name="Tabuľka 12"/>
          <p:cNvGraphicFramePr>
            <a:graphicFrameLocks noGrp="1"/>
          </p:cNvGraphicFramePr>
          <p:nvPr/>
        </p:nvGraphicFramePr>
        <p:xfrm>
          <a:off x="279400" y="1603250"/>
          <a:ext cx="8674100" cy="354025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498600"/>
                <a:gridCol w="7175500"/>
              </a:tblGrid>
              <a:tr h="1165688">
                <a:tc>
                  <a:txBody>
                    <a:bodyPr/>
                    <a:lstStyle/>
                    <a:p>
                      <a:r>
                        <a:rPr lang="sk-SK" sz="2000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Staršia generácia</a:t>
                      </a:r>
                      <a:endParaRPr lang="sk-SK" sz="20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Patria sem</a:t>
                      </a:r>
                      <a:r>
                        <a:rPr lang="sk-SK" sz="1600" b="1" i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: J. </a:t>
                      </a:r>
                      <a:r>
                        <a:rPr lang="sk-SK" sz="1600" b="1" i="1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Jesenský</a:t>
                      </a:r>
                      <a:r>
                        <a:rPr lang="sk-SK" sz="1600" b="1" i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sk-SK" sz="1600" b="1" i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V. </a:t>
                      </a:r>
                      <a:r>
                        <a:rPr lang="sk-SK" sz="1600" b="1" i="1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Roy</a:t>
                      </a:r>
                      <a:endParaRPr lang="sk-SK" sz="1600" b="1" i="1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sk-SK" sz="16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Autori nadväzujú na tzv. </a:t>
                      </a:r>
                      <a:r>
                        <a:rPr lang="sk-SK" sz="1600" b="1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hviezdoslavovsko-kraskovskú</a:t>
                      </a:r>
                      <a:r>
                        <a:rPr lang="sk-SK" sz="16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literárnu tendenciu. Poézia </a:t>
                      </a:r>
                      <a:r>
                        <a:rPr lang="sk-SK" sz="1600" b="1" i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má národno-reprezentatívnu </a:t>
                      </a:r>
                      <a:r>
                        <a:rPr lang="sk-SK" sz="16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funkciu. Ich básne </a:t>
                      </a:r>
                      <a:r>
                        <a:rPr lang="sk-SK" sz="1600" b="1" i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reflektujú aktuálne spoločenské dianie – vojna, smrť, strach</a:t>
                      </a:r>
                      <a:r>
                        <a:rPr lang="sk-SK" sz="16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...</a:t>
                      </a:r>
                      <a:endParaRPr lang="sk-SK" sz="16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63922">
                <a:tc>
                  <a:txBody>
                    <a:bodyPr/>
                    <a:lstStyle/>
                    <a:p>
                      <a:r>
                        <a:rPr lang="sk-SK" sz="2000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Prechodná generácia</a:t>
                      </a:r>
                      <a:endParaRPr lang="sk-SK" sz="20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Patria sem: </a:t>
                      </a:r>
                      <a:r>
                        <a:rPr lang="sk-SK" sz="1600" b="1" i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M. Rázus, Š. </a:t>
                      </a:r>
                      <a:r>
                        <a:rPr lang="sk-SK" sz="1600" b="1" i="1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Krčméry</a:t>
                      </a:r>
                      <a:endParaRPr lang="sk-SK" sz="1600" b="1" i="1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sk-SK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Svojou</a:t>
                      </a:r>
                      <a:r>
                        <a:rPr lang="sk-SK" sz="16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tvorbou </a:t>
                      </a:r>
                      <a:r>
                        <a:rPr lang="sk-SK" sz="1600" b="1" i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nadviazali na Hviezdoslava a Kraska</a:t>
                      </a:r>
                      <a:r>
                        <a:rPr lang="sk-SK" sz="16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. Ich poézia taktiež </a:t>
                      </a:r>
                      <a:r>
                        <a:rPr lang="sk-SK" sz="1600" b="1" i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spĺňa národno-reprezentatívnu funkciu</a:t>
                      </a:r>
                      <a:r>
                        <a:rPr lang="sk-SK" sz="16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no objavujú sa v nej už aj </a:t>
                      </a:r>
                      <a:r>
                        <a:rPr lang="sk-SK" sz="1600" b="1" i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vplyvy nových smerov</a:t>
                      </a:r>
                      <a:r>
                        <a:rPr lang="sk-SK" sz="16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. </a:t>
                      </a:r>
                      <a:endParaRPr lang="sk-SK" sz="16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8589">
                <a:tc>
                  <a:txBody>
                    <a:bodyPr/>
                    <a:lstStyle/>
                    <a:p>
                      <a:r>
                        <a:rPr lang="sk-SK" sz="2000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Mladá</a:t>
                      </a:r>
                      <a:r>
                        <a:rPr lang="sk-SK" sz="2000" b="1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 generácia </a:t>
                      </a:r>
                      <a:endParaRPr lang="sk-SK" sz="20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Patria</a:t>
                      </a:r>
                      <a:r>
                        <a:rPr lang="sk-SK" sz="16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sem: </a:t>
                      </a:r>
                      <a:r>
                        <a:rPr lang="sk-SK" sz="1600" b="1" i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J. Smrek, </a:t>
                      </a:r>
                      <a:r>
                        <a:rPr lang="sk-SK" sz="1600" b="1" i="1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E.B.Lukáč</a:t>
                      </a:r>
                      <a:r>
                        <a:rPr lang="sk-SK" sz="1600" b="1" i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L. Novomeský, J. </a:t>
                      </a:r>
                      <a:r>
                        <a:rPr lang="sk-SK" sz="1600" b="1" i="1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Silan</a:t>
                      </a:r>
                      <a:endParaRPr lang="sk-SK" sz="1600" b="1" i="1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sk-SK" sz="16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Autori, ktorí chcú do poézie </a:t>
                      </a:r>
                      <a:r>
                        <a:rPr lang="sk-SK" sz="1600" b="1" i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vniesť nové témy a motívy</a:t>
                      </a:r>
                      <a:r>
                        <a:rPr lang="sk-SK" sz="16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. Vďaka nim </a:t>
                      </a:r>
                      <a:r>
                        <a:rPr lang="sk-SK" sz="1600" b="1" i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vznikajú nové smery </a:t>
                      </a:r>
                      <a:r>
                        <a:rPr lang="sk-SK" sz="16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 literatúra začína plniť už aj </a:t>
                      </a:r>
                      <a:r>
                        <a:rPr lang="sk-SK" sz="1600" b="1" i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estetickú funkciu</a:t>
                      </a:r>
                      <a:r>
                        <a:rPr lang="sk-SK" sz="16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napr. vitalizmus, </a:t>
                      </a:r>
                      <a:r>
                        <a:rPr lang="sk-SK" sz="1600" b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neosymbolizum</a:t>
                      </a:r>
                      <a:r>
                        <a:rPr lang="sk-SK" sz="16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avantgardná ľavicová poézia, katolícka moderna a iné</a:t>
                      </a:r>
                    </a:p>
                    <a:p>
                      <a:endParaRPr lang="sk-SK" sz="16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BlokTextu 13"/>
          <p:cNvSpPr txBox="1"/>
          <p:nvPr/>
        </p:nvSpPr>
        <p:spPr>
          <a:xfrm>
            <a:off x="292100" y="1117600"/>
            <a:ext cx="722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V medzivojnovom období u nás rozlišujeme 3 generácie autorov: </a:t>
            </a:r>
            <a:endParaRPr lang="sk-SK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7078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17291" y="227507"/>
            <a:ext cx="6571913" cy="725349"/>
          </a:xfrm>
        </p:spPr>
        <p:txBody>
          <a:bodyPr>
            <a:normAutofit/>
          </a:bodyPr>
          <a:lstStyle/>
          <a:p>
            <a:r>
              <a:rPr lang="sk-SK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sk-SK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Neosymbolizmus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17500" y="1177436"/>
            <a:ext cx="8521699" cy="351106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sk-SK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	</a:t>
            </a:r>
            <a:r>
              <a:rPr lang="sk-SK" sz="2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Neosymbolizmus</a:t>
            </a:r>
            <a:r>
              <a:rPr lang="sk-SK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sk-SK" sz="20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nový symbolizmus</a:t>
            </a:r>
          </a:p>
          <a:p>
            <a:pPr lvl="1"/>
            <a:r>
              <a:rPr lang="sk-SK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zachováva si typické témy symbolizmu – </a:t>
            </a:r>
            <a:r>
              <a:rPr lang="sk-SK" sz="20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smútok, samota jednotlivca</a:t>
            </a:r>
            <a:r>
              <a:rPr lang="sk-SK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po prežitej vojne sa vystupňoval </a:t>
            </a:r>
            <a:r>
              <a:rPr lang="sk-SK" sz="20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pesimizmus, skepsa, pochybovačnosť</a:t>
            </a:r>
          </a:p>
          <a:p>
            <a:pPr lvl="1"/>
            <a:r>
              <a:rPr lang="sk-SK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autori nadväzujú na prekliatych básnikov </a:t>
            </a:r>
            <a:r>
              <a:rPr lang="sk-SK" sz="20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sk-SK" sz="2000" b="1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Byron</a:t>
            </a:r>
            <a:r>
              <a:rPr lang="sk-SK" sz="20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Krasko</a:t>
            </a:r>
          </a:p>
          <a:p>
            <a:pPr lvl="1"/>
            <a:r>
              <a:rPr lang="sk-SK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báseň je ponímaná ako </a:t>
            </a:r>
            <a:r>
              <a:rPr lang="sk-SK" sz="20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mnohovýznamový text </a:t>
            </a:r>
          </a:p>
          <a:p>
            <a:pPr lvl="1"/>
            <a:r>
              <a:rPr lang="sk-SK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dôležitú úlohu zohráva v básni </a:t>
            </a:r>
            <a:r>
              <a:rPr lang="sk-SK" sz="20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symbol</a:t>
            </a:r>
          </a:p>
          <a:p>
            <a:pPr>
              <a:buNone/>
            </a:pPr>
            <a:endParaRPr lang="sk-SK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sk-SK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sk-SK" sz="20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Dolorizmus</a:t>
            </a:r>
            <a:r>
              <a:rPr lang="sk-SK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poézia </a:t>
            </a:r>
            <a:r>
              <a:rPr lang="sk-SK" sz="20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smútku, utrpenia, bolesti </a:t>
            </a:r>
            <a:r>
              <a:rPr lang="sk-SK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v diele sa to prejavuje </a:t>
            </a:r>
            <a:r>
              <a:rPr lang="sk-SK" sz="20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veľkým smútkom a dezilúziou</a:t>
            </a:r>
            <a:r>
              <a:rPr lang="sk-SK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ide napr. o poéziu </a:t>
            </a:r>
            <a:r>
              <a:rPr lang="sk-SK" sz="2000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E. B. Lukáča </a:t>
            </a:r>
          </a:p>
          <a:p>
            <a:endParaRPr lang="sk-SK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sk-SK" sz="20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buNone/>
            </a:pP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2000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1506" name="Picture 2" descr="Výsledok vyhľadávania obrázkov pre dopyt pain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323437"/>
              </a:clrFrom>
              <a:clrTo>
                <a:srgbClr val="323437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647092">
            <a:off x="7268552" y="2469573"/>
            <a:ext cx="1596047" cy="10610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1397000" y="203200"/>
            <a:ext cx="690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4000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Emil Boleslav Lukáč </a:t>
            </a:r>
            <a:endParaRPr lang="sk-SK" sz="4000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1447800" y="939800"/>
            <a:ext cx="76962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sk-SK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pochádza z dedinky </a:t>
            </a:r>
            <a:r>
              <a:rPr lang="sk-SK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Hodruša</a:t>
            </a:r>
            <a:r>
              <a:rPr lang="sk-SK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Hámre (okres Žarnovica)</a:t>
            </a:r>
          </a:p>
          <a:p>
            <a:pPr>
              <a:buFont typeface="Arial" pitchFamily="34" charset="0"/>
              <a:buChar char="•"/>
            </a:pPr>
            <a:r>
              <a:rPr lang="sk-SK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vyštudoval teológiu v BA, zároveň študoval na filozofickej fakulte, čo bolo veľmi protichodné, študoval v Paríži</a:t>
            </a:r>
          </a:p>
          <a:p>
            <a:pPr>
              <a:buFont typeface="Arial" pitchFamily="34" charset="0"/>
              <a:buChar char="•"/>
            </a:pPr>
            <a:r>
              <a:rPr lang="sk-SK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pracoval ako kňaz, </a:t>
            </a:r>
          </a:p>
          <a:p>
            <a:pPr>
              <a:buFont typeface="Arial" pitchFamily="34" charset="0"/>
              <a:buChar char="•"/>
            </a:pPr>
            <a:r>
              <a:rPr lang="sk-SK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neskôr vyučoval slovenčinu a maďarčinu</a:t>
            </a:r>
          </a:p>
          <a:p>
            <a:pPr>
              <a:buFont typeface="Arial" pitchFamily="34" charset="0"/>
              <a:buChar char="•"/>
            </a:pPr>
            <a:r>
              <a:rPr lang="sk-SK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bol redaktorom mnohých časopisov</a:t>
            </a:r>
          </a:p>
          <a:p>
            <a:pPr>
              <a:buFont typeface="Arial" pitchFamily="34" charset="0"/>
              <a:buChar char="•"/>
            </a:pPr>
            <a:r>
              <a:rPr lang="sk-SK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angažoval sa aj v politike </a:t>
            </a:r>
          </a:p>
          <a:p>
            <a:pPr>
              <a:buFont typeface="Arial" pitchFamily="34" charset="0"/>
              <a:buChar char="•"/>
            </a:pPr>
            <a:r>
              <a:rPr lang="sk-SK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pracoval ako tajomník Spolku slovenských </a:t>
            </a:r>
          </a:p>
          <a:p>
            <a:r>
              <a:rPr lang="sk-SK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spisovateľov </a:t>
            </a:r>
          </a:p>
          <a:p>
            <a:endParaRPr lang="sk-SK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sk-SK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Tvorba</a:t>
            </a:r>
            <a:r>
              <a:rPr lang="sk-SK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 	</a:t>
            </a:r>
            <a:r>
              <a:rPr lang="sk-SK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Spoveď</a:t>
            </a:r>
          </a:p>
          <a:p>
            <a:r>
              <a:rPr lang="sk-SK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sk-SK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Dunaj a Seina</a:t>
            </a:r>
          </a:p>
          <a:p>
            <a:r>
              <a:rPr lang="sk-SK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sk-SK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 láske neláskavej</a:t>
            </a:r>
            <a:endParaRPr lang="sk-SK" sz="2000" b="1" i="1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Výsledok vyhľadávania obrázkov pre dopyt emil boleslav lukáč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43675" y="1773237"/>
            <a:ext cx="2190750" cy="30861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0910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BlokTextu 2"/>
          <p:cNvSpPr txBox="1"/>
          <p:nvPr/>
        </p:nvSpPr>
        <p:spPr>
          <a:xfrm>
            <a:off x="419100" y="1384300"/>
            <a:ext cx="83439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k-SK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SPOVEĎ</a:t>
            </a:r>
            <a:r>
              <a:rPr lang="sk-SK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- zbierka básní, v ktorej prevládajú pocity nedôverčivosti, odhaľuje autorove zážitky z detstva a mladosti, </a:t>
            </a:r>
            <a:r>
              <a:rPr lang="sk-SK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častokrát</a:t>
            </a:r>
            <a:r>
              <a:rPr lang="sk-SK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sa vyjadruje v protikladoch </a:t>
            </a:r>
          </a:p>
          <a:p>
            <a:pPr algn="just"/>
            <a:endParaRPr lang="sk-SK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sk-SK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DUNAJ A SEINA </a:t>
            </a:r>
            <a:r>
              <a:rPr lang="sk-SK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– zbierka básní, v ktorej autor porovnáva rodný kraj (</a:t>
            </a:r>
            <a:r>
              <a:rPr lang="sk-SK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Hodrušu</a:t>
            </a:r>
            <a:r>
              <a:rPr lang="sk-SK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Hámre) a Paríž (kde študoval), autor dáva prednosť svojmu rodnému kraju, v dedine nachádza mravnú silu národa, v zbierke sa tiež odhaľuje ako básnik hlbokého erotického cítenia</a:t>
            </a:r>
          </a:p>
          <a:p>
            <a:pPr algn="just"/>
            <a:endParaRPr lang="sk-SK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sk-SK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 LÁSKE NELÁSKAVEJ </a:t>
            </a:r>
            <a:r>
              <a:rPr lang="sk-SK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– zbierka básní, v kt. názve sa skrýva oxymoron (umelecký prostriedok (spojenie slov, ktoré si navzájom odporujú), v názve odhaľuje svoje ponímanie lásky, ironizuje sľub vernosti a nechce sa pripútať k jednej osobe, názvom poukazuje aj na to, že láska je plná bolesti a rozporov, ide o hru citu a rozumu </a:t>
            </a:r>
            <a:endParaRPr lang="sk-SK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					</a:t>
            </a:r>
            <a:r>
              <a:rPr lang="sk-SK" sz="4000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Dunaj a Seina</a:t>
            </a:r>
            <a:br>
              <a:rPr lang="sk-SK" sz="4000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sk-SK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				báseň – </a:t>
            </a:r>
            <a:r>
              <a:rPr lang="sk-SK" sz="4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Taedium</a:t>
            </a:r>
            <a:r>
              <a:rPr lang="sk-SK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4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Urbis</a:t>
            </a:r>
            <a:endParaRPr lang="sk-SK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174171" y="1137559"/>
            <a:ext cx="4934857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600" b="1" i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1) </a:t>
            </a:r>
            <a:r>
              <a:rPr lang="sk-SK" sz="16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Bohatstvá veľkomesta, zlatisté strechy dómov,</a:t>
            </a:r>
          </a:p>
          <a:p>
            <a:r>
              <a:rPr lang="sk-SK" sz="16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ich rozkoš, mam a jed, ich sláva, </a:t>
            </a:r>
            <a:r>
              <a:rPr lang="sk-SK" sz="1600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sprzna</a:t>
            </a:r>
            <a:r>
              <a:rPr lang="sk-SK" sz="16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slasť,</a:t>
            </a:r>
          </a:p>
          <a:p>
            <a:r>
              <a:rPr lang="sk-SK" sz="16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všetko to cudzie mi, je inde moja vlasť,</a:t>
            </a:r>
          </a:p>
          <a:p>
            <a:r>
              <a:rPr lang="sk-SK" sz="16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Tam medzi bralami môj čarokrásny domov .</a:t>
            </a:r>
          </a:p>
          <a:p>
            <a:endParaRPr lang="sk-SK" sz="1600" i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sk-SK" sz="1600" b="1" i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2) </a:t>
            </a:r>
            <a:r>
              <a:rPr lang="sk-SK" sz="16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Tu každá myšlienka je </a:t>
            </a:r>
            <a:r>
              <a:rPr lang="sk-SK" sz="1600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zakrnelou</a:t>
            </a:r>
            <a:r>
              <a:rPr lang="sk-SK" sz="16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chromou,</a:t>
            </a:r>
          </a:p>
          <a:p>
            <a:r>
              <a:rPr lang="sk-SK" sz="16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doma je milšou mi aj najskromnejšia chrasť.</a:t>
            </a:r>
          </a:p>
          <a:p>
            <a:r>
              <a:rPr lang="sk-SK" sz="16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Tu všetko ubité a nemôže nič rásť,</a:t>
            </a:r>
          </a:p>
          <a:p>
            <a:r>
              <a:rPr lang="sk-SK" sz="16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Len hukot odporný čuť veľkých </a:t>
            </a:r>
            <a:r>
              <a:rPr lang="sk-SK" sz="1600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hypodromov</a:t>
            </a:r>
            <a:r>
              <a:rPr lang="sk-SK" sz="16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sk-SK" sz="1600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4499428" y="1188356"/>
            <a:ext cx="407125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600" b="1" i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3)</a:t>
            </a:r>
            <a:r>
              <a:rPr lang="sk-SK" sz="16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Ó, hory zelené, ó, dobrý, rodný </a:t>
            </a:r>
            <a:r>
              <a:rPr lang="sk-SK" sz="1600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údol</a:t>
            </a:r>
            <a:r>
              <a:rPr lang="sk-SK" sz="16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r>
              <a:rPr lang="sk-SK" sz="16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na malých chatrčiach ten milý modrý kúdol,</a:t>
            </a:r>
          </a:p>
          <a:p>
            <a:r>
              <a:rPr lang="sk-SK" sz="16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tie mäkké sonáty, ktorými viedol húdol.</a:t>
            </a:r>
          </a:p>
          <a:p>
            <a:endParaRPr lang="sk-SK" sz="1600" i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sk-SK" sz="1600" i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sk-SK" sz="1600" b="1" i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4)</a:t>
            </a:r>
            <a:r>
              <a:rPr lang="sk-SK" sz="16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Ó, ľudia ako </a:t>
            </a:r>
            <a:r>
              <a:rPr lang="sk-SK" sz="1600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vosť</a:t>
            </a:r>
            <a:r>
              <a:rPr lang="sk-SK" sz="16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nie nepriatelia – vlci,</a:t>
            </a:r>
          </a:p>
          <a:p>
            <a:r>
              <a:rPr lang="sk-SK" sz="16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 ich krotkých pohľadoch </a:t>
            </a:r>
            <a:r>
              <a:rPr lang="sk-SK" sz="1600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slavianska</a:t>
            </a:r>
            <a:r>
              <a:rPr lang="sk-SK" sz="16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láska blčí.</a:t>
            </a:r>
          </a:p>
          <a:p>
            <a:r>
              <a:rPr lang="sk-SK" sz="16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Ó, ty môj krásny kraj. Tak milujem ho. Mlčí. </a:t>
            </a:r>
            <a:endParaRPr lang="sk-SK" sz="1600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0" y="3643085"/>
            <a:ext cx="9144000" cy="120032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sk-SK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Interpretácia</a:t>
            </a:r>
            <a:r>
              <a:rPr lang="sk-SK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– báseň v preklade znamená </a:t>
            </a:r>
            <a:r>
              <a:rPr lang="sk-SK" b="1" i="1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Hnus z mesta</a:t>
            </a:r>
            <a:r>
              <a:rPr lang="sk-SK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ide o </a:t>
            </a:r>
            <a:r>
              <a:rPr lang="sk-SK" b="1" i="1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sonet</a:t>
            </a:r>
            <a:r>
              <a:rPr lang="sk-SK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– schéma 4,4,3,3. Autor dáva do </a:t>
            </a:r>
            <a:r>
              <a:rPr lang="sk-SK" b="1" i="1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kontrastu mesto </a:t>
            </a:r>
            <a:r>
              <a:rPr lang="sk-SK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(Paríž, kde študoval) </a:t>
            </a:r>
            <a:r>
              <a:rPr lang="sk-SK" b="1" i="1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 dedinu </a:t>
            </a:r>
            <a:r>
              <a:rPr lang="sk-SK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(rodnú </a:t>
            </a:r>
            <a:r>
              <a:rPr lang="sk-SK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Hodrušu</a:t>
            </a:r>
            <a:r>
              <a:rPr lang="sk-SK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Hámre). Porovnáva plusy a mínusy. Poukazuje na </a:t>
            </a:r>
            <a:r>
              <a:rPr lang="sk-SK" b="1" i="1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hluk veľkomesta a pokoj dediny</a:t>
            </a:r>
            <a:r>
              <a:rPr lang="sk-SK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Porovnáva tiež </a:t>
            </a:r>
            <a:r>
              <a:rPr lang="sk-SK" b="1" i="1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ľudí</a:t>
            </a:r>
            <a:r>
              <a:rPr lang="sk-SK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ktorí žijú v </a:t>
            </a:r>
            <a:r>
              <a:rPr lang="sk-SK" b="1" i="1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meste (vlci) a v dedine (</a:t>
            </a:r>
            <a:r>
              <a:rPr lang="sk-SK" b="1" i="1" u="sng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slavianska</a:t>
            </a:r>
            <a:r>
              <a:rPr lang="sk-SK" b="1" i="1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láska</a:t>
            </a:r>
            <a:r>
              <a:rPr lang="sk-SK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). Vyhráva u neho </a:t>
            </a:r>
            <a:r>
              <a:rPr lang="sk-SK" b="1" i="1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rodný kraj</a:t>
            </a:r>
            <a:r>
              <a:rPr lang="sk-SK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sk-SK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u="sng" dirty="0" smtClean="0">
                <a:latin typeface="Times New Roman" pitchFamily="18" charset="0"/>
                <a:cs typeface="Times New Roman" pitchFamily="18" charset="0"/>
              </a:rPr>
              <a:t>Úlohy: </a:t>
            </a:r>
            <a:endParaRPr lang="sk-SK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sk-SK" sz="2600" dirty="0" smtClean="0">
                <a:latin typeface="Times New Roman" pitchFamily="18" charset="0"/>
                <a:cs typeface="Times New Roman" pitchFamily="18" charset="0"/>
              </a:rPr>
              <a:t>Vyznačte v básni veršovú schému. </a:t>
            </a:r>
          </a:p>
          <a:p>
            <a:pPr marL="514350" indent="-514350">
              <a:buAutoNum type="arabicPeriod"/>
            </a:pPr>
            <a:r>
              <a:rPr lang="sk-SK" sz="2600" dirty="0" smtClean="0">
                <a:latin typeface="Times New Roman" pitchFamily="18" charset="0"/>
                <a:cs typeface="Times New Roman" pitchFamily="18" charset="0"/>
              </a:rPr>
              <a:t>Analyzuj báseň po jednotlivých strofách.</a:t>
            </a:r>
          </a:p>
          <a:p>
            <a:pPr marL="514350" indent="-514350">
              <a:buAutoNum type="arabicPeriod"/>
            </a:pPr>
            <a:r>
              <a:rPr lang="sk-SK" sz="2600" dirty="0" smtClean="0">
                <a:latin typeface="Times New Roman" pitchFamily="18" charset="0"/>
                <a:cs typeface="Times New Roman" pitchFamily="18" charset="0"/>
              </a:rPr>
              <a:t>Pomenujte básnické prostriedky: </a:t>
            </a:r>
            <a:r>
              <a:rPr lang="sk-SK" sz="2600" i="1" dirty="0" smtClean="0">
                <a:latin typeface="Times New Roman" pitchFamily="18" charset="0"/>
                <a:cs typeface="Times New Roman" pitchFamily="18" charset="0"/>
              </a:rPr>
              <a:t>mäkké sonáty, ľudia ako vosk</a:t>
            </a:r>
          </a:p>
          <a:p>
            <a:pPr marL="514350" indent="-514350">
              <a:buNone/>
            </a:pPr>
            <a:r>
              <a:rPr lang="sk-SK" sz="2600" dirty="0" smtClean="0">
                <a:latin typeface="Times New Roman" pitchFamily="18" charset="0"/>
                <a:cs typeface="Times New Roman" pitchFamily="18" charset="0"/>
              </a:rPr>
              <a:t>4. Aké motívy dominujú v básni? </a:t>
            </a:r>
          </a:p>
          <a:p>
            <a:pPr marL="514350" indent="-514350">
              <a:buNone/>
            </a:pPr>
            <a:endParaRPr lang="sk-SK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sk-SK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r>
              <a:rPr lang="sk-SK" sz="2600" dirty="0" smtClean="0">
                <a:latin typeface="Times New Roman" pitchFamily="18" charset="0"/>
                <a:cs typeface="Times New Roman" pitchFamily="18" charset="0"/>
              </a:rPr>
              <a:t>	Jednotlivé úlohy vypracuj do zošita, k poznámkam, ktoré si si napísal/a. </a:t>
            </a:r>
          </a:p>
          <a:p>
            <a:pPr marL="514350" indent="-514350">
              <a:buNone/>
            </a:pP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1199</Words>
  <Application>Microsoft Office PowerPoint</Application>
  <PresentationFormat>Prezentácia na obrazovke (16:9)</PresentationFormat>
  <Paragraphs>213</Paragraphs>
  <Slides>23</Slides>
  <Notes>3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23</vt:i4>
      </vt:variant>
    </vt:vector>
  </HeadingPairs>
  <TitlesOfParts>
    <vt:vector size="24" baseType="lpstr">
      <vt:lpstr>Office Theme</vt:lpstr>
      <vt:lpstr>Slovenská  medzivojnová poézia</vt:lpstr>
      <vt:lpstr>OBSAH </vt:lpstr>
      <vt:lpstr>Spoločensko-historický kontext</vt:lpstr>
      <vt:lpstr>Zaradenie autorov</vt:lpstr>
      <vt:lpstr>  Neosymbolizmus</vt:lpstr>
      <vt:lpstr>Snímka 6</vt:lpstr>
      <vt:lpstr>Snímka 7</vt:lpstr>
      <vt:lpstr>     Dunaj a Seina     báseň – Taedium Urbis</vt:lpstr>
      <vt:lpstr>Úlohy: </vt:lpstr>
      <vt:lpstr>O láske neláskavej báseň - Paradoxon</vt:lpstr>
      <vt:lpstr>Znaky jeho poézie:</vt:lpstr>
      <vt:lpstr>  Vitalizmus </vt:lpstr>
      <vt:lpstr>Snímka 13</vt:lpstr>
      <vt:lpstr>Snímka 14</vt:lpstr>
      <vt:lpstr>Snímka 15</vt:lpstr>
      <vt:lpstr>Cválajúce dni báseň – Cválajúce dni</vt:lpstr>
      <vt:lpstr>Úlohy: </vt:lpstr>
      <vt:lpstr>  Vnímanie lásky u Lukáča      a Smreka </vt:lpstr>
      <vt:lpstr>  Avantgardná ľavicová       poézia </vt:lpstr>
      <vt:lpstr>      Socialistický realizmus</vt:lpstr>
      <vt:lpstr>      Socialistický realizmus</vt:lpstr>
      <vt:lpstr>Snímka 22</vt:lpstr>
      <vt:lpstr>Snímka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2020-03-25T17:48:05Z</dcterms:modified>
</cp:coreProperties>
</file>