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EFF29"/>
    <a:srgbClr val="C33A1F"/>
    <a:srgbClr val="003635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Štýl s motívom 1 - zvýrazneni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494" y="-4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25012" y="1555956"/>
            <a:ext cx="7757651" cy="176980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5" y="3406870"/>
            <a:ext cx="7801898" cy="7669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6" y="268581"/>
            <a:ext cx="8214852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19981"/>
            <a:ext cx="8246070" cy="354234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91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017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30114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1864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9104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1864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9104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732" y="1509663"/>
            <a:ext cx="8001268" cy="1659193"/>
          </a:xfrm>
        </p:spPr>
        <p:txBody>
          <a:bodyPr>
            <a:normAutofit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Slovenská </a:t>
            </a:r>
            <a:b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medzivojnová poézia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0483" y="4594122"/>
            <a:ext cx="7853517" cy="549378"/>
          </a:xfrm>
        </p:spPr>
        <p:txBody>
          <a:bodyPr>
            <a:normAutofit/>
          </a:bodyPr>
          <a:lstStyle/>
          <a:p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Mgr. Patrícia </a:t>
            </a:r>
            <a:r>
              <a:rPr lang="sk-SK" sz="2400" dirty="0" err="1" smtClean="0">
                <a:latin typeface="Times New Roman" pitchFamily="18" charset="0"/>
                <a:cs typeface="Times New Roman" pitchFamily="18" charset="0"/>
              </a:rPr>
              <a:t>Szviteková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6858" y="174172"/>
            <a:ext cx="8229600" cy="857250"/>
          </a:xfrm>
        </p:spPr>
        <p:txBody>
          <a:bodyPr>
            <a:noAutofit/>
          </a:bodyPr>
          <a:lstStyle/>
          <a:p>
            <a:pPr algn="r"/>
            <a:r>
              <a:rPr lang="sk-SK" sz="36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 láske neláskavej</a:t>
            </a:r>
            <a:r>
              <a:rPr lang="sk-SK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sk-SK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báseň - </a:t>
            </a:r>
            <a:r>
              <a:rPr lang="sk-SK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Paradoxon</a:t>
            </a:r>
            <a:endParaRPr lang="sk-SK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74170" y="1137559"/>
            <a:ext cx="74313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Nemám rád, že ma miluješ tak,	4)     Nesmiem byť šťastný, 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tak ma to mrzí			        lebo šťastím uplynie šťastie,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vidíš, som príliš povedomý		        len z kyprej pôdy pochybností,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a príliš drzý. 			        nám láska rastie. </a:t>
            </a:r>
          </a:p>
          <a:p>
            <a:pPr marL="342900" indent="-342900"/>
            <a:endParaRPr lang="sk-SK" sz="16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2) 	Buď ku mne ľahostajná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a trochu chladná,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takto je láska pripokojná 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prisúladná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/>
            <a:endParaRPr lang="sk-SK" sz="16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 startAt="3"/>
            </a:pP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Nemiluj tak nadovšetko,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nie bez prekážky,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zakazuj lásku, drv ju, mraz ju,</a:t>
            </a:r>
          </a:p>
          <a:p>
            <a:pPr marL="342900" indent="-342900"/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tak drž cit lásky. 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3251199" y="2467428"/>
            <a:ext cx="5529944" cy="20313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sk-SK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Interpretácia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názov </a:t>
            </a:r>
            <a:r>
              <a:rPr lang="sk-SK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Paradoxon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(symbolika – paradox je niečo, čo sa vzájomne vylučuje), autor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vyjadruje svoj postoj k láske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uvažuje, či je láska stály cit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Myslí si, že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nesmie byť šťastný, lebo šťastie pominie a znovu bude nešťastný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Z toho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 strach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 Žene hovorí, že ho miluje príliš a má to opačný efekt. Žiada od nej, aby bola voči nemu ľahostajná, lebo to je miera lásky, ktorú vie zniesť. </a:t>
            </a:r>
            <a:endParaRPr lang="sk-SK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OBSAH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Spoločensko-historický kontext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Zaradenie autorov 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Smery</a:t>
            </a:r>
          </a:p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Autori, tvorba a analýza básní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Výsledok vyhľadávania obrázkov pre dopyt literatur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6975" y="3155074"/>
            <a:ext cx="1266825" cy="1677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7291" y="227507"/>
            <a:ext cx="6571913" cy="725349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Spoločensko-historický kontext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7500" y="1177436"/>
            <a:ext cx="8521699" cy="3511061"/>
          </a:xfrm>
        </p:spPr>
        <p:txBody>
          <a:bodyPr>
            <a:normAutofit lnSpcReduction="10000"/>
          </a:bodyPr>
          <a:lstStyle/>
          <a:p>
            <a:r>
              <a:rPr lang="sk-SK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1918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vznik ČSR</a:t>
            </a:r>
          </a:p>
          <a:p>
            <a:r>
              <a:rPr lang="sk-SK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1919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ukončenie maďarizácie u nás, zvyšuje sa vzdelanostná úroveň</a:t>
            </a:r>
          </a:p>
          <a:p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lovenčina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stáva sa </a:t>
            </a:r>
            <a:r>
              <a:rPr lang="sk-SK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štátnym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aj </a:t>
            </a:r>
            <a:r>
              <a:rPr lang="sk-SK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úradným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jazykom </a:t>
            </a:r>
          </a:p>
          <a:p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aznamenávame prudký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rozvoj vedy a umenia</a:t>
            </a:r>
          </a:p>
          <a:p>
            <a:r>
              <a:rPr lang="sk-SK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1939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vznik samostatného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ČSR</a:t>
            </a:r>
          </a:p>
          <a:p>
            <a:pPr>
              <a:buNone/>
            </a:pP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2000" b="1" u="sng" dirty="0" smtClean="0">
                <a:latin typeface="Times New Roman" pitchFamily="18" charset="0"/>
                <a:cs typeface="Times New Roman" pitchFamily="18" charset="0"/>
              </a:rPr>
              <a:t>Kultúrna situácia </a:t>
            </a:r>
            <a:r>
              <a:rPr lang="sk-SK" sz="2000" b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básnici reflektujú svoje </a:t>
            </a:r>
            <a:r>
              <a:rPr lang="sk-SK" sz="2000" i="1" u="sng" dirty="0" smtClean="0">
                <a:latin typeface="Times New Roman" pitchFamily="18" charset="0"/>
                <a:cs typeface="Times New Roman" pitchFamily="18" charset="0"/>
              </a:rPr>
              <a:t>pocity a dojmy z vojny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, zakladajú </a:t>
            </a:r>
            <a:r>
              <a:rPr lang="sk-SK" sz="2000" i="1" u="sng" dirty="0" smtClean="0">
                <a:latin typeface="Times New Roman" pitchFamily="18" charset="0"/>
                <a:cs typeface="Times New Roman" pitchFamily="18" charset="0"/>
              </a:rPr>
              <a:t>básnické školy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(miesto, kde sa združujú básnici a komentujú si svoju tvorbu), rastie </a:t>
            </a:r>
            <a:r>
              <a:rPr lang="sk-SK" sz="2000" u="sng" dirty="0" smtClean="0">
                <a:latin typeface="Times New Roman" pitchFamily="18" charset="0"/>
                <a:cs typeface="Times New Roman" pitchFamily="18" charset="0"/>
              </a:rPr>
              <a:t>prekladová tvorba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, mnoh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í básnici odchádzajú </a:t>
            </a:r>
            <a:r>
              <a:rPr lang="sk-SK" sz="2000" u="sng" dirty="0" smtClean="0">
                <a:latin typeface="Times New Roman" pitchFamily="18" charset="0"/>
                <a:cs typeface="Times New Roman" pitchFamily="18" charset="0"/>
              </a:rPr>
              <a:t>študovať do cudziny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E.B.Lukáč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), niektorí sa </a:t>
            </a:r>
            <a:r>
              <a:rPr lang="sk-SK" sz="2000" u="sng" dirty="0" smtClean="0">
                <a:latin typeface="Times New Roman" pitchFamily="18" charset="0"/>
                <a:cs typeface="Times New Roman" pitchFamily="18" charset="0"/>
              </a:rPr>
              <a:t>angažujú v politike 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2000" dirty="0" err="1" smtClean="0">
                <a:latin typeface="Times New Roman" pitchFamily="18" charset="0"/>
                <a:cs typeface="Times New Roman" pitchFamily="18" charset="0"/>
              </a:rPr>
              <a:t>M.Rázus</a:t>
            </a: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), obnovené </a:t>
            </a:r>
            <a:r>
              <a:rPr lang="sk-SK" sz="2000" u="sng" dirty="0" smtClean="0">
                <a:latin typeface="Times New Roman" pitchFamily="18" charset="0"/>
                <a:cs typeface="Times New Roman" pitchFamily="18" charset="0"/>
              </a:rPr>
              <a:t>vydávanie Slovenských pohľadov 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Zaradenie autorov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uľka 12"/>
          <p:cNvGraphicFramePr>
            <a:graphicFrameLocks noGrp="1"/>
          </p:cNvGraphicFramePr>
          <p:nvPr/>
        </p:nvGraphicFramePr>
        <p:xfrm>
          <a:off x="279400" y="1603250"/>
          <a:ext cx="8674100" cy="35402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98600"/>
                <a:gridCol w="7175500"/>
              </a:tblGrid>
              <a:tr h="1165688"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Staršia generácia</a:t>
                      </a:r>
                      <a:endParaRPr lang="sk-SK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Patria sem</a:t>
                      </a:r>
                      <a:r>
                        <a:rPr lang="sk-SK" sz="16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J. </a:t>
                      </a:r>
                      <a:r>
                        <a:rPr lang="sk-SK" sz="1600" b="1" i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Jesenský</a:t>
                      </a:r>
                      <a:r>
                        <a:rPr lang="sk-SK" sz="16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V. </a:t>
                      </a:r>
                      <a:r>
                        <a:rPr lang="sk-SK" sz="1600" b="1" i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Roy</a:t>
                      </a:r>
                      <a:endParaRPr lang="sk-SK" sz="1600" b="1" i="1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Autori nadväzujú na tzv. </a:t>
                      </a:r>
                      <a:r>
                        <a:rPr lang="sk-SK" sz="1600" b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hviezdoslavovsko-kraskovskú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literárnu tendenciu. Poézia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má národno-reprezentatívnu 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funkciu. Ich básne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reflektujú aktuálne spoločenské dianie – vojna, smrť, strach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lang="sk-SK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3922"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Prechodná generácia</a:t>
                      </a:r>
                      <a:endParaRPr lang="sk-SK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Patria sem: </a:t>
                      </a:r>
                      <a:r>
                        <a:rPr lang="sk-SK" sz="16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M. Rázus, Š. </a:t>
                      </a:r>
                      <a:r>
                        <a:rPr lang="sk-SK" sz="1600" b="1" i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Krčméry</a:t>
                      </a:r>
                      <a:endParaRPr lang="sk-SK" sz="1600" b="1" i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sk-SK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Svojou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tvorbou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nadviazali na Hviezdoslava a Kraska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Ich poézia taktiež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spĺňa národno-reprezentatívnu funkciu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no objavujú sa v nej už aj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vplyvy nových smerov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endParaRPr lang="sk-SK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8589">
                <a:tc>
                  <a:txBody>
                    <a:bodyPr/>
                    <a:lstStyle/>
                    <a:p>
                      <a:r>
                        <a:rPr lang="sk-SK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Mladá</a:t>
                      </a:r>
                      <a:r>
                        <a:rPr lang="sk-SK" sz="2000" b="1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generácia </a:t>
                      </a:r>
                      <a:endParaRPr lang="sk-SK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Patria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sem: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J. Smrek, </a:t>
                      </a:r>
                      <a:r>
                        <a:rPr lang="sk-SK" sz="1600" b="1" i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E.B.Lukáč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L. Novomeský, J. </a:t>
                      </a:r>
                      <a:r>
                        <a:rPr lang="sk-SK" sz="1600" b="1" i="1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Silan</a:t>
                      </a:r>
                      <a:endParaRPr lang="sk-SK" sz="1600" b="1" i="1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Autori, ktorí chcú do poézie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vniesť nové témy a motívy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 Vďaka nim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vznikajú nové smery 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 literatúra začína plniť už aj </a:t>
                      </a:r>
                      <a:r>
                        <a:rPr lang="sk-SK" sz="1600" b="1" i="1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estetickú funkciu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napr. vitalizmus, </a:t>
                      </a:r>
                      <a:r>
                        <a:rPr lang="sk-SK" sz="1600" b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neosymbolizum</a:t>
                      </a:r>
                      <a:r>
                        <a:rPr lang="sk-SK" sz="16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avantgardná ľavicová poézia, katolícka moderna a iné</a:t>
                      </a:r>
                    </a:p>
                    <a:p>
                      <a:endParaRPr lang="sk-SK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BlokTextu 13"/>
          <p:cNvSpPr txBox="1"/>
          <p:nvPr/>
        </p:nvSpPr>
        <p:spPr>
          <a:xfrm>
            <a:off x="292100" y="1117600"/>
            <a:ext cx="722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V medzivojnovom období u nás rozlišujeme 3 generácie autorov: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17291" y="227507"/>
            <a:ext cx="6571913" cy="725349"/>
          </a:xfrm>
        </p:spPr>
        <p:txBody>
          <a:bodyPr>
            <a:normAutofit/>
          </a:bodyPr>
          <a:lstStyle/>
          <a:p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Neosymbolizmus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7500" y="1177436"/>
            <a:ext cx="8521699" cy="351106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Neosymbolizmus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nový symbolizmus</a:t>
            </a:r>
          </a:p>
          <a:p>
            <a:pPr lvl="1"/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achováva si typické témy symbolizmu –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smútok, samota jednotlivca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po prežitej vojne sa vystupňoval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pesimizmus, skepsa, pochybovačnosť</a:t>
            </a:r>
          </a:p>
          <a:p>
            <a:pPr lvl="1"/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autori nadväzujú na prekliatych básnikov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sz="20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Byron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Krasko</a:t>
            </a:r>
          </a:p>
          <a:p>
            <a:pPr lvl="1"/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báseň je ponímaná ako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mnohovýznamový text </a:t>
            </a:r>
          </a:p>
          <a:p>
            <a:pPr lvl="1"/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dôležitú úlohu zohráva v básni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symbol</a:t>
            </a:r>
          </a:p>
          <a:p>
            <a:pPr>
              <a:buNone/>
            </a:pPr>
            <a:endParaRPr lang="sk-SK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Dolorizmus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poézia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smútku, utrpenia, bolesti 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v diele sa to prejavuje </a:t>
            </a:r>
            <a:r>
              <a:rPr lang="sk-SK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veľkým smútkom a dezilúziou</a:t>
            </a:r>
            <a:r>
              <a:rPr lang="sk-SK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ide napr. o poéziu </a:t>
            </a:r>
            <a:r>
              <a:rPr lang="sk-SK" sz="20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 B. Lukáča </a:t>
            </a:r>
          </a:p>
          <a:p>
            <a:endParaRPr lang="sk-SK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Výsledok vyhľadávania obrázkov pre dopyt pai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323437"/>
              </a:clrFrom>
              <a:clrTo>
                <a:srgbClr val="32343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647092">
            <a:off x="7268552" y="2469573"/>
            <a:ext cx="1596047" cy="1061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397000" y="203200"/>
            <a:ext cx="690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Emil Boleslav Lukáč </a:t>
            </a:r>
            <a:endParaRPr lang="sk-SK" sz="4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447800" y="939800"/>
            <a:ext cx="7696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pochádza z dedinky </a:t>
            </a:r>
            <a:r>
              <a:rPr lang="sk-SK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Hodruša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Hámre (okres Žarnovica)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vyštudoval teológiu v BA, zároveň študoval na filozofickej fakulte, čo bolo veľmi protichodné, študoval v Paríži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pracoval ako kňaz, 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neskôr vyučoval slovenčinu a maďarčinu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bol redaktorom mnohých časopisov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angažoval sa aj v politike 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pracoval ako tajomník Spolku slovenských </a:t>
            </a:r>
          </a:p>
          <a:p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spisovateľov </a:t>
            </a:r>
          </a:p>
          <a:p>
            <a:endParaRPr lang="sk-SK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Tvorba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sk-SK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Spoveď</a:t>
            </a:r>
          </a:p>
          <a:p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Dunaj a Seina</a:t>
            </a:r>
          </a:p>
          <a:p>
            <a:r>
              <a:rPr lang="sk-SK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sk-SK" sz="20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 láske neláskavej</a:t>
            </a:r>
            <a:endParaRPr lang="sk-SK" sz="2000" b="1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Výsledok vyhľadávania obrázkov pre dopyt emil boleslav lukáč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3675" y="1773237"/>
            <a:ext cx="2190750" cy="3086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419100" y="1384300"/>
            <a:ext cx="8343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SPOVEĎ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- zbierka básní, v ktorej prevládajú pocity nedôverčivosti, odhaľuje autorove zážitky z detstva a mladosti, </a:t>
            </a:r>
            <a:r>
              <a:rPr lang="sk-SK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častokrát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sa vyjadruje v protikladoch </a:t>
            </a:r>
          </a:p>
          <a:p>
            <a:pPr algn="just"/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DUNAJ A SEINA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zbierka básní, v ktorej autor porovnáva rodný kraj (</a:t>
            </a:r>
            <a:r>
              <a:rPr lang="sk-SK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Hodrušu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Hámre) a Paríž (kde študoval), autor dáva prednosť svojmu rodnému kraju, v dedine nachádza mravnú silu národa, v zbierke sa tiež odhaľuje ako básnik hlbokého erotického cítenia</a:t>
            </a:r>
          </a:p>
          <a:p>
            <a:pPr algn="just"/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 LÁSKE NELÁSKAVEJ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zbierka básní, v kt. názve sa skrýva oxymoron (umelecký prostriedok (spojenie slov, ktoré si navzájom odporujú), v názve odhaľuje svoje ponímanie lásky, ironizuje sľub vernosti a nechce sa pripútať k jednej osobe, názvom poukazuje aj na to, že láska je plná bolesti a rozporov, ide o hru citu a rozumu </a:t>
            </a:r>
            <a:endParaRPr lang="sk-SK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					</a:t>
            </a:r>
            <a:r>
              <a:rPr lang="sk-SK" sz="4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Dunaj a Seina</a:t>
            </a:r>
            <a:br>
              <a:rPr lang="sk-SK" sz="4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sk-SK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			báseň – </a:t>
            </a:r>
            <a:r>
              <a:rPr lang="sk-SK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Taedium</a:t>
            </a:r>
            <a:r>
              <a:rPr lang="sk-SK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Urbis</a:t>
            </a:r>
            <a:endParaRPr lang="sk-S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74171" y="1137559"/>
            <a:ext cx="493485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Bohatstvá veľkomesta, zlatisté strechy dómov,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 rozkoš, mam a jed, ich sláva, </a:t>
            </a:r>
            <a:r>
              <a:rPr lang="sk-SK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sprzna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slasť,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šetko to cudzie mi, je inde moja vlasť,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Tam medzi bralami môj čarokrásny domov .</a:t>
            </a:r>
          </a:p>
          <a:p>
            <a:endParaRPr lang="sk-SK" sz="16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16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 každá myšlienka je </a:t>
            </a:r>
            <a:r>
              <a:rPr lang="sk-SK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zakrnelou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chromou,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doma je milšou mi aj najskromnejšia chrasť.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 všetko ubité a nemôže nič rásť,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Len hukot odporný čuť veľkých </a:t>
            </a:r>
            <a:r>
              <a:rPr lang="sk-SK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hypodromov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sk-SK" sz="16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499428" y="1188356"/>
            <a:ext cx="40712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Ó, hory zelené, ó, dobrý, rodný </a:t>
            </a:r>
            <a:r>
              <a:rPr lang="sk-SK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údol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malých chatrčiach ten milý modrý kúdol,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ie mäkké sonáty, ktorými viedol húdol.</a:t>
            </a:r>
          </a:p>
          <a:p>
            <a:endParaRPr lang="sk-SK" sz="16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sk-SK" sz="16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sz="16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4)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Ó, ľudia ako </a:t>
            </a:r>
            <a:r>
              <a:rPr lang="sk-SK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vosť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nie nepriatelia – vlci,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ich krotkých pohľadoch </a:t>
            </a:r>
            <a:r>
              <a:rPr lang="sk-SK" sz="16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slavianska</a:t>
            </a:r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láska blčí.</a:t>
            </a:r>
          </a:p>
          <a:p>
            <a:r>
              <a:rPr lang="sk-SK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Ó, ty môj krásny kraj. Tak milujem ho. Mlčí. </a:t>
            </a:r>
            <a:endParaRPr lang="sk-SK" sz="16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0" y="3643085"/>
            <a:ext cx="9144000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sk-SK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Interpretácia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báseň v preklade znamená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Hnus z mesta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ide o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sonet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schéma 4,4,3,3. Autor dáva do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kontrastu mesto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(Paríž, kde študoval)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dedinu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(rodnú </a:t>
            </a:r>
            <a:r>
              <a:rPr lang="sk-SK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Hodrušu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Hámre). Porovnáva plusy a mínusy. Poukazuje na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hluk veľkomesta a pokoj dediny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Porovnáva tiež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ľudí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ktorí žijú v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meste (vlci) a v dedine (</a:t>
            </a:r>
            <a:r>
              <a:rPr lang="sk-SK" b="1" i="1" u="sng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slavianska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láska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 Vyhráva u neho </a:t>
            </a:r>
            <a:r>
              <a:rPr lang="sk-SK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rodný kraj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sk-SK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u="sng" dirty="0" smtClean="0">
                <a:latin typeface="Times New Roman" pitchFamily="18" charset="0"/>
                <a:cs typeface="Times New Roman" pitchFamily="18" charset="0"/>
              </a:rPr>
              <a:t>Úlohy: </a:t>
            </a:r>
            <a:endParaRPr lang="sk-SK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Vyznačte v básni veršovú schému. </a:t>
            </a:r>
          </a:p>
          <a:p>
            <a:pPr marL="514350" indent="-514350">
              <a:buAutoNum type="arabicPeriod"/>
            </a:pP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Analyzuj báseň po jednotlivých strofách.</a:t>
            </a:r>
          </a:p>
          <a:p>
            <a:pPr marL="514350" indent="-514350">
              <a:buAutoNum type="arabicPeriod"/>
            </a:pP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Pomenujte básnické prostriedky: </a:t>
            </a:r>
            <a:r>
              <a:rPr lang="sk-SK" sz="2600" i="1" dirty="0" smtClean="0">
                <a:latin typeface="Times New Roman" pitchFamily="18" charset="0"/>
                <a:cs typeface="Times New Roman" pitchFamily="18" charset="0"/>
              </a:rPr>
              <a:t>mäkké sonáty, ľudia ako vosk</a:t>
            </a:r>
          </a:p>
          <a:p>
            <a:pPr marL="514350" indent="-514350">
              <a:buNone/>
            </a:pP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4. Aké motívy dominujú v básni? </a:t>
            </a:r>
          </a:p>
          <a:p>
            <a:pPr marL="514350" indent="-514350">
              <a:buNone/>
            </a:pPr>
            <a:endParaRPr lang="sk-SK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sk-SK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	Jednotlivé úlohy vypracuj do zošita, k poznámkam, ktoré si si napísal/a. </a:t>
            </a:r>
          </a:p>
          <a:p>
            <a:pPr marL="514350" indent="-514350">
              <a:buNone/>
            </a:pP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Prezentácia na obrazovke (16:9)</PresentationFormat>
  <Paragraphs>99</Paragraphs>
  <Slides>10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Office Theme</vt:lpstr>
      <vt:lpstr>Slovenská  medzivojnová poézia</vt:lpstr>
      <vt:lpstr>OBSAH </vt:lpstr>
      <vt:lpstr>Spoločensko-historický kontext</vt:lpstr>
      <vt:lpstr>Zaradenie autorov</vt:lpstr>
      <vt:lpstr>  Neosymbolizmus</vt:lpstr>
      <vt:lpstr>Snímka 6</vt:lpstr>
      <vt:lpstr>Snímka 7</vt:lpstr>
      <vt:lpstr>     Dunaj a Seina     báseň – Taedium Urbis</vt:lpstr>
      <vt:lpstr>Úlohy: </vt:lpstr>
      <vt:lpstr>O láske neláskavej báseň - Paradoxon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2020-03-17T11:03:54Z</dcterms:modified>
</cp:coreProperties>
</file>