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85" r:id="rId3"/>
    <p:sldId id="271" r:id="rId4"/>
    <p:sldId id="289" r:id="rId5"/>
    <p:sldId id="267" r:id="rId6"/>
    <p:sldId id="288" r:id="rId7"/>
  </p:sldIdLst>
  <p:sldSz cx="12192000" cy="6858000"/>
  <p:notesSz cx="6858000" cy="9144000"/>
  <p:custDataLst>
    <p:tags r:id="rId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945" autoAdjust="0"/>
  </p:normalViewPr>
  <p:slideViewPr>
    <p:cSldViewPr snapToGrid="0" showGuides="1">
      <p:cViewPr varScale="1">
        <p:scale>
          <a:sx n="116" d="100"/>
          <a:sy n="116" d="100"/>
        </p:scale>
        <p:origin x="1896"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88D58-9FDD-4C58-9FC4-4667448151F3}" type="datetimeFigureOut">
              <a:rPr lang="zh-CN" altLang="en-US" smtClean="0"/>
              <a:t>2021/4/15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8A948-9DDE-4D71-BE98-DB3674A98521}" type="slidenum">
              <a:rPr lang="zh-CN" altLang="en-US" smtClean="0"/>
              <a:t>‹#›</a:t>
            </a:fld>
            <a:endParaRPr lang="zh-CN" altLang="en-US"/>
          </a:p>
        </p:txBody>
      </p:sp>
    </p:spTree>
    <p:extLst>
      <p:ext uri="{BB962C8B-B14F-4D97-AF65-F5344CB8AC3E}">
        <p14:creationId xmlns:p14="http://schemas.microsoft.com/office/powerpoint/2010/main" val="310530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a:t>
            </a:fld>
            <a:endParaRPr lang="zh-CN" altLang="en-US"/>
          </a:p>
        </p:txBody>
      </p:sp>
    </p:spTree>
    <p:extLst>
      <p:ext uri="{BB962C8B-B14F-4D97-AF65-F5344CB8AC3E}">
        <p14:creationId xmlns:p14="http://schemas.microsoft.com/office/powerpoint/2010/main" val="167444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00" dirty="0"/>
              <a:t>The problem is to classify right shoulder implant manufacturer based on the implants’ X-ray images. </a:t>
            </a:r>
          </a:p>
          <a:p>
            <a:endParaRPr lang="en-US" altLang="zh-CN" sz="1400" dirty="0"/>
          </a:p>
          <a:p>
            <a:r>
              <a:rPr lang="en-US" altLang="zh-CN" sz="1400" dirty="0"/>
              <a:t>We will apply different  models and compare the performance of classification of traditional non-Neural Network models with some famous Neural Network models.</a:t>
            </a:r>
          </a:p>
          <a:p>
            <a:endParaRPr lang="en-US" altLang="zh-CN"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dataset is from </a:t>
            </a:r>
            <a:r>
              <a:rPr lang="en-US" altLang="zh-CN" sz="1200" dirty="0">
                <a:solidFill>
                  <a:schemeClr val="bg1"/>
                </a:solidFill>
              </a:rPr>
              <a:t>University of California Irvine Machine Learning Repository. The set contains 597 X-Ray images from 4 manufacturers, but the number of images of each manufacturers are imbalanced. This will possibly affect the results of classification</a:t>
            </a:r>
          </a:p>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2</a:t>
            </a:fld>
            <a:endParaRPr lang="zh-CN" altLang="en-US"/>
          </a:p>
        </p:txBody>
      </p:sp>
    </p:spTree>
    <p:extLst>
      <p:ext uri="{BB962C8B-B14F-4D97-AF65-F5344CB8AC3E}">
        <p14:creationId xmlns:p14="http://schemas.microsoft.com/office/powerpoint/2010/main" val="1140387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Due to the limited number of dataset. We use the data augmentation technique to generate another 8 images from an existing image. After the augmentation, we have 4173 images in total.</a:t>
            </a:r>
          </a:p>
          <a:p>
            <a:endParaRPr lang="en-US" altLang="zh-CN" dirty="0"/>
          </a:p>
          <a:p>
            <a:r>
              <a:rPr lang="en-US" altLang="zh-CN" dirty="0"/>
              <a:t>For the test dataset, in order to simulate the real-life X-ray images, we randomly 25%(150) from the original image set. And use the rest of the original dataset along with the augmented images as the training set(4023). </a:t>
            </a:r>
          </a:p>
          <a:p>
            <a:endParaRPr lang="en-US" altLang="zh-CN" dirty="0"/>
          </a:p>
          <a:p>
            <a:r>
              <a:rPr lang="en-US" altLang="zh-CN" dirty="0"/>
              <a:t>During the training process, because of the RAM limitation of google colab, we have to reduce the size of data augmentation by only selecting random rotation, scaling, cropping and horizontal flip as the final augmentation techniques. the new augmentation images reduce to 2235 images for training and 150 images for testing.</a:t>
            </a:r>
          </a:p>
          <a:p>
            <a:endParaRPr lang="en-US" altLang="zh-CN" dirty="0"/>
          </a:p>
          <a:p>
            <a:r>
              <a:rPr lang="en-US" altLang="zh-CN" dirty="0"/>
              <a:t>We normalized all images and shape them to 256x256x3, each pixel will have value from 0 to 1.</a:t>
            </a:r>
          </a:p>
        </p:txBody>
      </p:sp>
      <p:sp>
        <p:nvSpPr>
          <p:cNvPr id="4" name="灯片编号占位符 3"/>
          <p:cNvSpPr>
            <a:spLocks noGrp="1"/>
          </p:cNvSpPr>
          <p:nvPr>
            <p:ph type="sldNum" sz="quarter" idx="10"/>
          </p:nvPr>
        </p:nvSpPr>
        <p:spPr/>
        <p:txBody>
          <a:bodyPr/>
          <a:lstStyle/>
          <a:p>
            <a:fld id="{3478A948-9DDE-4D71-BE98-DB3674A98521}" type="slidenum">
              <a:rPr lang="zh-CN" altLang="en-US" smtClean="0"/>
              <a:t>3</a:t>
            </a:fld>
            <a:endParaRPr lang="zh-CN" altLang="en-US"/>
          </a:p>
        </p:txBody>
      </p:sp>
    </p:spTree>
    <p:extLst>
      <p:ext uri="{BB962C8B-B14F-4D97-AF65-F5344CB8AC3E}">
        <p14:creationId xmlns:p14="http://schemas.microsoft.com/office/powerpoint/2010/main" val="1151060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VGG-16:</a:t>
            </a:r>
          </a:p>
          <a:p>
            <a:r>
              <a:rPr lang="en-US" altLang="zh-CN" dirty="0"/>
              <a:t>It is a very popular CNN architecture that is always used for image classification task, it also achieves a high accuracy score very often. </a:t>
            </a:r>
          </a:p>
          <a:p>
            <a:r>
              <a:rPr lang="en-US" altLang="zh-CN" dirty="0"/>
              <a:t>The architecture composed of many 3x3 convolutional filters with a stride of 1 and max pooling layers of 2x2 window with stride of 2. After the convolutional operation is done, the network adds several fully connected layers with 2048 units and finally with a 1000 dimension of output for 1000 classes in ImageNet classification task</a:t>
            </a:r>
          </a:p>
          <a:p>
            <a:endParaRPr lang="en-US" altLang="zh-CN" dirty="0"/>
          </a:p>
          <a:p>
            <a:r>
              <a:rPr lang="en-US" altLang="zh-CN" dirty="0"/>
              <a:t>ResNet-50:</a:t>
            </a:r>
          </a:p>
          <a:p>
            <a:r>
              <a:rPr lang="en-US" altLang="zh-CN" dirty="0"/>
              <a:t>ResNet-50, also known as 50-layer Residual Network, is another popular Convolutional Neural Network that proven to be powerful for classification problems. </a:t>
            </a:r>
          </a:p>
          <a:p>
            <a:r>
              <a:rPr lang="en-US" altLang="zh-CN" dirty="0"/>
              <a:t>The Residual Net model contains the skip connection feature, which will be adding some of the inputs of stacked convolutional layers to the output directly. This will reduce the chance of gradient vanishing. </a:t>
            </a:r>
          </a:p>
          <a:p>
            <a:endParaRPr lang="en-US" altLang="zh-CN" dirty="0"/>
          </a:p>
          <a:p>
            <a:r>
              <a:rPr lang="en-US" altLang="zh-CN" dirty="0"/>
              <a:t>InceptionV3:</a:t>
            </a:r>
          </a:p>
          <a:p>
            <a:r>
              <a:rPr lang="en-US" altLang="zh-CN" dirty="0"/>
              <a:t>InceptionV3 is also a powerful network for image classification and recognition, and it is invented by Google Research in 2015.</a:t>
            </a:r>
          </a:p>
          <a:p>
            <a:r>
              <a:rPr lang="en-US" altLang="zh-CN" dirty="0"/>
              <a:t>The Inception model replaces the determination of convolution filter size with several common filter sizes (1x1, 3x3, 5x5), then concatenate the result from those filter size as the input of pooling and fully connected layer.</a:t>
            </a:r>
          </a:p>
          <a:p>
            <a:endParaRPr lang="en-US" altLang="zh-CN" dirty="0"/>
          </a:p>
          <a:p>
            <a:r>
              <a:rPr lang="en-US" altLang="zh-CN" dirty="0"/>
              <a:t>Vision Transformer:</a:t>
            </a:r>
          </a:p>
          <a:p>
            <a:r>
              <a:rPr lang="en-US" altLang="zh-CN" dirty="0"/>
              <a:t>Transformer is a popular and powerful model in the field of Nature Language Processing. The basic idea behind transformer is self-attention, where each word is connected to every other word in an NLP model.</a:t>
            </a:r>
          </a:p>
          <a:p>
            <a:r>
              <a:rPr lang="en-US" altLang="zh-CN" dirty="0"/>
              <a:t>The idea behind Vision Transformer is using the encoding part to perform classification. The input image is separated by many small patches and then flattened into a linear shape. Each patches of image have been converted to a numpy array as the input of Transformer encoder, and a learnable class token are also pass into the encoder for classification propose.</a:t>
            </a:r>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4</a:t>
            </a:fld>
            <a:endParaRPr lang="zh-CN" altLang="en-US"/>
          </a:p>
        </p:txBody>
      </p:sp>
    </p:spTree>
    <p:extLst>
      <p:ext uri="{BB962C8B-B14F-4D97-AF65-F5344CB8AC3E}">
        <p14:creationId xmlns:p14="http://schemas.microsoft.com/office/powerpoint/2010/main" val="1989104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the results table we can tell deep learning method is proven to be successful in the classification of shoulder implant manufacturers. The ResNet-50 with transfer learning and cross-validation that trained on the augmented data demonstrates the best precision score overall. Convolutional Neural Network works excellent on the dataset with images.</a:t>
            </a:r>
          </a:p>
          <a:p>
            <a:endParaRPr lang="en-US" altLang="zh-CN" dirty="0"/>
          </a:p>
          <a:p>
            <a:r>
              <a:rPr lang="en-US" altLang="zh-CN" dirty="0"/>
              <a:t>Another significant finding is the power of data augmentation. Data augmentation provides additional data for training, it could enlarge the variation of the existing data, lower the chance of overfitting and boosting the accuracy of models.</a:t>
            </a:r>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5</a:t>
            </a:fld>
            <a:endParaRPr lang="zh-CN" altLang="en-US"/>
          </a:p>
        </p:txBody>
      </p:sp>
    </p:spTree>
    <p:extLst>
      <p:ext uri="{BB962C8B-B14F-4D97-AF65-F5344CB8AC3E}">
        <p14:creationId xmlns:p14="http://schemas.microsoft.com/office/powerpoint/2010/main" val="3232284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6</a:t>
            </a:fld>
            <a:endParaRPr lang="zh-CN" altLang="en-US"/>
          </a:p>
        </p:txBody>
      </p:sp>
    </p:spTree>
    <p:extLst>
      <p:ext uri="{BB962C8B-B14F-4D97-AF65-F5344CB8AC3E}">
        <p14:creationId xmlns:p14="http://schemas.microsoft.com/office/powerpoint/2010/main" val="22513520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13874656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13473"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13482"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113491"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81533709"/>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013325" y="2719388"/>
            <a:ext cx="2155826" cy="2154238"/>
          </a:xfrm>
          <a:custGeom>
            <a:avLst/>
            <a:gdLst>
              <a:gd name="connsiteX0" fmla="*/ 1077913 w 2155826"/>
              <a:gd name="connsiteY0" fmla="*/ 0 h 2154238"/>
              <a:gd name="connsiteX1" fmla="*/ 2155826 w 2155826"/>
              <a:gd name="connsiteY1" fmla="*/ 1077119 h 2154238"/>
              <a:gd name="connsiteX2" fmla="*/ 1077913 w 2155826"/>
              <a:gd name="connsiteY2" fmla="*/ 2154238 h 2154238"/>
              <a:gd name="connsiteX3" fmla="*/ 0 w 2155826"/>
              <a:gd name="connsiteY3" fmla="*/ 1077119 h 2154238"/>
              <a:gd name="connsiteX4" fmla="*/ 1077913 w 2155826"/>
              <a:gd name="connsiteY4" fmla="*/ 0 h 215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826" h="2154238">
                <a:moveTo>
                  <a:pt x="1077913" y="0"/>
                </a:moveTo>
                <a:cubicBezTo>
                  <a:pt x="1673228" y="0"/>
                  <a:pt x="2155826" y="482243"/>
                  <a:pt x="2155826" y="1077119"/>
                </a:cubicBezTo>
                <a:cubicBezTo>
                  <a:pt x="2155826" y="1671995"/>
                  <a:pt x="1673228" y="2154238"/>
                  <a:pt x="1077913" y="2154238"/>
                </a:cubicBezTo>
                <a:cubicBezTo>
                  <a:pt x="482598" y="2154238"/>
                  <a:pt x="0" y="1671995"/>
                  <a:pt x="0" y="1077119"/>
                </a:cubicBezTo>
                <a:cubicBezTo>
                  <a:pt x="0" y="482243"/>
                  <a:pt x="482598" y="0"/>
                  <a:pt x="107791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86495135"/>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99613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687564"/>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 y="2028825"/>
            <a:ext cx="5946775" cy="4273550"/>
          </a:xfrm>
          <a:custGeom>
            <a:avLst/>
            <a:gdLst>
              <a:gd name="connsiteX0" fmla="*/ 0 w 5946775"/>
              <a:gd name="connsiteY0" fmla="*/ 0 h 4273550"/>
              <a:gd name="connsiteX1" fmla="*/ 5946775 w 5946775"/>
              <a:gd name="connsiteY1" fmla="*/ 0 h 4273550"/>
              <a:gd name="connsiteX2" fmla="*/ 4799812 w 5946775"/>
              <a:gd name="connsiteY2" fmla="*/ 4273550 h 4273550"/>
              <a:gd name="connsiteX3" fmla="*/ 0 w 5946775"/>
              <a:gd name="connsiteY3" fmla="*/ 4273550 h 4273550"/>
            </a:gdLst>
            <a:ahLst/>
            <a:cxnLst>
              <a:cxn ang="0">
                <a:pos x="connsiteX0" y="connsiteY0"/>
              </a:cxn>
              <a:cxn ang="0">
                <a:pos x="connsiteX1" y="connsiteY1"/>
              </a:cxn>
              <a:cxn ang="0">
                <a:pos x="connsiteX2" y="connsiteY2"/>
              </a:cxn>
              <a:cxn ang="0">
                <a:pos x="connsiteX3" y="connsiteY3"/>
              </a:cxn>
            </a:cxnLst>
            <a:rect l="l" t="t" r="r" b="b"/>
            <a:pathLst>
              <a:path w="5946775" h="4273550">
                <a:moveTo>
                  <a:pt x="0" y="0"/>
                </a:moveTo>
                <a:lnTo>
                  <a:pt x="5946775" y="0"/>
                </a:lnTo>
                <a:lnTo>
                  <a:pt x="4799812" y="4273550"/>
                </a:lnTo>
                <a:lnTo>
                  <a:pt x="0" y="42735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4967172"/>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165898" y="2191235"/>
            <a:ext cx="1855499" cy="3315152"/>
          </a:xfrm>
          <a:custGeom>
            <a:avLst/>
            <a:gdLst>
              <a:gd name="connsiteX0" fmla="*/ 0 w 1855499"/>
              <a:gd name="connsiteY0" fmla="*/ 0 h 3315152"/>
              <a:gd name="connsiteX1" fmla="*/ 1855499 w 1855499"/>
              <a:gd name="connsiteY1" fmla="*/ 0 h 3315152"/>
              <a:gd name="connsiteX2" fmla="*/ 1855499 w 1855499"/>
              <a:gd name="connsiteY2" fmla="*/ 3315152 h 3315152"/>
              <a:gd name="connsiteX3" fmla="*/ 0 w 1855499"/>
              <a:gd name="connsiteY3" fmla="*/ 3315152 h 3315152"/>
            </a:gdLst>
            <a:ahLst/>
            <a:cxnLst>
              <a:cxn ang="0">
                <a:pos x="connsiteX0" y="connsiteY0"/>
              </a:cxn>
              <a:cxn ang="0">
                <a:pos x="connsiteX1" y="connsiteY1"/>
              </a:cxn>
              <a:cxn ang="0">
                <a:pos x="connsiteX2" y="connsiteY2"/>
              </a:cxn>
              <a:cxn ang="0">
                <a:pos x="connsiteX3" y="connsiteY3"/>
              </a:cxn>
            </a:cxnLst>
            <a:rect l="l" t="t" r="r" b="b"/>
            <a:pathLst>
              <a:path w="1855499" h="3315152">
                <a:moveTo>
                  <a:pt x="0" y="0"/>
                </a:moveTo>
                <a:lnTo>
                  <a:pt x="1855499" y="0"/>
                </a:lnTo>
                <a:lnTo>
                  <a:pt x="1855499" y="3315152"/>
                </a:lnTo>
                <a:lnTo>
                  <a:pt x="0" y="331515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80694668"/>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0180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292725" y="2187697"/>
            <a:ext cx="1566864" cy="1568450"/>
          </a:xfrm>
          <a:custGeom>
            <a:avLst/>
            <a:gdLst>
              <a:gd name="connsiteX0" fmla="*/ 783432 w 1566864"/>
              <a:gd name="connsiteY0" fmla="*/ 0 h 1568450"/>
              <a:gd name="connsiteX1" fmla="*/ 1566864 w 1566864"/>
              <a:gd name="connsiteY1" fmla="*/ 784225 h 1568450"/>
              <a:gd name="connsiteX2" fmla="*/ 783432 w 1566864"/>
              <a:gd name="connsiteY2" fmla="*/ 1568450 h 1568450"/>
              <a:gd name="connsiteX3" fmla="*/ 0 w 1566864"/>
              <a:gd name="connsiteY3" fmla="*/ 784225 h 1568450"/>
              <a:gd name="connsiteX4" fmla="*/ 783432 w 1566864"/>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864" h="1568450">
                <a:moveTo>
                  <a:pt x="783432" y="0"/>
                </a:moveTo>
                <a:cubicBezTo>
                  <a:pt x="1216110" y="0"/>
                  <a:pt x="1566864" y="351109"/>
                  <a:pt x="1566864" y="784225"/>
                </a:cubicBezTo>
                <a:cubicBezTo>
                  <a:pt x="1566864" y="1217341"/>
                  <a:pt x="1216110" y="1568450"/>
                  <a:pt x="783432" y="1568450"/>
                </a:cubicBezTo>
                <a:cubicBezTo>
                  <a:pt x="350754" y="1568450"/>
                  <a:pt x="0" y="1217341"/>
                  <a:pt x="0" y="784225"/>
                </a:cubicBezTo>
                <a:cubicBezTo>
                  <a:pt x="0" y="351109"/>
                  <a:pt x="350754" y="0"/>
                  <a:pt x="783432"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92175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9837929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36625" y="3794126"/>
            <a:ext cx="2952750" cy="2143125"/>
          </a:xfrm>
          <a:custGeom>
            <a:avLst/>
            <a:gdLst>
              <a:gd name="connsiteX0" fmla="*/ 0 w 2952750"/>
              <a:gd name="connsiteY0" fmla="*/ 0 h 2143125"/>
              <a:gd name="connsiteX1" fmla="*/ 2952750 w 2952750"/>
              <a:gd name="connsiteY1" fmla="*/ 0 h 2143125"/>
              <a:gd name="connsiteX2" fmla="*/ 2952750 w 2952750"/>
              <a:gd name="connsiteY2" fmla="*/ 2143125 h 2143125"/>
              <a:gd name="connsiteX3" fmla="*/ 0 w 295275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952750" h="2143125">
                <a:moveTo>
                  <a:pt x="0" y="0"/>
                </a:moveTo>
                <a:lnTo>
                  <a:pt x="2952750" y="0"/>
                </a:lnTo>
                <a:lnTo>
                  <a:pt x="2952750" y="2143125"/>
                </a:lnTo>
                <a:lnTo>
                  <a:pt x="0" y="2143125"/>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8310564" y="1619251"/>
            <a:ext cx="2841625" cy="2143125"/>
          </a:xfrm>
          <a:custGeom>
            <a:avLst/>
            <a:gdLst>
              <a:gd name="connsiteX0" fmla="*/ 0 w 2841625"/>
              <a:gd name="connsiteY0" fmla="*/ 0 h 2143125"/>
              <a:gd name="connsiteX1" fmla="*/ 2841625 w 2841625"/>
              <a:gd name="connsiteY1" fmla="*/ 0 h 2143125"/>
              <a:gd name="connsiteX2" fmla="*/ 2841625 w 2841625"/>
              <a:gd name="connsiteY2" fmla="*/ 2143125 h 2143125"/>
              <a:gd name="connsiteX3" fmla="*/ 0 w 2841625"/>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841625" h="2143125">
                <a:moveTo>
                  <a:pt x="0" y="0"/>
                </a:moveTo>
                <a:lnTo>
                  <a:pt x="2841625" y="0"/>
                </a:lnTo>
                <a:lnTo>
                  <a:pt x="2841625" y="2143125"/>
                </a:lnTo>
                <a:lnTo>
                  <a:pt x="0" y="214312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95506946"/>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391244" y="2209536"/>
            <a:ext cx="4342474" cy="2453930"/>
          </a:xfrm>
          <a:custGeom>
            <a:avLst/>
            <a:gdLst>
              <a:gd name="connsiteX0" fmla="*/ 0 w 4342474"/>
              <a:gd name="connsiteY0" fmla="*/ 0 h 2453930"/>
              <a:gd name="connsiteX1" fmla="*/ 4342474 w 4342474"/>
              <a:gd name="connsiteY1" fmla="*/ 0 h 2453930"/>
              <a:gd name="connsiteX2" fmla="*/ 4342474 w 4342474"/>
              <a:gd name="connsiteY2" fmla="*/ 2453930 h 2453930"/>
              <a:gd name="connsiteX3" fmla="*/ 0 w 4342474"/>
              <a:gd name="connsiteY3" fmla="*/ 2453930 h 2453930"/>
            </a:gdLst>
            <a:ahLst/>
            <a:cxnLst>
              <a:cxn ang="0">
                <a:pos x="connsiteX0" y="connsiteY0"/>
              </a:cxn>
              <a:cxn ang="0">
                <a:pos x="connsiteX1" y="connsiteY1"/>
              </a:cxn>
              <a:cxn ang="0">
                <a:pos x="connsiteX2" y="connsiteY2"/>
              </a:cxn>
              <a:cxn ang="0">
                <a:pos x="connsiteX3" y="connsiteY3"/>
              </a:cxn>
            </a:cxnLst>
            <a:rect l="l" t="t" r="r" b="b"/>
            <a:pathLst>
              <a:path w="4342474" h="2453930">
                <a:moveTo>
                  <a:pt x="0" y="0"/>
                </a:moveTo>
                <a:lnTo>
                  <a:pt x="4342474" y="0"/>
                </a:lnTo>
                <a:lnTo>
                  <a:pt x="4342474" y="2453930"/>
                </a:lnTo>
                <a:lnTo>
                  <a:pt x="0" y="24539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3677010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51607"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4050784"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649961"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249139"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263725251"/>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071279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Lst>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1548576" y="4018512"/>
            <a:ext cx="5431809" cy="400110"/>
          </a:xfrm>
          <a:prstGeom prst="rect">
            <a:avLst/>
          </a:prstGeom>
          <a:noFill/>
        </p:spPr>
        <p:txBody>
          <a:bodyPr wrap="square" lIns="89979" rtlCol="0">
            <a:spAutoFit/>
            <a:scene3d>
              <a:camera prst="orthographicFront"/>
              <a:lightRig rig="threePt" dir="t"/>
            </a:scene3d>
            <a:sp3d contourW="12700"/>
          </a:bodyPr>
          <a:lstStyle/>
          <a:p>
            <a:pPr lvl="0" algn="ctr">
              <a:defRPr/>
            </a:pPr>
            <a:r>
              <a:rPr lang="en-US" altLang="zh-CN" sz="2000" dirty="0">
                <a:solidFill>
                  <a:prstClr val="white"/>
                </a:solidFill>
                <a:effectLst>
                  <a:outerShdw blurRad="38100" dist="38100" dir="2700000" algn="tl">
                    <a:srgbClr val="000000">
                      <a:alpha val="43137"/>
                    </a:srgbClr>
                  </a:outerShdw>
                </a:effectLst>
                <a:cs typeface="+mn-ea"/>
                <a:sym typeface="+mn-lt"/>
              </a:rPr>
              <a:t>Meng(Simon) Zhou, Shanglin Mo</a:t>
            </a:r>
            <a:endParaRPr lang="zh-CN" altLang="en-US" sz="2000" dirty="0">
              <a:solidFill>
                <a:prstClr val="white"/>
              </a:solidFill>
              <a:effectLst>
                <a:outerShdw blurRad="38100" dist="38100" dir="2700000" algn="tl">
                  <a:srgbClr val="000000">
                    <a:alpha val="43137"/>
                  </a:srgbClr>
                </a:outerShdw>
              </a:effectLst>
              <a:cs typeface="+mn-ea"/>
              <a:sym typeface="+mn-lt"/>
            </a:endParaRPr>
          </a:p>
        </p:txBody>
      </p:sp>
      <p:sp>
        <p:nvSpPr>
          <p:cNvPr id="6" name="TextBox 4"/>
          <p:cNvSpPr txBox="1"/>
          <p:nvPr/>
        </p:nvSpPr>
        <p:spPr>
          <a:xfrm>
            <a:off x="1738451" y="3406340"/>
            <a:ext cx="5052060" cy="400110"/>
          </a:xfrm>
          <a:prstGeom prst="rect">
            <a:avLst/>
          </a:prstGeom>
          <a:noFill/>
        </p:spPr>
        <p:txBody>
          <a:bodyPr wrap="square" lIns="89979"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CISC372 Final Project Report</a:t>
            </a: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nvGrpSpPr>
          <p:cNvPr id="3" name="组合 2"/>
          <p:cNvGrpSpPr/>
          <p:nvPr/>
        </p:nvGrpSpPr>
        <p:grpSpPr>
          <a:xfrm>
            <a:off x="2626183" y="3061317"/>
            <a:ext cx="3167652" cy="172780"/>
            <a:chOff x="2726971" y="3520948"/>
            <a:chExt cx="3167652" cy="172780"/>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523434" y="1239897"/>
            <a:ext cx="7373150" cy="1754326"/>
          </a:xfrm>
          <a:prstGeom prst="rect">
            <a:avLst/>
          </a:prstGeom>
          <a:noFill/>
        </p:spPr>
        <p:txBody>
          <a:bodyPr wrap="square" rtlCol="0">
            <a:spAutoFit/>
            <a:scene3d>
              <a:camera prst="orthographicFront"/>
              <a:lightRig rig="threePt" dir="t"/>
            </a:scene3d>
            <a:sp3d contourW="12700"/>
          </a:bodyPr>
          <a:lstStyle/>
          <a:p>
            <a:pPr lvl="0" algn="ctr">
              <a:defRPr/>
            </a:pPr>
            <a:r>
              <a:rPr lang="en-US" altLang="zh-CN" sz="5400" spc="100" dirty="0">
                <a:solidFill>
                  <a:prstClr val="white"/>
                </a:solidFill>
                <a:effectLst>
                  <a:outerShdw blurRad="88900" dist="50800" dir="2700000" algn="tl" rotWithShape="0">
                    <a:prstClr val="black">
                      <a:alpha val="65000"/>
                    </a:prstClr>
                  </a:outerShdw>
                </a:effectLst>
                <a:cs typeface="+mn-ea"/>
                <a:sym typeface="+mn-lt"/>
              </a:rPr>
              <a:t>Classification of </a:t>
            </a:r>
          </a:p>
          <a:p>
            <a:pPr lvl="0" algn="ctr">
              <a:defRPr/>
            </a:pPr>
            <a:r>
              <a:rPr lang="en-US" altLang="zh-CN" sz="5400" spc="100" dirty="0">
                <a:solidFill>
                  <a:prstClr val="white"/>
                </a:solidFill>
                <a:effectLst>
                  <a:outerShdw blurRad="88900" dist="50800" dir="2700000" algn="tl" rotWithShape="0">
                    <a:prstClr val="black">
                      <a:alpha val="65000"/>
                    </a:prstClr>
                  </a:outerShdw>
                </a:effectLst>
                <a:cs typeface="+mn-ea"/>
                <a:sym typeface="+mn-lt"/>
              </a:rPr>
              <a:t>Shoulder Implants </a:t>
            </a:r>
            <a:endParaRPr kumimoji="0" lang="zh-CN" altLang="en-US" sz="54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Tree>
    <p:extLst>
      <p:ext uri="{BB962C8B-B14F-4D97-AF65-F5344CB8AC3E}">
        <p14:creationId xmlns:p14="http://schemas.microsoft.com/office/powerpoint/2010/main" val="1754072620"/>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625261" y="302189"/>
            <a:ext cx="6015683" cy="5847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cs typeface="+mn-ea"/>
                <a:sym typeface="+mn-lt"/>
              </a:rPr>
              <a:t>Problem &amp; Dataset</a:t>
            </a:r>
            <a:endParaRPr kumimoji="0" lang="zh-CN" altLang="en-US" sz="3200" b="0" i="0" u="none" strike="noStrike" kern="1200" cap="none" spc="0" normalizeH="0" baseline="0" noProof="0" dirty="0">
              <a:ln>
                <a:noFill/>
              </a:ln>
              <a:solidFill>
                <a:prstClr val="white"/>
              </a:solidFill>
              <a:effectLst/>
              <a:uLnTx/>
              <a:uFillTx/>
              <a:cs typeface="+mn-ea"/>
              <a:sym typeface="+mn-lt"/>
            </a:endParaRPr>
          </a:p>
        </p:txBody>
      </p:sp>
      <p:sp>
        <p:nvSpPr>
          <p:cNvPr id="67" name="文本框 66">
            <a:extLst>
              <a:ext uri="{FF2B5EF4-FFF2-40B4-BE49-F238E27FC236}">
                <a16:creationId xmlns:a16="http://schemas.microsoft.com/office/drawing/2014/main" id="{85421A16-0F18-4885-9AD1-6F4E38AA931B}"/>
              </a:ext>
            </a:extLst>
          </p:cNvPr>
          <p:cNvSpPr txBox="1"/>
          <p:nvPr/>
        </p:nvSpPr>
        <p:spPr>
          <a:xfrm>
            <a:off x="625260" y="1662544"/>
            <a:ext cx="8721939"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Classify Unknown Shoulder Implant X-Ray Manufacturer</a:t>
            </a:r>
            <a:endParaRPr lang="zh-CN" altLang="en-US" sz="2400" dirty="0">
              <a:solidFill>
                <a:schemeClr val="bg1"/>
              </a:solidFill>
            </a:endParaRPr>
          </a:p>
        </p:txBody>
      </p:sp>
      <p:grpSp>
        <p:nvGrpSpPr>
          <p:cNvPr id="71" name="组合 70">
            <a:extLst>
              <a:ext uri="{FF2B5EF4-FFF2-40B4-BE49-F238E27FC236}">
                <a16:creationId xmlns:a16="http://schemas.microsoft.com/office/drawing/2014/main" id="{E23B1E14-F944-43BE-8AE4-337BA6FDE450}"/>
              </a:ext>
            </a:extLst>
          </p:cNvPr>
          <p:cNvGrpSpPr/>
          <p:nvPr/>
        </p:nvGrpSpPr>
        <p:grpSpPr>
          <a:xfrm>
            <a:off x="2780524" y="2260192"/>
            <a:ext cx="997063" cy="2706002"/>
            <a:chOff x="2558703" y="2286143"/>
            <a:chExt cx="997063" cy="2706002"/>
          </a:xfrm>
        </p:grpSpPr>
        <p:pic>
          <p:nvPicPr>
            <p:cNvPr id="69" name="图片 68">
              <a:extLst>
                <a:ext uri="{FF2B5EF4-FFF2-40B4-BE49-F238E27FC236}">
                  <a16:creationId xmlns:a16="http://schemas.microsoft.com/office/drawing/2014/main" id="{2B7AC908-C3AC-4BC0-9316-1279F8A752FA}"/>
                </a:ext>
              </a:extLst>
            </p:cNvPr>
            <p:cNvPicPr>
              <a:picLocks noChangeAspect="1"/>
            </p:cNvPicPr>
            <p:nvPr/>
          </p:nvPicPr>
          <p:blipFill>
            <a:blip r:embed="rId3"/>
            <a:stretch>
              <a:fillRect/>
            </a:stretch>
          </p:blipFill>
          <p:spPr>
            <a:xfrm>
              <a:off x="2581045" y="2286143"/>
              <a:ext cx="952381" cy="2285714"/>
            </a:xfrm>
            <a:prstGeom prst="rect">
              <a:avLst/>
            </a:prstGeom>
          </p:spPr>
        </p:pic>
        <p:sp>
          <p:nvSpPr>
            <p:cNvPr id="70" name="文本框 69">
              <a:extLst>
                <a:ext uri="{FF2B5EF4-FFF2-40B4-BE49-F238E27FC236}">
                  <a16:creationId xmlns:a16="http://schemas.microsoft.com/office/drawing/2014/main" id="{B2E48686-6787-4979-B34A-BAB0FB378B62}"/>
                </a:ext>
              </a:extLst>
            </p:cNvPr>
            <p:cNvSpPr txBox="1"/>
            <p:nvPr/>
          </p:nvSpPr>
          <p:spPr>
            <a:xfrm>
              <a:off x="2558703" y="4622813"/>
              <a:ext cx="997063" cy="369332"/>
            </a:xfrm>
            <a:prstGeom prst="rect">
              <a:avLst/>
            </a:prstGeom>
            <a:noFill/>
          </p:spPr>
          <p:txBody>
            <a:bodyPr wrap="square" rtlCol="0">
              <a:spAutoFit/>
            </a:bodyPr>
            <a:lstStyle/>
            <a:p>
              <a:r>
                <a:rPr lang="en-US" altLang="zh-CN" dirty="0">
                  <a:solidFill>
                    <a:schemeClr val="bg1"/>
                  </a:solidFill>
                </a:rPr>
                <a:t>Zimmer</a:t>
              </a:r>
              <a:endParaRPr lang="zh-CN" altLang="en-US" dirty="0">
                <a:solidFill>
                  <a:schemeClr val="bg1"/>
                </a:solidFill>
              </a:endParaRPr>
            </a:p>
          </p:txBody>
        </p:sp>
      </p:grpSp>
      <p:sp>
        <p:nvSpPr>
          <p:cNvPr id="72" name="文本框 71">
            <a:extLst>
              <a:ext uri="{FF2B5EF4-FFF2-40B4-BE49-F238E27FC236}">
                <a16:creationId xmlns:a16="http://schemas.microsoft.com/office/drawing/2014/main" id="{A8E1B8B4-E83F-4B8C-A420-8A3F485AC80D}"/>
              </a:ext>
            </a:extLst>
          </p:cNvPr>
          <p:cNvSpPr txBox="1"/>
          <p:nvPr/>
        </p:nvSpPr>
        <p:spPr>
          <a:xfrm>
            <a:off x="8488245" y="4592399"/>
            <a:ext cx="997063" cy="369332"/>
          </a:xfrm>
          <a:prstGeom prst="rect">
            <a:avLst/>
          </a:prstGeom>
          <a:noFill/>
        </p:spPr>
        <p:txBody>
          <a:bodyPr wrap="square" rtlCol="0">
            <a:spAutoFit/>
          </a:bodyPr>
          <a:lstStyle/>
          <a:p>
            <a:pPr algn="ctr"/>
            <a:r>
              <a:rPr lang="en-US" altLang="zh-CN" dirty="0">
                <a:solidFill>
                  <a:schemeClr val="bg1"/>
                </a:solidFill>
              </a:rPr>
              <a:t>Cofield</a:t>
            </a:r>
            <a:endParaRPr lang="zh-CN" altLang="en-US" dirty="0">
              <a:solidFill>
                <a:schemeClr val="bg1"/>
              </a:solidFill>
            </a:endParaRPr>
          </a:p>
        </p:txBody>
      </p:sp>
      <p:sp>
        <p:nvSpPr>
          <p:cNvPr id="73" name="文本框 72">
            <a:extLst>
              <a:ext uri="{FF2B5EF4-FFF2-40B4-BE49-F238E27FC236}">
                <a16:creationId xmlns:a16="http://schemas.microsoft.com/office/drawing/2014/main" id="{D9DAF4E3-B29C-4C49-8022-E0D507E482D6}"/>
              </a:ext>
            </a:extLst>
          </p:cNvPr>
          <p:cNvSpPr txBox="1"/>
          <p:nvPr/>
        </p:nvSpPr>
        <p:spPr>
          <a:xfrm>
            <a:off x="6600950" y="4592399"/>
            <a:ext cx="997063" cy="369332"/>
          </a:xfrm>
          <a:prstGeom prst="rect">
            <a:avLst/>
          </a:prstGeom>
          <a:noFill/>
        </p:spPr>
        <p:txBody>
          <a:bodyPr wrap="square" rtlCol="0">
            <a:spAutoFit/>
          </a:bodyPr>
          <a:lstStyle/>
          <a:p>
            <a:pPr algn="ctr"/>
            <a:r>
              <a:rPr lang="en-US" altLang="zh-CN" dirty="0">
                <a:solidFill>
                  <a:schemeClr val="bg1"/>
                </a:solidFill>
              </a:rPr>
              <a:t>Depuy</a:t>
            </a:r>
            <a:endParaRPr lang="zh-CN" altLang="en-US" dirty="0">
              <a:solidFill>
                <a:schemeClr val="bg1"/>
              </a:solidFill>
            </a:endParaRPr>
          </a:p>
        </p:txBody>
      </p:sp>
      <p:sp>
        <p:nvSpPr>
          <p:cNvPr id="74" name="文本框 73">
            <a:extLst>
              <a:ext uri="{FF2B5EF4-FFF2-40B4-BE49-F238E27FC236}">
                <a16:creationId xmlns:a16="http://schemas.microsoft.com/office/drawing/2014/main" id="{7760CE6C-A5D9-421F-8DB8-A84D7788C870}"/>
              </a:ext>
            </a:extLst>
          </p:cNvPr>
          <p:cNvSpPr txBox="1"/>
          <p:nvPr/>
        </p:nvSpPr>
        <p:spPr>
          <a:xfrm>
            <a:off x="4605955" y="4596862"/>
            <a:ext cx="997063" cy="369332"/>
          </a:xfrm>
          <a:prstGeom prst="rect">
            <a:avLst/>
          </a:prstGeom>
          <a:noFill/>
        </p:spPr>
        <p:txBody>
          <a:bodyPr wrap="square" rtlCol="0">
            <a:spAutoFit/>
          </a:bodyPr>
          <a:lstStyle/>
          <a:p>
            <a:pPr algn="ctr"/>
            <a:r>
              <a:rPr lang="en-US" altLang="zh-CN" dirty="0">
                <a:solidFill>
                  <a:schemeClr val="bg1"/>
                </a:solidFill>
              </a:rPr>
              <a:t>Tornier</a:t>
            </a:r>
            <a:endParaRPr lang="zh-CN" altLang="en-US" dirty="0">
              <a:solidFill>
                <a:schemeClr val="bg1"/>
              </a:solidFill>
            </a:endParaRPr>
          </a:p>
        </p:txBody>
      </p:sp>
      <p:pic>
        <p:nvPicPr>
          <p:cNvPr id="78" name="图片 77">
            <a:extLst>
              <a:ext uri="{FF2B5EF4-FFF2-40B4-BE49-F238E27FC236}">
                <a16:creationId xmlns:a16="http://schemas.microsoft.com/office/drawing/2014/main" id="{60DD5F2C-D537-4B03-9589-45757DA4D76C}"/>
              </a:ext>
            </a:extLst>
          </p:cNvPr>
          <p:cNvPicPr>
            <a:picLocks noChangeAspect="1"/>
          </p:cNvPicPr>
          <p:nvPr/>
        </p:nvPicPr>
        <p:blipFill>
          <a:blip r:embed="rId4"/>
          <a:stretch>
            <a:fillRect/>
          </a:stretch>
        </p:blipFill>
        <p:spPr>
          <a:xfrm>
            <a:off x="4504487" y="2243162"/>
            <a:ext cx="1200000" cy="2314286"/>
          </a:xfrm>
          <a:prstGeom prst="rect">
            <a:avLst/>
          </a:prstGeom>
        </p:spPr>
      </p:pic>
      <p:pic>
        <p:nvPicPr>
          <p:cNvPr id="80" name="图片 79">
            <a:extLst>
              <a:ext uri="{FF2B5EF4-FFF2-40B4-BE49-F238E27FC236}">
                <a16:creationId xmlns:a16="http://schemas.microsoft.com/office/drawing/2014/main" id="{A110DC22-9FB9-4DB9-85A8-4CC980A210E0}"/>
              </a:ext>
            </a:extLst>
          </p:cNvPr>
          <p:cNvPicPr>
            <a:picLocks noChangeAspect="1"/>
          </p:cNvPicPr>
          <p:nvPr/>
        </p:nvPicPr>
        <p:blipFill>
          <a:blip r:embed="rId5"/>
          <a:stretch>
            <a:fillRect/>
          </a:stretch>
        </p:blipFill>
        <p:spPr>
          <a:xfrm>
            <a:off x="6483727" y="2271734"/>
            <a:ext cx="1114286" cy="2285714"/>
          </a:xfrm>
          <a:prstGeom prst="rect">
            <a:avLst/>
          </a:prstGeom>
        </p:spPr>
      </p:pic>
      <p:pic>
        <p:nvPicPr>
          <p:cNvPr id="82" name="图片 81">
            <a:extLst>
              <a:ext uri="{FF2B5EF4-FFF2-40B4-BE49-F238E27FC236}">
                <a16:creationId xmlns:a16="http://schemas.microsoft.com/office/drawing/2014/main" id="{8EB11B4C-766E-4C9B-803D-D45CCC2F1188}"/>
              </a:ext>
            </a:extLst>
          </p:cNvPr>
          <p:cNvPicPr>
            <a:picLocks noChangeAspect="1"/>
          </p:cNvPicPr>
          <p:nvPr/>
        </p:nvPicPr>
        <p:blipFill>
          <a:blip r:embed="rId6"/>
          <a:stretch>
            <a:fillRect/>
          </a:stretch>
        </p:blipFill>
        <p:spPr>
          <a:xfrm rot="5400000">
            <a:off x="7834396" y="2795543"/>
            <a:ext cx="2304762" cy="1219048"/>
          </a:xfrm>
          <a:prstGeom prst="rect">
            <a:avLst/>
          </a:prstGeom>
        </p:spPr>
      </p:pic>
      <p:sp>
        <p:nvSpPr>
          <p:cNvPr id="84" name="文本框 83">
            <a:extLst>
              <a:ext uri="{FF2B5EF4-FFF2-40B4-BE49-F238E27FC236}">
                <a16:creationId xmlns:a16="http://schemas.microsoft.com/office/drawing/2014/main" id="{48B7F32E-9976-4763-9CC1-E12A083969B0}"/>
              </a:ext>
            </a:extLst>
          </p:cNvPr>
          <p:cNvSpPr txBox="1"/>
          <p:nvPr/>
        </p:nvSpPr>
        <p:spPr>
          <a:xfrm>
            <a:off x="625259" y="4984566"/>
            <a:ext cx="11400486" cy="156966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Data Source:</a:t>
            </a:r>
          </a:p>
          <a:p>
            <a:r>
              <a:rPr lang="en-US" altLang="zh-CN" sz="2400" dirty="0">
                <a:solidFill>
                  <a:schemeClr val="bg1"/>
                </a:solidFill>
              </a:rPr>
              <a:t>	University of California Irvine Machine Learning Repository</a:t>
            </a:r>
          </a:p>
          <a:p>
            <a:r>
              <a:rPr lang="en-US" altLang="zh-CN" sz="2400" dirty="0">
                <a:solidFill>
                  <a:schemeClr val="bg1"/>
                </a:solidFill>
              </a:rPr>
              <a:t>	The dataset contains 597 X-Ray images from 4 manufacturers</a:t>
            </a:r>
          </a:p>
          <a:p>
            <a:r>
              <a:rPr lang="en-US" altLang="zh-CN" sz="2400" dirty="0">
                <a:solidFill>
                  <a:schemeClr val="bg1"/>
                </a:solidFill>
              </a:rPr>
              <a:t>	Cofield: 83, Depuy: 294, Tornier: 71, Zimmer: 149 (imbalanced dataset)</a:t>
            </a:r>
          </a:p>
        </p:txBody>
      </p:sp>
    </p:spTree>
    <p:extLst>
      <p:ext uri="{BB962C8B-B14F-4D97-AF65-F5344CB8AC3E}">
        <p14:creationId xmlns:p14="http://schemas.microsoft.com/office/powerpoint/2010/main" val="317778220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40" name="文本框 39">
            <a:extLst>
              <a:ext uri="{FF2B5EF4-FFF2-40B4-BE49-F238E27FC236}">
                <a16:creationId xmlns:a16="http://schemas.microsoft.com/office/drawing/2014/main" id="{8AC4EB36-8077-4BF3-B878-B2ED40E3A97B}"/>
              </a:ext>
            </a:extLst>
          </p:cNvPr>
          <p:cNvSpPr txBox="1"/>
          <p:nvPr/>
        </p:nvSpPr>
        <p:spPr>
          <a:xfrm>
            <a:off x="625261" y="302189"/>
            <a:ext cx="6015683" cy="5847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chemeClr val="bg1"/>
                </a:solidFill>
              </a:rPr>
              <a:t>Data Augmentation</a:t>
            </a:r>
            <a:endParaRPr kumimoji="0" lang="zh-CN" altLang="en-US" sz="3200" b="0" i="0" u="none" strike="noStrike" kern="1200" cap="none" spc="0" normalizeH="0" baseline="0" noProof="0" dirty="0">
              <a:ln>
                <a:noFill/>
              </a:ln>
              <a:solidFill>
                <a:schemeClr val="bg1"/>
              </a:solidFill>
              <a:effectLst/>
              <a:uLnTx/>
              <a:uFillTx/>
              <a:cs typeface="+mn-ea"/>
              <a:sym typeface="+mn-lt"/>
            </a:endParaRPr>
          </a:p>
        </p:txBody>
      </p:sp>
      <p:pic>
        <p:nvPicPr>
          <p:cNvPr id="12" name="图片 11">
            <a:extLst>
              <a:ext uri="{FF2B5EF4-FFF2-40B4-BE49-F238E27FC236}">
                <a16:creationId xmlns:a16="http://schemas.microsoft.com/office/drawing/2014/main" id="{FE8C40D5-3965-4474-99BC-A2431CA119AE}"/>
              </a:ext>
            </a:extLst>
          </p:cNvPr>
          <p:cNvPicPr>
            <a:picLocks noChangeAspect="1"/>
          </p:cNvPicPr>
          <p:nvPr/>
        </p:nvPicPr>
        <p:blipFill>
          <a:blip r:embed="rId3"/>
          <a:stretch>
            <a:fillRect/>
          </a:stretch>
        </p:blipFill>
        <p:spPr>
          <a:xfrm>
            <a:off x="5344985" y="1550484"/>
            <a:ext cx="4383215" cy="4418516"/>
          </a:xfrm>
          <a:prstGeom prst="rect">
            <a:avLst/>
          </a:prstGeom>
        </p:spPr>
      </p:pic>
      <p:sp>
        <p:nvSpPr>
          <p:cNvPr id="13" name="文本框 12">
            <a:extLst>
              <a:ext uri="{FF2B5EF4-FFF2-40B4-BE49-F238E27FC236}">
                <a16:creationId xmlns:a16="http://schemas.microsoft.com/office/drawing/2014/main" id="{D1AE7E66-A52C-437F-A9C0-6F9CB94B6DB9}"/>
              </a:ext>
            </a:extLst>
          </p:cNvPr>
          <p:cNvSpPr txBox="1"/>
          <p:nvPr/>
        </p:nvSpPr>
        <p:spPr>
          <a:xfrm>
            <a:off x="625260" y="1521910"/>
            <a:ext cx="4524589" cy="4473019"/>
          </a:xfrm>
          <a:prstGeom prst="rect">
            <a:avLst/>
          </a:prstGeom>
          <a:noFill/>
        </p:spPr>
        <p:txBody>
          <a:bodyPr wrap="square" rtlCol="0">
            <a:spAutoFit/>
          </a:bodyPr>
          <a:lstStyle/>
          <a:p>
            <a:r>
              <a:rPr lang="en-US" altLang="zh-CN" dirty="0">
                <a:solidFill>
                  <a:schemeClr val="bg1"/>
                </a:solidFill>
              </a:rPr>
              <a:t>Augmentation Methods</a:t>
            </a:r>
          </a:p>
          <a:p>
            <a:pPr marL="285750" indent="-285750">
              <a:lnSpc>
                <a:spcPct val="150000"/>
              </a:lnSpc>
              <a:buFont typeface="Arial" panose="020B0604020202020204" pitchFamily="34" charset="0"/>
              <a:buChar char="•"/>
            </a:pPr>
            <a:r>
              <a:rPr lang="en-US" altLang="zh-CN" dirty="0">
                <a:solidFill>
                  <a:schemeClr val="bg1"/>
                </a:solidFill>
              </a:rPr>
              <a:t>Rotate</a:t>
            </a:r>
          </a:p>
          <a:p>
            <a:pPr marL="285750" indent="-285750">
              <a:lnSpc>
                <a:spcPct val="150000"/>
              </a:lnSpc>
              <a:buFont typeface="Arial" panose="020B0604020202020204" pitchFamily="34" charset="0"/>
              <a:buChar char="•"/>
            </a:pPr>
            <a:r>
              <a:rPr lang="en-US" altLang="zh-CN" dirty="0">
                <a:solidFill>
                  <a:schemeClr val="bg1"/>
                </a:solidFill>
              </a:rPr>
              <a:t>Translate</a:t>
            </a:r>
          </a:p>
          <a:p>
            <a:pPr marL="285750" indent="-285750">
              <a:lnSpc>
                <a:spcPct val="150000"/>
              </a:lnSpc>
              <a:buFont typeface="Arial" panose="020B0604020202020204" pitchFamily="34" charset="0"/>
              <a:buChar char="•"/>
            </a:pPr>
            <a:r>
              <a:rPr lang="en-US" altLang="zh-CN" dirty="0">
                <a:solidFill>
                  <a:schemeClr val="bg1"/>
                </a:solidFill>
              </a:rPr>
              <a:t>Shear</a:t>
            </a:r>
          </a:p>
          <a:p>
            <a:pPr marL="285750" indent="-285750">
              <a:lnSpc>
                <a:spcPct val="150000"/>
              </a:lnSpc>
              <a:buFont typeface="Arial" panose="020B0604020202020204" pitchFamily="34" charset="0"/>
              <a:buChar char="•"/>
            </a:pPr>
            <a:r>
              <a:rPr lang="en-US" altLang="zh-CN" dirty="0">
                <a:solidFill>
                  <a:schemeClr val="bg1"/>
                </a:solidFill>
              </a:rPr>
              <a:t>Scaling</a:t>
            </a:r>
          </a:p>
          <a:p>
            <a:pPr marL="285750" indent="-285750">
              <a:lnSpc>
                <a:spcPct val="150000"/>
              </a:lnSpc>
              <a:buFont typeface="Arial" panose="020B0604020202020204" pitchFamily="34" charset="0"/>
              <a:buChar char="•"/>
            </a:pPr>
            <a:r>
              <a:rPr lang="en-US" altLang="zh-CN" dirty="0">
                <a:solidFill>
                  <a:schemeClr val="bg1"/>
                </a:solidFill>
              </a:rPr>
              <a:t>Cropping</a:t>
            </a:r>
          </a:p>
          <a:p>
            <a:pPr marL="285750" indent="-285750">
              <a:lnSpc>
                <a:spcPct val="150000"/>
              </a:lnSpc>
              <a:buFont typeface="Arial" panose="020B0604020202020204" pitchFamily="34" charset="0"/>
              <a:buChar char="•"/>
            </a:pPr>
            <a:r>
              <a:rPr lang="en-US" altLang="zh-CN" dirty="0">
                <a:solidFill>
                  <a:schemeClr val="bg1"/>
                </a:solidFill>
              </a:rPr>
              <a:t>Flip left to right</a:t>
            </a:r>
          </a:p>
          <a:p>
            <a:pPr marL="285750" indent="-285750">
              <a:lnSpc>
                <a:spcPct val="150000"/>
              </a:lnSpc>
              <a:buFont typeface="Arial" panose="020B0604020202020204" pitchFamily="34" charset="0"/>
              <a:buChar char="•"/>
            </a:pPr>
            <a:r>
              <a:rPr lang="en-US" altLang="zh-CN" dirty="0">
                <a:solidFill>
                  <a:schemeClr val="bg1"/>
                </a:solidFill>
              </a:rPr>
              <a:t>Flip upside down</a:t>
            </a:r>
          </a:p>
          <a:p>
            <a:pPr marL="285750" indent="-285750">
              <a:lnSpc>
                <a:spcPct val="150000"/>
              </a:lnSpc>
              <a:buFont typeface="Arial" panose="020B0604020202020204" pitchFamily="34" charset="0"/>
              <a:buChar char="•"/>
            </a:pPr>
            <a:r>
              <a:rPr lang="en-US" altLang="zh-CN" dirty="0">
                <a:solidFill>
                  <a:schemeClr val="bg1"/>
                </a:solidFill>
              </a:rPr>
              <a:t>Add noise</a:t>
            </a:r>
          </a:p>
          <a:p>
            <a:pPr>
              <a:lnSpc>
                <a:spcPct val="150000"/>
              </a:lnSpc>
            </a:pPr>
            <a:endParaRPr lang="en-US" altLang="zh-CN" dirty="0">
              <a:solidFill>
                <a:schemeClr val="bg1"/>
              </a:solidFill>
            </a:endParaRPr>
          </a:p>
          <a:p>
            <a:pPr>
              <a:lnSpc>
                <a:spcPct val="150000"/>
              </a:lnSpc>
            </a:pPr>
            <a:r>
              <a:rPr lang="en-US" altLang="zh-CN" dirty="0">
                <a:solidFill>
                  <a:schemeClr val="bg1"/>
                </a:solidFill>
              </a:rPr>
              <a:t>After augmentation: 4023 X-ray images</a:t>
            </a:r>
            <a:endParaRPr lang="zh-CN" altLang="en-US" dirty="0">
              <a:solidFill>
                <a:schemeClr val="bg1"/>
              </a:solidFill>
            </a:endParaRPr>
          </a:p>
        </p:txBody>
      </p:sp>
    </p:spTree>
    <p:extLst>
      <p:ext uri="{BB962C8B-B14F-4D97-AF65-F5344CB8AC3E}">
        <p14:creationId xmlns:p14="http://schemas.microsoft.com/office/powerpoint/2010/main" val="3514614468"/>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687070"/>
            <a:ext cx="12192965" cy="694056"/>
            <a:chOff x="0" y="623570"/>
            <a:chExt cx="12192965" cy="694056"/>
          </a:xfrm>
        </p:grpSpPr>
        <p:cxnSp>
          <p:nvCxnSpPr>
            <p:cNvPr id="48" name="直接连接符 4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92FE115B-8515-45F9-938A-4C09A2CC55CE}"/>
              </a:ext>
            </a:extLst>
          </p:cNvPr>
          <p:cNvGrpSpPr/>
          <p:nvPr/>
        </p:nvGrpSpPr>
        <p:grpSpPr>
          <a:xfrm>
            <a:off x="1699739" y="1186019"/>
            <a:ext cx="3067623" cy="2297670"/>
            <a:chOff x="1699739" y="1128353"/>
            <a:chExt cx="3067623" cy="2297670"/>
          </a:xfrm>
        </p:grpSpPr>
        <p:sp>
          <p:nvSpPr>
            <p:cNvPr id="74" name="文本框 73">
              <a:extLst>
                <a:ext uri="{FF2B5EF4-FFF2-40B4-BE49-F238E27FC236}">
                  <a16:creationId xmlns:a16="http://schemas.microsoft.com/office/drawing/2014/main" id="{F03419E6-BDB2-4910-9F29-FAB2E482F684}"/>
                </a:ext>
              </a:extLst>
            </p:cNvPr>
            <p:cNvSpPr txBox="1"/>
            <p:nvPr/>
          </p:nvSpPr>
          <p:spPr>
            <a:xfrm>
              <a:off x="2734753" y="1128353"/>
              <a:ext cx="997592" cy="338554"/>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bg1"/>
                  </a:solidFill>
                </a:rPr>
                <a:t>VGG-16</a:t>
              </a:r>
              <a:endParaRPr kumimoji="0" lang="zh-CN" altLang="en-US" sz="1600" b="0" i="0" u="none" strike="noStrike" kern="1200" cap="none" spc="0" normalizeH="0" baseline="0" noProof="0" dirty="0">
                <a:ln>
                  <a:noFill/>
                </a:ln>
                <a:solidFill>
                  <a:schemeClr val="bg1"/>
                </a:solidFill>
                <a:effectLst/>
                <a:uLnTx/>
                <a:uFillTx/>
                <a:cs typeface="+mn-ea"/>
                <a:sym typeface="+mn-lt"/>
              </a:endParaRPr>
            </a:p>
          </p:txBody>
        </p:sp>
        <p:pic>
          <p:nvPicPr>
            <p:cNvPr id="3" name="图片 2">
              <a:extLst>
                <a:ext uri="{FF2B5EF4-FFF2-40B4-BE49-F238E27FC236}">
                  <a16:creationId xmlns:a16="http://schemas.microsoft.com/office/drawing/2014/main" id="{66073B4A-2BC3-479E-A20B-93CDAB83BDEE}"/>
                </a:ext>
              </a:extLst>
            </p:cNvPr>
            <p:cNvPicPr>
              <a:picLocks noChangeAspect="1"/>
            </p:cNvPicPr>
            <p:nvPr/>
          </p:nvPicPr>
          <p:blipFill>
            <a:blip r:embed="rId3">
              <a:alphaModFix/>
            </a:blip>
            <a:stretch>
              <a:fillRect/>
            </a:stretch>
          </p:blipFill>
          <p:spPr>
            <a:xfrm>
              <a:off x="1699739" y="1466907"/>
              <a:ext cx="3067623" cy="1959116"/>
            </a:xfrm>
            <a:prstGeom prst="rect">
              <a:avLst/>
            </a:prstGeom>
          </p:spPr>
        </p:pic>
      </p:grpSp>
      <p:pic>
        <p:nvPicPr>
          <p:cNvPr id="7" name="图片 6">
            <a:extLst>
              <a:ext uri="{FF2B5EF4-FFF2-40B4-BE49-F238E27FC236}">
                <a16:creationId xmlns:a16="http://schemas.microsoft.com/office/drawing/2014/main" id="{745422BC-5858-4C2C-A91D-C61002E1B99F}"/>
              </a:ext>
            </a:extLst>
          </p:cNvPr>
          <p:cNvPicPr>
            <a:picLocks noChangeAspect="1"/>
          </p:cNvPicPr>
          <p:nvPr/>
        </p:nvPicPr>
        <p:blipFill>
          <a:blip r:embed="rId4"/>
          <a:stretch>
            <a:fillRect/>
          </a:stretch>
        </p:blipFill>
        <p:spPr>
          <a:xfrm>
            <a:off x="1057815" y="3997695"/>
            <a:ext cx="4351469" cy="1959103"/>
          </a:xfrm>
          <a:prstGeom prst="rect">
            <a:avLst/>
          </a:prstGeom>
        </p:spPr>
      </p:pic>
      <p:pic>
        <p:nvPicPr>
          <p:cNvPr id="9" name="图片 8">
            <a:extLst>
              <a:ext uri="{FF2B5EF4-FFF2-40B4-BE49-F238E27FC236}">
                <a16:creationId xmlns:a16="http://schemas.microsoft.com/office/drawing/2014/main" id="{A64A351A-1D4A-4D6A-A6AC-18B83CAAD570}"/>
              </a:ext>
            </a:extLst>
          </p:cNvPr>
          <p:cNvPicPr>
            <a:picLocks noChangeAspect="1"/>
          </p:cNvPicPr>
          <p:nvPr/>
        </p:nvPicPr>
        <p:blipFill>
          <a:blip r:embed="rId5"/>
          <a:stretch>
            <a:fillRect/>
          </a:stretch>
        </p:blipFill>
        <p:spPr>
          <a:xfrm>
            <a:off x="7060768" y="3997695"/>
            <a:ext cx="3670881" cy="1962092"/>
          </a:xfrm>
          <a:prstGeom prst="rect">
            <a:avLst/>
          </a:prstGeom>
        </p:spPr>
      </p:pic>
      <p:sp>
        <p:nvSpPr>
          <p:cNvPr id="20" name="文本框 19">
            <a:extLst>
              <a:ext uri="{FF2B5EF4-FFF2-40B4-BE49-F238E27FC236}">
                <a16:creationId xmlns:a16="http://schemas.microsoft.com/office/drawing/2014/main" id="{CC4A2047-7A27-457E-98BD-DE7728E34688}"/>
              </a:ext>
            </a:extLst>
          </p:cNvPr>
          <p:cNvSpPr txBox="1"/>
          <p:nvPr/>
        </p:nvSpPr>
        <p:spPr>
          <a:xfrm>
            <a:off x="777661" y="454589"/>
            <a:ext cx="6015683" cy="5847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chemeClr val="bg1"/>
                </a:solidFill>
              </a:rPr>
              <a:t>Deep Learning Models</a:t>
            </a:r>
            <a:endParaRPr kumimoji="0" lang="zh-CN" altLang="en-US" sz="3200" b="0" i="0" u="none" strike="noStrike" kern="1200" cap="none" spc="0" normalizeH="0" baseline="0" noProof="0" dirty="0">
              <a:ln>
                <a:noFill/>
              </a:ln>
              <a:solidFill>
                <a:schemeClr val="bg1"/>
              </a:solidFill>
              <a:effectLst/>
              <a:uLnTx/>
              <a:uFillTx/>
              <a:cs typeface="+mn-ea"/>
              <a:sym typeface="+mn-lt"/>
            </a:endParaRPr>
          </a:p>
        </p:txBody>
      </p:sp>
      <p:grpSp>
        <p:nvGrpSpPr>
          <p:cNvPr id="11" name="组合 10">
            <a:extLst>
              <a:ext uri="{FF2B5EF4-FFF2-40B4-BE49-F238E27FC236}">
                <a16:creationId xmlns:a16="http://schemas.microsoft.com/office/drawing/2014/main" id="{C15BD95B-0E3C-43E3-A024-9A101FEF021C}"/>
              </a:ext>
            </a:extLst>
          </p:cNvPr>
          <p:cNvGrpSpPr/>
          <p:nvPr/>
        </p:nvGrpSpPr>
        <p:grpSpPr>
          <a:xfrm>
            <a:off x="7424640" y="1186019"/>
            <a:ext cx="2943139" cy="2300647"/>
            <a:chOff x="7424640" y="1128353"/>
            <a:chExt cx="2943139" cy="2300647"/>
          </a:xfrm>
        </p:grpSpPr>
        <p:pic>
          <p:nvPicPr>
            <p:cNvPr id="5" name="图片 4">
              <a:extLst>
                <a:ext uri="{FF2B5EF4-FFF2-40B4-BE49-F238E27FC236}">
                  <a16:creationId xmlns:a16="http://schemas.microsoft.com/office/drawing/2014/main" id="{190FE5B6-1F8D-43F6-92AE-FA6330B2F37F}"/>
                </a:ext>
              </a:extLst>
            </p:cNvPr>
            <p:cNvPicPr>
              <a:picLocks noChangeAspect="1"/>
            </p:cNvPicPr>
            <p:nvPr/>
          </p:nvPicPr>
          <p:blipFill>
            <a:blip r:embed="rId6"/>
            <a:stretch>
              <a:fillRect/>
            </a:stretch>
          </p:blipFill>
          <p:spPr>
            <a:xfrm>
              <a:off x="7424640" y="1466907"/>
              <a:ext cx="2943139" cy="1962093"/>
            </a:xfrm>
            <a:prstGeom prst="rect">
              <a:avLst/>
            </a:prstGeom>
          </p:spPr>
        </p:pic>
        <p:sp>
          <p:nvSpPr>
            <p:cNvPr id="21" name="文本框 20">
              <a:extLst>
                <a:ext uri="{FF2B5EF4-FFF2-40B4-BE49-F238E27FC236}">
                  <a16:creationId xmlns:a16="http://schemas.microsoft.com/office/drawing/2014/main" id="{1BD6B242-3230-4119-9CE1-8AF8E1BC1ADA}"/>
                </a:ext>
              </a:extLst>
            </p:cNvPr>
            <p:cNvSpPr txBox="1"/>
            <p:nvPr/>
          </p:nvSpPr>
          <p:spPr>
            <a:xfrm>
              <a:off x="8312089" y="1128353"/>
              <a:ext cx="1168238" cy="338554"/>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bg1"/>
                  </a:solidFill>
                </a:rPr>
                <a:t>ResNet-50</a:t>
              </a:r>
              <a:endParaRPr kumimoji="0" lang="zh-CN" altLang="en-US" sz="1600" b="0" i="0" u="none" strike="noStrike" kern="1200" cap="none" spc="0" normalizeH="0" baseline="0" noProof="0" dirty="0">
                <a:ln>
                  <a:noFill/>
                </a:ln>
                <a:solidFill>
                  <a:schemeClr val="bg1"/>
                </a:solidFill>
                <a:effectLst/>
                <a:uLnTx/>
                <a:uFillTx/>
                <a:cs typeface="+mn-ea"/>
                <a:sym typeface="+mn-lt"/>
              </a:endParaRPr>
            </a:p>
          </p:txBody>
        </p:sp>
      </p:grpSp>
      <p:sp>
        <p:nvSpPr>
          <p:cNvPr id="24" name="文本框 23">
            <a:extLst>
              <a:ext uri="{FF2B5EF4-FFF2-40B4-BE49-F238E27FC236}">
                <a16:creationId xmlns:a16="http://schemas.microsoft.com/office/drawing/2014/main" id="{1D03FA26-E8EF-4E19-B8AC-BB3D24F082D7}"/>
              </a:ext>
            </a:extLst>
          </p:cNvPr>
          <p:cNvSpPr txBox="1"/>
          <p:nvPr/>
        </p:nvSpPr>
        <p:spPr>
          <a:xfrm>
            <a:off x="2602062" y="3650903"/>
            <a:ext cx="1262973" cy="338554"/>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bg1"/>
                </a:solidFill>
              </a:rPr>
              <a:t>InceptionV3</a:t>
            </a:r>
            <a:endParaRPr kumimoji="0" lang="zh-CN" altLang="en-US" sz="1600" b="0" i="0" u="none" strike="noStrike" kern="1200" cap="none" spc="0" normalizeH="0" baseline="0" noProof="0" dirty="0">
              <a:ln>
                <a:noFill/>
              </a:ln>
              <a:solidFill>
                <a:schemeClr val="bg1"/>
              </a:solidFill>
              <a:effectLst/>
              <a:uLnTx/>
              <a:uFillTx/>
              <a:cs typeface="+mn-ea"/>
              <a:sym typeface="+mn-lt"/>
            </a:endParaRPr>
          </a:p>
        </p:txBody>
      </p:sp>
      <p:sp>
        <p:nvSpPr>
          <p:cNvPr id="26" name="文本框 25">
            <a:extLst>
              <a:ext uri="{FF2B5EF4-FFF2-40B4-BE49-F238E27FC236}">
                <a16:creationId xmlns:a16="http://schemas.microsoft.com/office/drawing/2014/main" id="{35B44FAC-508C-4504-8797-D9472C05E793}"/>
              </a:ext>
            </a:extLst>
          </p:cNvPr>
          <p:cNvSpPr txBox="1"/>
          <p:nvPr/>
        </p:nvSpPr>
        <p:spPr>
          <a:xfrm>
            <a:off x="7908752" y="3659141"/>
            <a:ext cx="1974911" cy="338554"/>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bg1"/>
                </a:solidFill>
              </a:rPr>
              <a:t>Vision Transformer</a:t>
            </a:r>
            <a:endParaRPr kumimoji="0" lang="zh-CN" altLang="en-US" sz="1600" b="0" i="0" u="none" strike="noStrike" kern="1200" cap="none" spc="0" normalizeH="0" baseline="0" noProof="0" dirty="0">
              <a:ln>
                <a:noFill/>
              </a:ln>
              <a:solidFill>
                <a:schemeClr val="bg1"/>
              </a:solidFill>
              <a:effectLst/>
              <a:uLnTx/>
              <a:uFillTx/>
              <a:cs typeface="+mn-ea"/>
              <a:sym typeface="+mn-lt"/>
            </a:endParaRPr>
          </a:p>
        </p:txBody>
      </p:sp>
    </p:spTree>
    <p:extLst>
      <p:ext uri="{BB962C8B-B14F-4D97-AF65-F5344CB8AC3E}">
        <p14:creationId xmlns:p14="http://schemas.microsoft.com/office/powerpoint/2010/main" val="3501538638"/>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687070"/>
            <a:ext cx="12192965" cy="694056"/>
            <a:chOff x="0" y="623570"/>
            <a:chExt cx="12192965" cy="694056"/>
          </a:xfrm>
        </p:grpSpPr>
        <p:cxnSp>
          <p:nvCxnSpPr>
            <p:cNvPr id="48" name="直接连接符 4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74" name="文本框 73">
            <a:extLst>
              <a:ext uri="{FF2B5EF4-FFF2-40B4-BE49-F238E27FC236}">
                <a16:creationId xmlns:a16="http://schemas.microsoft.com/office/drawing/2014/main" id="{F03419E6-BDB2-4910-9F29-FAB2E482F684}"/>
              </a:ext>
            </a:extLst>
          </p:cNvPr>
          <p:cNvSpPr txBox="1"/>
          <p:nvPr/>
        </p:nvSpPr>
        <p:spPr>
          <a:xfrm>
            <a:off x="625261" y="302189"/>
            <a:ext cx="6015683" cy="5847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cs typeface="+mn-ea"/>
                <a:sym typeface="+mn-lt"/>
              </a:rPr>
              <a:t>Classification Results</a:t>
            </a:r>
            <a:endParaRPr kumimoji="0" lang="zh-CN" altLang="en-US" sz="3200" b="0" i="0" u="none" strike="noStrike" kern="1200" cap="none" spc="0" normalizeH="0" baseline="0" noProof="0" dirty="0">
              <a:ln>
                <a:noFill/>
              </a:ln>
              <a:solidFill>
                <a:prstClr val="white"/>
              </a:solidFill>
              <a:effectLst/>
              <a:uLnTx/>
              <a:uFillTx/>
              <a:cs typeface="+mn-ea"/>
              <a:sym typeface="+mn-lt"/>
            </a:endParaRPr>
          </a:p>
        </p:txBody>
      </p:sp>
      <p:graphicFrame>
        <p:nvGraphicFramePr>
          <p:cNvPr id="5" name="表格 5">
            <a:extLst>
              <a:ext uri="{FF2B5EF4-FFF2-40B4-BE49-F238E27FC236}">
                <a16:creationId xmlns:a16="http://schemas.microsoft.com/office/drawing/2014/main" id="{04726619-3C50-4EE2-93C7-3E887970437E}"/>
              </a:ext>
            </a:extLst>
          </p:cNvPr>
          <p:cNvGraphicFramePr>
            <a:graphicFrameLocks noGrp="1"/>
          </p:cNvGraphicFramePr>
          <p:nvPr>
            <p:extLst>
              <p:ext uri="{D42A27DB-BD31-4B8C-83A1-F6EECF244321}">
                <p14:modId xmlns:p14="http://schemas.microsoft.com/office/powerpoint/2010/main" val="100288851"/>
              </p:ext>
            </p:extLst>
          </p:nvPr>
        </p:nvGraphicFramePr>
        <p:xfrm>
          <a:off x="1597890" y="1384823"/>
          <a:ext cx="8996219" cy="4831330"/>
        </p:xfrm>
        <a:graphic>
          <a:graphicData uri="http://schemas.openxmlformats.org/drawingml/2006/table">
            <a:tbl>
              <a:tblPr firstRow="1" bandRow="1">
                <a:tableStyleId>{2D5ABB26-0587-4C30-8999-92F81FD0307C}</a:tableStyleId>
              </a:tblPr>
              <a:tblGrid>
                <a:gridCol w="2475346">
                  <a:extLst>
                    <a:ext uri="{9D8B030D-6E8A-4147-A177-3AD203B41FA5}">
                      <a16:colId xmlns:a16="http://schemas.microsoft.com/office/drawing/2014/main" val="1898236301"/>
                    </a:ext>
                  </a:extLst>
                </a:gridCol>
                <a:gridCol w="1394691">
                  <a:extLst>
                    <a:ext uri="{9D8B030D-6E8A-4147-A177-3AD203B41FA5}">
                      <a16:colId xmlns:a16="http://schemas.microsoft.com/office/drawing/2014/main" val="3588219714"/>
                    </a:ext>
                  </a:extLst>
                </a:gridCol>
                <a:gridCol w="1527694">
                  <a:extLst>
                    <a:ext uri="{9D8B030D-6E8A-4147-A177-3AD203B41FA5}">
                      <a16:colId xmlns:a16="http://schemas.microsoft.com/office/drawing/2014/main" val="4118899224"/>
                    </a:ext>
                  </a:extLst>
                </a:gridCol>
                <a:gridCol w="1799244">
                  <a:extLst>
                    <a:ext uri="{9D8B030D-6E8A-4147-A177-3AD203B41FA5}">
                      <a16:colId xmlns:a16="http://schemas.microsoft.com/office/drawing/2014/main" val="29727492"/>
                    </a:ext>
                  </a:extLst>
                </a:gridCol>
                <a:gridCol w="1799244">
                  <a:extLst>
                    <a:ext uri="{9D8B030D-6E8A-4147-A177-3AD203B41FA5}">
                      <a16:colId xmlns:a16="http://schemas.microsoft.com/office/drawing/2014/main" val="2390109598"/>
                    </a:ext>
                  </a:extLst>
                </a:gridCol>
              </a:tblGrid>
              <a:tr h="392998">
                <a:tc>
                  <a:txBody>
                    <a:bodyPr/>
                    <a:lstStyle/>
                    <a:p>
                      <a:pPr algn="l"/>
                      <a:r>
                        <a:rPr lang="en-US" altLang="zh-CN" sz="1800" dirty="0">
                          <a:solidFill>
                            <a:schemeClr val="bg1"/>
                          </a:solidFill>
                        </a:rPr>
                        <a:t>Model</a:t>
                      </a:r>
                      <a:endParaRPr lang="zh-CN" altLang="en-US" sz="1800" dirty="0">
                        <a:solidFill>
                          <a:schemeClr val="bg1"/>
                        </a:solidFill>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a:solidFill>
                            <a:schemeClr val="bg1"/>
                          </a:solidFill>
                        </a:rPr>
                        <a:t>Augmented</a:t>
                      </a:r>
                      <a:endParaRPr lang="zh-CN" altLang="en-US" sz="1800" dirty="0">
                        <a:solidFill>
                          <a:schemeClr val="bg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a:solidFill>
                            <a:schemeClr val="bg1"/>
                          </a:solidFill>
                        </a:rPr>
                        <a:t>VA</a:t>
                      </a:r>
                      <a:endParaRPr lang="zh-CN" altLang="en-US" sz="1800" dirty="0">
                        <a:solidFill>
                          <a:schemeClr val="bg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a:solidFill>
                            <a:schemeClr val="bg1"/>
                          </a:solidFill>
                        </a:rPr>
                        <a:t>TA</a:t>
                      </a:r>
                      <a:endParaRPr lang="zh-CN" altLang="en-US" sz="1800" dirty="0">
                        <a:solidFill>
                          <a:schemeClr val="bg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a:solidFill>
                            <a:schemeClr val="bg1"/>
                          </a:solidFill>
                        </a:rPr>
                        <a:t>TP</a:t>
                      </a:r>
                      <a:endParaRPr lang="zh-CN" altLang="en-US" sz="1800" dirty="0">
                        <a:solidFill>
                          <a:schemeClr val="bg1"/>
                        </a:solidFill>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2902567"/>
                  </a:ext>
                </a:extLst>
              </a:tr>
              <a:tr h="369861">
                <a:tc>
                  <a:txBody>
                    <a:bodyPr/>
                    <a:lstStyle/>
                    <a:p>
                      <a:r>
                        <a:rPr lang="en-US" altLang="zh-CN" sz="1800" dirty="0">
                          <a:solidFill>
                            <a:schemeClr val="bg1"/>
                          </a:solidFill>
                        </a:rPr>
                        <a:t>Random Forest</a:t>
                      </a:r>
                      <a:endParaRPr lang="zh-CN" altLang="en-US" sz="1800" dirty="0">
                        <a:solidFill>
                          <a:schemeClr val="bg1"/>
                        </a:solidFill>
                      </a:endParaRPr>
                    </a:p>
                  </a:txBody>
                  <a:tcPr>
                    <a:lnT w="12700" cap="flat" cmpd="sng" algn="ctr">
                      <a:noFill/>
                      <a:prstDash val="solid"/>
                      <a:round/>
                      <a:headEnd type="none" w="med" len="med"/>
                      <a:tailEnd type="none" w="med" len="med"/>
                    </a:lnT>
                  </a:tcPr>
                </a:tc>
                <a:tc>
                  <a:txBody>
                    <a:bodyPr/>
                    <a:lstStyle/>
                    <a:p>
                      <a:pPr algn="ctr"/>
                      <a:r>
                        <a:rPr lang="en-US" altLang="zh-CN" sz="1800" dirty="0">
                          <a:solidFill>
                            <a:schemeClr val="bg1"/>
                          </a:solidFill>
                        </a:rPr>
                        <a:t>No</a:t>
                      </a:r>
                      <a:endParaRPr lang="zh-CN" altLang="en-US" sz="1800" dirty="0">
                        <a:solidFill>
                          <a:schemeClr val="bg1"/>
                        </a:solidFill>
                      </a:endParaRPr>
                    </a:p>
                  </a:txBody>
                  <a:tcPr>
                    <a:lnT w="12700" cap="flat" cmpd="sng" algn="ctr">
                      <a:noFill/>
                      <a:prstDash val="solid"/>
                      <a:round/>
                      <a:headEnd type="none" w="med" len="med"/>
                      <a:tailEnd type="none" w="med" len="med"/>
                    </a:lnT>
                  </a:tcPr>
                </a:tc>
                <a:tc>
                  <a:txBody>
                    <a:bodyPr/>
                    <a:lstStyle/>
                    <a:p>
                      <a:pPr algn="ctr"/>
                      <a:r>
                        <a:rPr lang="en-US" altLang="zh-CN" sz="1800" dirty="0">
                          <a:solidFill>
                            <a:schemeClr val="bg1"/>
                          </a:solidFill>
                        </a:rPr>
                        <a:t>0.52</a:t>
                      </a:r>
                      <a:endParaRPr lang="zh-CN" altLang="en-US" sz="1800" dirty="0">
                        <a:solidFill>
                          <a:schemeClr val="bg1"/>
                        </a:solidFill>
                      </a:endParaRPr>
                    </a:p>
                  </a:txBody>
                  <a:tcPr>
                    <a:lnT w="12700" cap="flat" cmpd="sng" algn="ctr">
                      <a:noFill/>
                      <a:prstDash val="solid"/>
                      <a:round/>
                      <a:headEnd type="none" w="med" len="med"/>
                      <a:tailEnd type="none" w="med" len="med"/>
                    </a:lnT>
                  </a:tcPr>
                </a:tc>
                <a:tc>
                  <a:txBody>
                    <a:bodyPr/>
                    <a:lstStyle/>
                    <a:p>
                      <a:pPr algn="ctr"/>
                      <a:r>
                        <a:rPr lang="en-US" altLang="zh-CN" sz="1800" dirty="0">
                          <a:solidFill>
                            <a:schemeClr val="bg1"/>
                          </a:solidFill>
                        </a:rPr>
                        <a:t>N/A</a:t>
                      </a:r>
                      <a:endParaRPr lang="zh-CN" altLang="en-US" sz="1800" dirty="0">
                        <a:solidFill>
                          <a:schemeClr val="bg1"/>
                        </a:solidFill>
                      </a:endParaRPr>
                    </a:p>
                  </a:txBody>
                  <a:tcPr>
                    <a:lnT w="12700" cap="flat" cmpd="sng" algn="ctr">
                      <a:noFill/>
                      <a:prstDash val="solid"/>
                      <a:round/>
                      <a:headEnd type="none" w="med" len="med"/>
                      <a:tailEnd type="none" w="med" len="med"/>
                    </a:lnT>
                  </a:tcPr>
                </a:tc>
                <a:tc>
                  <a:txBody>
                    <a:bodyPr/>
                    <a:lstStyle/>
                    <a:p>
                      <a:pPr algn="ctr"/>
                      <a:r>
                        <a:rPr lang="en-US" altLang="zh-CN" sz="1800" dirty="0">
                          <a:solidFill>
                            <a:schemeClr val="bg1"/>
                          </a:solidFill>
                        </a:rPr>
                        <a:t>0.50</a:t>
                      </a:r>
                      <a:endParaRPr lang="zh-CN" altLang="en-US" sz="1800" dirty="0">
                        <a:solidFill>
                          <a:schemeClr val="bg1"/>
                        </a:solidFill>
                      </a:endParaRPr>
                    </a:p>
                  </a:txBody>
                  <a:tcPr>
                    <a:lnT w="12700" cap="flat" cmpd="sng" algn="ctr">
                      <a:noFill/>
                      <a:prstDash val="solid"/>
                      <a:round/>
                      <a:headEnd type="none" w="med" len="med"/>
                      <a:tailEnd type="none" w="med" len="med"/>
                    </a:lnT>
                  </a:tcPr>
                </a:tc>
                <a:extLst>
                  <a:ext uri="{0D108BD9-81ED-4DB2-BD59-A6C34878D82A}">
                    <a16:rowId xmlns:a16="http://schemas.microsoft.com/office/drawing/2014/main" val="2614788398"/>
                  </a:ext>
                </a:extLst>
              </a:tr>
              <a:tr h="3698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bg1"/>
                          </a:solidFill>
                        </a:rPr>
                        <a:t>Random Forest</a:t>
                      </a:r>
                      <a:endParaRPr lang="zh-CN" altLang="en-US" sz="1800" dirty="0">
                        <a:solidFill>
                          <a:schemeClr val="bg1"/>
                        </a:solidFill>
                      </a:endParaRPr>
                    </a:p>
                  </a:txBody>
                  <a:tcPr/>
                </a:tc>
                <a:tc>
                  <a:txBody>
                    <a:bodyPr/>
                    <a:lstStyle/>
                    <a:p>
                      <a:pPr algn="ctr"/>
                      <a:r>
                        <a:rPr lang="en-US" altLang="zh-CN" sz="1800" dirty="0">
                          <a:solidFill>
                            <a:schemeClr val="bg1"/>
                          </a:solidFill>
                        </a:rPr>
                        <a:t>Yes</a:t>
                      </a:r>
                      <a:endParaRPr lang="zh-CN" altLang="en-US" sz="1800" dirty="0">
                        <a:solidFill>
                          <a:schemeClr val="bg1"/>
                        </a:solidFill>
                      </a:endParaRPr>
                    </a:p>
                  </a:txBody>
                  <a:tcPr/>
                </a:tc>
                <a:tc>
                  <a:txBody>
                    <a:bodyPr/>
                    <a:lstStyle/>
                    <a:p>
                      <a:pPr algn="ctr"/>
                      <a:r>
                        <a:rPr lang="en-US" altLang="zh-CN" sz="1800" dirty="0">
                          <a:solidFill>
                            <a:schemeClr val="bg1"/>
                          </a:solidFill>
                        </a:rPr>
                        <a:t>N/A</a:t>
                      </a:r>
                      <a:endParaRPr lang="zh-CN" altLang="en-US" sz="1800" dirty="0">
                        <a:solidFill>
                          <a:schemeClr val="bg1"/>
                        </a:solidFill>
                      </a:endParaRPr>
                    </a:p>
                  </a:txBody>
                  <a:tcPr/>
                </a:tc>
                <a:tc>
                  <a:txBody>
                    <a:bodyPr/>
                    <a:lstStyle/>
                    <a:p>
                      <a:pPr algn="ctr"/>
                      <a:r>
                        <a:rPr lang="en-US" altLang="zh-CN" sz="1800" dirty="0">
                          <a:solidFill>
                            <a:schemeClr val="bg1"/>
                          </a:solidFill>
                        </a:rPr>
                        <a:t>0.48</a:t>
                      </a:r>
                      <a:endParaRPr lang="zh-CN" altLang="en-US" sz="1800" dirty="0">
                        <a:solidFill>
                          <a:schemeClr val="bg1"/>
                        </a:solidFill>
                      </a:endParaRPr>
                    </a:p>
                  </a:txBody>
                  <a:tcPr/>
                </a:tc>
                <a:tc>
                  <a:txBody>
                    <a:bodyPr/>
                    <a:lstStyle/>
                    <a:p>
                      <a:pPr algn="ctr"/>
                      <a:r>
                        <a:rPr lang="en-US" altLang="zh-CN" sz="1800" dirty="0">
                          <a:solidFill>
                            <a:schemeClr val="bg1"/>
                          </a:solidFill>
                        </a:rPr>
                        <a:t>0.40</a:t>
                      </a:r>
                      <a:endParaRPr lang="zh-CN" altLang="en-US" sz="1800" dirty="0">
                        <a:solidFill>
                          <a:schemeClr val="bg1"/>
                        </a:solidFill>
                      </a:endParaRPr>
                    </a:p>
                  </a:txBody>
                  <a:tcPr/>
                </a:tc>
                <a:extLst>
                  <a:ext uri="{0D108BD9-81ED-4DB2-BD59-A6C34878D82A}">
                    <a16:rowId xmlns:a16="http://schemas.microsoft.com/office/drawing/2014/main" val="473052963"/>
                  </a:ext>
                </a:extLst>
              </a:tr>
              <a:tr h="369861">
                <a:tc>
                  <a:txBody>
                    <a:bodyPr/>
                    <a:lstStyle/>
                    <a:p>
                      <a:r>
                        <a:rPr lang="en-US" altLang="zh-CN" sz="1800" dirty="0">
                          <a:solidFill>
                            <a:schemeClr val="bg1"/>
                          </a:solidFill>
                        </a:rPr>
                        <a:t>KNN</a:t>
                      </a:r>
                      <a:endParaRPr lang="zh-CN" altLang="en-US" sz="1800" dirty="0">
                        <a:solidFill>
                          <a:schemeClr val="bg1"/>
                        </a:solidFill>
                      </a:endParaRPr>
                    </a:p>
                  </a:txBody>
                  <a:tcPr/>
                </a:tc>
                <a:tc>
                  <a:txBody>
                    <a:bodyPr/>
                    <a:lstStyle/>
                    <a:p>
                      <a:pPr algn="ctr"/>
                      <a:r>
                        <a:rPr lang="en-US" altLang="zh-CN" sz="1800" dirty="0">
                          <a:solidFill>
                            <a:schemeClr val="bg1"/>
                          </a:solidFill>
                        </a:rPr>
                        <a:t>No</a:t>
                      </a:r>
                      <a:endParaRPr lang="zh-CN" altLang="en-US" sz="1800" dirty="0">
                        <a:solidFill>
                          <a:schemeClr val="bg1"/>
                        </a:solidFill>
                      </a:endParaRPr>
                    </a:p>
                  </a:txBody>
                  <a:tcPr/>
                </a:tc>
                <a:tc>
                  <a:txBody>
                    <a:bodyPr/>
                    <a:lstStyle/>
                    <a:p>
                      <a:pPr algn="ctr"/>
                      <a:r>
                        <a:rPr lang="en-US" altLang="zh-CN" sz="1800" dirty="0">
                          <a:solidFill>
                            <a:schemeClr val="bg1"/>
                          </a:solidFill>
                        </a:rPr>
                        <a:t>0.53</a:t>
                      </a:r>
                      <a:endParaRPr lang="zh-CN" altLang="en-US" sz="1800" dirty="0">
                        <a:solidFill>
                          <a:schemeClr val="bg1"/>
                        </a:solidFill>
                      </a:endParaRPr>
                    </a:p>
                  </a:txBody>
                  <a:tcPr/>
                </a:tc>
                <a:tc>
                  <a:txBody>
                    <a:bodyPr/>
                    <a:lstStyle/>
                    <a:p>
                      <a:pPr algn="ctr"/>
                      <a:r>
                        <a:rPr lang="en-US" altLang="zh-CN" sz="1800" dirty="0">
                          <a:solidFill>
                            <a:schemeClr val="bg1"/>
                          </a:solidFill>
                        </a:rPr>
                        <a:t>N/A</a:t>
                      </a:r>
                      <a:endParaRPr lang="zh-CN" altLang="en-US" sz="1800" dirty="0">
                        <a:solidFill>
                          <a:schemeClr val="bg1"/>
                        </a:solidFill>
                      </a:endParaRPr>
                    </a:p>
                  </a:txBody>
                  <a:tcPr/>
                </a:tc>
                <a:tc>
                  <a:txBody>
                    <a:bodyPr/>
                    <a:lstStyle/>
                    <a:p>
                      <a:pPr algn="ctr"/>
                      <a:r>
                        <a:rPr lang="en-US" altLang="zh-CN" sz="1800" dirty="0">
                          <a:solidFill>
                            <a:schemeClr val="bg1"/>
                          </a:solidFill>
                        </a:rPr>
                        <a:t>0.50</a:t>
                      </a:r>
                      <a:endParaRPr lang="zh-CN" altLang="en-US" sz="1800" dirty="0">
                        <a:solidFill>
                          <a:schemeClr val="bg1"/>
                        </a:solidFill>
                      </a:endParaRPr>
                    </a:p>
                  </a:txBody>
                  <a:tcPr/>
                </a:tc>
                <a:extLst>
                  <a:ext uri="{0D108BD9-81ED-4DB2-BD59-A6C34878D82A}">
                    <a16:rowId xmlns:a16="http://schemas.microsoft.com/office/drawing/2014/main" val="3204743923"/>
                  </a:ext>
                </a:extLst>
              </a:tr>
              <a:tr h="369861">
                <a:tc>
                  <a:txBody>
                    <a:bodyPr/>
                    <a:lstStyle/>
                    <a:p>
                      <a:r>
                        <a:rPr lang="en-US" altLang="zh-CN" sz="1800" dirty="0">
                          <a:solidFill>
                            <a:schemeClr val="bg1"/>
                          </a:solidFill>
                        </a:rPr>
                        <a:t>KNN</a:t>
                      </a:r>
                      <a:endParaRPr lang="zh-CN" altLang="en-US" sz="1800" dirty="0">
                        <a:solidFill>
                          <a:schemeClr val="bg1"/>
                        </a:solidFill>
                      </a:endParaRPr>
                    </a:p>
                  </a:txBody>
                  <a:tcPr/>
                </a:tc>
                <a:tc>
                  <a:txBody>
                    <a:bodyPr/>
                    <a:lstStyle/>
                    <a:p>
                      <a:pPr algn="ctr"/>
                      <a:r>
                        <a:rPr lang="en-US" altLang="zh-CN" sz="1800" dirty="0">
                          <a:solidFill>
                            <a:schemeClr val="bg1"/>
                          </a:solidFill>
                        </a:rPr>
                        <a:t>Yes</a:t>
                      </a:r>
                      <a:endParaRPr lang="zh-CN" altLang="en-US" sz="1800" dirty="0">
                        <a:solidFill>
                          <a:schemeClr val="bg1"/>
                        </a:solidFill>
                      </a:endParaRPr>
                    </a:p>
                  </a:txBody>
                  <a:tcPr/>
                </a:tc>
                <a:tc>
                  <a:txBody>
                    <a:bodyPr/>
                    <a:lstStyle/>
                    <a:p>
                      <a:pPr algn="ctr"/>
                      <a:r>
                        <a:rPr lang="en-US" altLang="zh-CN" sz="1800" dirty="0">
                          <a:solidFill>
                            <a:schemeClr val="bg1"/>
                          </a:solidFill>
                        </a:rPr>
                        <a:t>N/A</a:t>
                      </a:r>
                      <a:endParaRPr lang="zh-CN" altLang="en-US" sz="1800" dirty="0">
                        <a:solidFill>
                          <a:schemeClr val="bg1"/>
                        </a:solidFill>
                      </a:endParaRPr>
                    </a:p>
                  </a:txBody>
                  <a:tcPr/>
                </a:tc>
                <a:tc>
                  <a:txBody>
                    <a:bodyPr/>
                    <a:lstStyle/>
                    <a:p>
                      <a:pPr algn="ctr"/>
                      <a:r>
                        <a:rPr lang="en-US" altLang="zh-CN" sz="1800" dirty="0">
                          <a:solidFill>
                            <a:schemeClr val="bg1"/>
                          </a:solidFill>
                        </a:rPr>
                        <a:t>0.41</a:t>
                      </a:r>
                      <a:endParaRPr lang="zh-CN" altLang="en-US" sz="1800" dirty="0">
                        <a:solidFill>
                          <a:schemeClr val="bg1"/>
                        </a:solidFill>
                      </a:endParaRPr>
                    </a:p>
                  </a:txBody>
                  <a:tcPr/>
                </a:tc>
                <a:tc>
                  <a:txBody>
                    <a:bodyPr/>
                    <a:lstStyle/>
                    <a:p>
                      <a:pPr algn="ctr"/>
                      <a:r>
                        <a:rPr lang="en-US" altLang="zh-CN" sz="1800" dirty="0">
                          <a:solidFill>
                            <a:schemeClr val="bg1"/>
                          </a:solidFill>
                        </a:rPr>
                        <a:t>0.40</a:t>
                      </a:r>
                      <a:endParaRPr lang="zh-CN" altLang="en-US" sz="1800" dirty="0">
                        <a:solidFill>
                          <a:schemeClr val="bg1"/>
                        </a:solidFill>
                      </a:endParaRPr>
                    </a:p>
                  </a:txBody>
                  <a:tcPr/>
                </a:tc>
                <a:extLst>
                  <a:ext uri="{0D108BD9-81ED-4DB2-BD59-A6C34878D82A}">
                    <a16:rowId xmlns:a16="http://schemas.microsoft.com/office/drawing/2014/main" val="618249017"/>
                  </a:ext>
                </a:extLst>
              </a:tr>
              <a:tr h="369861">
                <a:tc>
                  <a:txBody>
                    <a:bodyPr/>
                    <a:lstStyle/>
                    <a:p>
                      <a:r>
                        <a:rPr lang="en-US" altLang="zh-CN" sz="1800" dirty="0">
                          <a:solidFill>
                            <a:schemeClr val="bg1"/>
                          </a:solidFill>
                        </a:rPr>
                        <a:t>VGG-16-scratch</a:t>
                      </a:r>
                      <a:endParaRPr lang="zh-CN" altLang="en-US" sz="1800" dirty="0">
                        <a:solidFill>
                          <a:schemeClr val="bg1"/>
                        </a:solidFill>
                      </a:endParaRPr>
                    </a:p>
                  </a:txBody>
                  <a:tcPr/>
                </a:tc>
                <a:tc>
                  <a:txBody>
                    <a:bodyPr/>
                    <a:lstStyle/>
                    <a:p>
                      <a:pPr algn="ctr"/>
                      <a:r>
                        <a:rPr lang="en-US" altLang="zh-CN" sz="1800" dirty="0">
                          <a:solidFill>
                            <a:schemeClr val="bg1"/>
                          </a:solidFill>
                        </a:rPr>
                        <a:t>No</a:t>
                      </a:r>
                      <a:endParaRPr lang="zh-CN" altLang="en-US" sz="1800" dirty="0">
                        <a:solidFill>
                          <a:schemeClr val="bg1"/>
                        </a:solidFill>
                      </a:endParaRPr>
                    </a:p>
                  </a:txBody>
                  <a:tcPr/>
                </a:tc>
                <a:tc>
                  <a:txBody>
                    <a:bodyPr/>
                    <a:lstStyle/>
                    <a:p>
                      <a:pPr algn="ctr"/>
                      <a:r>
                        <a:rPr lang="en-US" altLang="zh-CN" sz="1800" dirty="0">
                          <a:solidFill>
                            <a:schemeClr val="bg1"/>
                          </a:solidFill>
                        </a:rPr>
                        <a:t>0.45</a:t>
                      </a:r>
                      <a:endParaRPr lang="zh-CN" altLang="en-US" sz="1800" dirty="0">
                        <a:solidFill>
                          <a:schemeClr val="bg1"/>
                        </a:solidFill>
                      </a:endParaRPr>
                    </a:p>
                  </a:txBody>
                  <a:tcPr/>
                </a:tc>
                <a:tc>
                  <a:txBody>
                    <a:bodyPr/>
                    <a:lstStyle/>
                    <a:p>
                      <a:pPr algn="ctr"/>
                      <a:r>
                        <a:rPr lang="en-US" altLang="zh-CN" sz="1800" dirty="0">
                          <a:solidFill>
                            <a:schemeClr val="bg1"/>
                          </a:solidFill>
                        </a:rPr>
                        <a:t>N/A</a:t>
                      </a:r>
                      <a:endParaRPr lang="zh-CN" altLang="en-US" sz="1800" dirty="0">
                        <a:solidFill>
                          <a:schemeClr val="bg1"/>
                        </a:solidFill>
                      </a:endParaRPr>
                    </a:p>
                  </a:txBody>
                  <a:tcPr/>
                </a:tc>
                <a:tc>
                  <a:txBody>
                    <a:bodyPr/>
                    <a:lstStyle/>
                    <a:p>
                      <a:pPr algn="ctr"/>
                      <a:r>
                        <a:rPr lang="en-US" altLang="zh-CN" sz="1800" dirty="0">
                          <a:solidFill>
                            <a:schemeClr val="bg1"/>
                          </a:solidFill>
                        </a:rPr>
                        <a:t>0.38</a:t>
                      </a:r>
                      <a:endParaRPr lang="zh-CN" altLang="en-US" sz="1800" dirty="0">
                        <a:solidFill>
                          <a:schemeClr val="bg1"/>
                        </a:solidFill>
                      </a:endParaRPr>
                    </a:p>
                  </a:txBody>
                  <a:tcPr/>
                </a:tc>
                <a:extLst>
                  <a:ext uri="{0D108BD9-81ED-4DB2-BD59-A6C34878D82A}">
                    <a16:rowId xmlns:a16="http://schemas.microsoft.com/office/drawing/2014/main" val="3971536752"/>
                  </a:ext>
                </a:extLst>
              </a:tr>
              <a:tr h="369861">
                <a:tc>
                  <a:txBody>
                    <a:bodyPr/>
                    <a:lstStyle/>
                    <a:p>
                      <a:r>
                        <a:rPr lang="en-US" altLang="zh-CN" sz="1800" dirty="0">
                          <a:solidFill>
                            <a:schemeClr val="bg1"/>
                          </a:solidFill>
                        </a:rPr>
                        <a:t>VGG-16-TL</a:t>
                      </a:r>
                      <a:endParaRPr lang="zh-CN" altLang="en-US" sz="1800" dirty="0">
                        <a:solidFill>
                          <a:schemeClr val="bg1"/>
                        </a:solidFill>
                      </a:endParaRPr>
                    </a:p>
                  </a:txBody>
                  <a:tcPr/>
                </a:tc>
                <a:tc>
                  <a:txBody>
                    <a:bodyPr/>
                    <a:lstStyle/>
                    <a:p>
                      <a:pPr algn="ctr"/>
                      <a:r>
                        <a:rPr lang="en-US" altLang="zh-CN" sz="1800" dirty="0">
                          <a:solidFill>
                            <a:schemeClr val="bg1"/>
                          </a:solidFill>
                        </a:rPr>
                        <a:t>No</a:t>
                      </a:r>
                      <a:endParaRPr lang="zh-CN" altLang="en-US" sz="1800" dirty="0">
                        <a:solidFill>
                          <a:schemeClr val="bg1"/>
                        </a:solidFill>
                      </a:endParaRPr>
                    </a:p>
                  </a:txBody>
                  <a:tcPr/>
                </a:tc>
                <a:tc>
                  <a:txBody>
                    <a:bodyPr/>
                    <a:lstStyle/>
                    <a:p>
                      <a:pPr algn="ctr"/>
                      <a:r>
                        <a:rPr lang="en-US" altLang="zh-CN" sz="1800" dirty="0">
                          <a:solidFill>
                            <a:schemeClr val="bg1"/>
                          </a:solidFill>
                        </a:rPr>
                        <a:t>0.49</a:t>
                      </a:r>
                      <a:endParaRPr lang="zh-CN" altLang="en-US" sz="1800" dirty="0">
                        <a:solidFill>
                          <a:schemeClr val="bg1"/>
                        </a:solidFill>
                      </a:endParaRPr>
                    </a:p>
                  </a:txBody>
                  <a:tcPr/>
                </a:tc>
                <a:tc>
                  <a:txBody>
                    <a:bodyPr/>
                    <a:lstStyle/>
                    <a:p>
                      <a:pPr algn="ctr"/>
                      <a:r>
                        <a:rPr lang="en-US" altLang="zh-CN" sz="1800" dirty="0">
                          <a:solidFill>
                            <a:schemeClr val="bg1"/>
                          </a:solidFill>
                        </a:rPr>
                        <a:t>0.49</a:t>
                      </a:r>
                      <a:endParaRPr lang="zh-CN" altLang="en-US" sz="1800" dirty="0">
                        <a:solidFill>
                          <a:schemeClr val="bg1"/>
                        </a:solidFill>
                      </a:endParaRPr>
                    </a:p>
                  </a:txBody>
                  <a:tcPr/>
                </a:tc>
                <a:tc>
                  <a:txBody>
                    <a:bodyPr/>
                    <a:lstStyle/>
                    <a:p>
                      <a:pPr algn="ctr"/>
                      <a:r>
                        <a:rPr lang="en-US" altLang="zh-CN" sz="1800" dirty="0">
                          <a:solidFill>
                            <a:schemeClr val="bg1"/>
                          </a:solidFill>
                        </a:rPr>
                        <a:t>0.49</a:t>
                      </a:r>
                      <a:endParaRPr lang="zh-CN" altLang="en-US" sz="1800" dirty="0">
                        <a:solidFill>
                          <a:schemeClr val="bg1"/>
                        </a:solidFill>
                      </a:endParaRPr>
                    </a:p>
                  </a:txBody>
                  <a:tcPr/>
                </a:tc>
                <a:extLst>
                  <a:ext uri="{0D108BD9-81ED-4DB2-BD59-A6C34878D82A}">
                    <a16:rowId xmlns:a16="http://schemas.microsoft.com/office/drawing/2014/main" val="800130164"/>
                  </a:ext>
                </a:extLst>
              </a:tr>
              <a:tr h="369861">
                <a:tc>
                  <a:txBody>
                    <a:bodyPr/>
                    <a:lstStyle/>
                    <a:p>
                      <a:r>
                        <a:rPr lang="en-US" altLang="zh-CN" sz="1800" dirty="0">
                          <a:solidFill>
                            <a:schemeClr val="bg1"/>
                          </a:solidFill>
                        </a:rPr>
                        <a:t>ResNet-50-TL</a:t>
                      </a:r>
                      <a:endParaRPr lang="zh-CN" altLang="en-US" sz="1800" dirty="0">
                        <a:solidFill>
                          <a:schemeClr val="bg1"/>
                        </a:solidFill>
                      </a:endParaRPr>
                    </a:p>
                  </a:txBody>
                  <a:tcPr/>
                </a:tc>
                <a:tc>
                  <a:txBody>
                    <a:bodyPr/>
                    <a:lstStyle/>
                    <a:p>
                      <a:pPr algn="ctr"/>
                      <a:r>
                        <a:rPr lang="en-US" altLang="zh-CN" sz="1800" dirty="0">
                          <a:solidFill>
                            <a:schemeClr val="bg1"/>
                          </a:solidFill>
                        </a:rPr>
                        <a:t>No</a:t>
                      </a:r>
                      <a:endParaRPr lang="zh-CN" altLang="en-US" sz="18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bg1"/>
                          </a:solidFill>
                        </a:rPr>
                        <a:t>0.49</a:t>
                      </a:r>
                      <a:endParaRPr lang="zh-CN" altLang="en-US" sz="18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bg1"/>
                          </a:solidFill>
                        </a:rPr>
                        <a:t>0.49</a:t>
                      </a:r>
                      <a:endParaRPr lang="zh-CN" altLang="en-US" sz="18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bg1"/>
                          </a:solidFill>
                        </a:rPr>
                        <a:t>0.49</a:t>
                      </a:r>
                      <a:endParaRPr lang="zh-CN" altLang="en-US" sz="1800" dirty="0">
                        <a:solidFill>
                          <a:schemeClr val="bg1"/>
                        </a:solidFill>
                      </a:endParaRPr>
                    </a:p>
                  </a:txBody>
                  <a:tcPr/>
                </a:tc>
                <a:extLst>
                  <a:ext uri="{0D108BD9-81ED-4DB2-BD59-A6C34878D82A}">
                    <a16:rowId xmlns:a16="http://schemas.microsoft.com/office/drawing/2014/main" val="993192713"/>
                  </a:ext>
                </a:extLst>
              </a:tr>
              <a:tr h="3698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bg1"/>
                          </a:solidFill>
                        </a:rPr>
                        <a:t>ResNet-50-TL-cv</a:t>
                      </a:r>
                      <a:endParaRPr lang="zh-CN" altLang="en-US" sz="1800" dirty="0">
                        <a:solidFill>
                          <a:schemeClr val="bg1"/>
                        </a:solidFill>
                      </a:endParaRPr>
                    </a:p>
                  </a:txBody>
                  <a:tcPr/>
                </a:tc>
                <a:tc>
                  <a:txBody>
                    <a:bodyPr/>
                    <a:lstStyle/>
                    <a:p>
                      <a:pPr algn="ctr"/>
                      <a:r>
                        <a:rPr lang="en-US" altLang="zh-CN" sz="1800" dirty="0">
                          <a:solidFill>
                            <a:schemeClr val="bg1"/>
                          </a:solidFill>
                        </a:rPr>
                        <a:t>Yes</a:t>
                      </a:r>
                      <a:endParaRPr lang="zh-CN" altLang="en-US" sz="1800" dirty="0">
                        <a:solidFill>
                          <a:schemeClr val="bg1"/>
                        </a:solidFill>
                      </a:endParaRPr>
                    </a:p>
                  </a:txBody>
                  <a:tcPr/>
                </a:tc>
                <a:tc>
                  <a:txBody>
                    <a:bodyPr/>
                    <a:lstStyle/>
                    <a:p>
                      <a:pPr algn="ctr"/>
                      <a:r>
                        <a:rPr lang="en-US" altLang="zh-CN" sz="1800" b="1" dirty="0">
                          <a:solidFill>
                            <a:srgbClr val="FF0000"/>
                          </a:solidFill>
                        </a:rPr>
                        <a:t>0.88</a:t>
                      </a:r>
                      <a:endParaRPr lang="zh-CN" altLang="en-US" sz="1800" b="1" dirty="0">
                        <a:solidFill>
                          <a:srgbClr val="FF0000"/>
                        </a:solidFill>
                      </a:endParaRPr>
                    </a:p>
                  </a:txBody>
                  <a:tcPr/>
                </a:tc>
                <a:tc>
                  <a:txBody>
                    <a:bodyPr/>
                    <a:lstStyle/>
                    <a:p>
                      <a:pPr algn="ctr"/>
                      <a:r>
                        <a:rPr lang="en-US" altLang="zh-CN" sz="1800" b="1" dirty="0">
                          <a:solidFill>
                            <a:srgbClr val="FF0000"/>
                          </a:solidFill>
                        </a:rPr>
                        <a:t>0.77</a:t>
                      </a:r>
                      <a:endParaRPr lang="zh-CN" altLang="en-US" sz="1800" b="1" dirty="0">
                        <a:solidFill>
                          <a:srgbClr val="FF0000"/>
                        </a:solidFill>
                      </a:endParaRPr>
                    </a:p>
                  </a:txBody>
                  <a:tcPr/>
                </a:tc>
                <a:tc>
                  <a:txBody>
                    <a:bodyPr/>
                    <a:lstStyle/>
                    <a:p>
                      <a:pPr algn="ctr"/>
                      <a:r>
                        <a:rPr lang="en-US" altLang="zh-CN" sz="1800" b="1" dirty="0">
                          <a:solidFill>
                            <a:srgbClr val="FF0000"/>
                          </a:solidFill>
                        </a:rPr>
                        <a:t>0.81</a:t>
                      </a:r>
                    </a:p>
                  </a:txBody>
                  <a:tcPr/>
                </a:tc>
                <a:extLst>
                  <a:ext uri="{0D108BD9-81ED-4DB2-BD59-A6C34878D82A}">
                    <a16:rowId xmlns:a16="http://schemas.microsoft.com/office/drawing/2014/main" val="2796797831"/>
                  </a:ext>
                </a:extLst>
              </a:tr>
              <a:tr h="369861">
                <a:tc>
                  <a:txBody>
                    <a:bodyPr/>
                    <a:lstStyle/>
                    <a:p>
                      <a:r>
                        <a:rPr lang="en-US" altLang="zh-CN" sz="1800" dirty="0">
                          <a:solidFill>
                            <a:schemeClr val="bg1"/>
                          </a:solidFill>
                        </a:rPr>
                        <a:t>InceptionV3</a:t>
                      </a:r>
                      <a:endParaRPr lang="zh-CN" altLang="en-US" sz="1800" dirty="0">
                        <a:solidFill>
                          <a:schemeClr val="bg1"/>
                        </a:solidFill>
                      </a:endParaRPr>
                    </a:p>
                  </a:txBody>
                  <a:tcPr/>
                </a:tc>
                <a:tc>
                  <a:txBody>
                    <a:bodyPr/>
                    <a:lstStyle/>
                    <a:p>
                      <a:pPr algn="ctr"/>
                      <a:r>
                        <a:rPr lang="en-US" altLang="zh-CN" sz="1800" dirty="0">
                          <a:solidFill>
                            <a:schemeClr val="bg1"/>
                          </a:solidFill>
                        </a:rPr>
                        <a:t>No</a:t>
                      </a:r>
                      <a:endParaRPr lang="zh-CN" altLang="en-US" sz="1800" dirty="0">
                        <a:solidFill>
                          <a:schemeClr val="bg1"/>
                        </a:solidFill>
                      </a:endParaRPr>
                    </a:p>
                  </a:txBody>
                  <a:tcPr/>
                </a:tc>
                <a:tc>
                  <a:txBody>
                    <a:bodyPr/>
                    <a:lstStyle/>
                    <a:p>
                      <a:pPr algn="ctr"/>
                      <a:r>
                        <a:rPr lang="en-US" altLang="zh-CN" sz="1800" dirty="0">
                          <a:solidFill>
                            <a:schemeClr val="bg1"/>
                          </a:solidFill>
                        </a:rPr>
                        <a:t>0.66</a:t>
                      </a:r>
                      <a:endParaRPr lang="zh-CN" altLang="en-US" sz="1800" dirty="0">
                        <a:solidFill>
                          <a:schemeClr val="bg1"/>
                        </a:solidFill>
                      </a:endParaRPr>
                    </a:p>
                  </a:txBody>
                  <a:tcPr/>
                </a:tc>
                <a:tc>
                  <a:txBody>
                    <a:bodyPr/>
                    <a:lstStyle/>
                    <a:p>
                      <a:pPr algn="ctr"/>
                      <a:r>
                        <a:rPr lang="en-US" altLang="zh-CN" sz="1800" dirty="0">
                          <a:solidFill>
                            <a:schemeClr val="bg1"/>
                          </a:solidFill>
                        </a:rPr>
                        <a:t>N/A</a:t>
                      </a:r>
                      <a:endParaRPr lang="zh-CN" altLang="en-US" sz="1800" dirty="0">
                        <a:solidFill>
                          <a:schemeClr val="bg1"/>
                        </a:solidFill>
                      </a:endParaRPr>
                    </a:p>
                  </a:txBody>
                  <a:tcPr/>
                </a:tc>
                <a:tc>
                  <a:txBody>
                    <a:bodyPr/>
                    <a:lstStyle/>
                    <a:p>
                      <a:pPr algn="ctr"/>
                      <a:r>
                        <a:rPr lang="en-US" altLang="zh-CN" sz="1800" dirty="0">
                          <a:solidFill>
                            <a:schemeClr val="bg1"/>
                          </a:solidFill>
                        </a:rPr>
                        <a:t>0.61</a:t>
                      </a:r>
                    </a:p>
                  </a:txBody>
                  <a:tcPr/>
                </a:tc>
                <a:extLst>
                  <a:ext uri="{0D108BD9-81ED-4DB2-BD59-A6C34878D82A}">
                    <a16:rowId xmlns:a16="http://schemas.microsoft.com/office/drawing/2014/main" val="2987094404"/>
                  </a:ext>
                </a:extLst>
              </a:tr>
              <a:tr h="369861">
                <a:tc>
                  <a:txBody>
                    <a:bodyPr/>
                    <a:lstStyle/>
                    <a:p>
                      <a:r>
                        <a:rPr lang="en-US" altLang="zh-CN" sz="1800" dirty="0">
                          <a:solidFill>
                            <a:schemeClr val="bg1"/>
                          </a:solidFill>
                        </a:rPr>
                        <a:t>InceptionV3-TL-cv</a:t>
                      </a:r>
                      <a:endParaRPr lang="zh-CN" altLang="en-US" sz="1800" dirty="0">
                        <a:solidFill>
                          <a:schemeClr val="bg1"/>
                        </a:solidFill>
                      </a:endParaRPr>
                    </a:p>
                  </a:txBody>
                  <a:tcPr/>
                </a:tc>
                <a:tc>
                  <a:txBody>
                    <a:bodyPr/>
                    <a:lstStyle/>
                    <a:p>
                      <a:pPr algn="ctr"/>
                      <a:r>
                        <a:rPr lang="en-US" altLang="zh-CN" sz="1800" dirty="0">
                          <a:solidFill>
                            <a:schemeClr val="bg1"/>
                          </a:solidFill>
                        </a:rPr>
                        <a:t>Yes</a:t>
                      </a:r>
                      <a:endParaRPr lang="zh-CN" altLang="en-US" sz="1800" dirty="0">
                        <a:solidFill>
                          <a:schemeClr val="bg1"/>
                        </a:solidFill>
                      </a:endParaRPr>
                    </a:p>
                  </a:txBody>
                  <a:tcPr/>
                </a:tc>
                <a:tc>
                  <a:txBody>
                    <a:bodyPr/>
                    <a:lstStyle/>
                    <a:p>
                      <a:pPr algn="ctr"/>
                      <a:r>
                        <a:rPr lang="en-US" altLang="zh-CN" sz="1800" dirty="0">
                          <a:solidFill>
                            <a:schemeClr val="bg1"/>
                          </a:solidFill>
                        </a:rPr>
                        <a:t>0.77</a:t>
                      </a:r>
                      <a:endParaRPr lang="zh-CN" altLang="en-US" sz="1800" dirty="0">
                        <a:solidFill>
                          <a:schemeClr val="bg1"/>
                        </a:solidFill>
                      </a:endParaRPr>
                    </a:p>
                  </a:txBody>
                  <a:tcPr/>
                </a:tc>
                <a:tc>
                  <a:txBody>
                    <a:bodyPr/>
                    <a:lstStyle/>
                    <a:p>
                      <a:pPr algn="ctr"/>
                      <a:r>
                        <a:rPr lang="en-US" altLang="zh-CN" sz="1800" dirty="0">
                          <a:solidFill>
                            <a:schemeClr val="bg1"/>
                          </a:solidFill>
                        </a:rPr>
                        <a:t>0.55</a:t>
                      </a:r>
                      <a:endParaRPr lang="zh-CN" altLang="en-US" sz="1800" dirty="0">
                        <a:solidFill>
                          <a:schemeClr val="bg1"/>
                        </a:solidFill>
                      </a:endParaRPr>
                    </a:p>
                  </a:txBody>
                  <a:tcPr/>
                </a:tc>
                <a:tc>
                  <a:txBody>
                    <a:bodyPr/>
                    <a:lstStyle/>
                    <a:p>
                      <a:pPr algn="ctr"/>
                      <a:r>
                        <a:rPr lang="en-US" altLang="zh-CN" sz="1800" dirty="0">
                          <a:solidFill>
                            <a:schemeClr val="bg1"/>
                          </a:solidFill>
                        </a:rPr>
                        <a:t>0.51</a:t>
                      </a:r>
                    </a:p>
                  </a:txBody>
                  <a:tcPr/>
                </a:tc>
                <a:extLst>
                  <a:ext uri="{0D108BD9-81ED-4DB2-BD59-A6C34878D82A}">
                    <a16:rowId xmlns:a16="http://schemas.microsoft.com/office/drawing/2014/main" val="1334102498"/>
                  </a:ext>
                </a:extLst>
              </a:tr>
              <a:tr h="369861">
                <a:tc>
                  <a:txBody>
                    <a:bodyPr/>
                    <a:lstStyle/>
                    <a:p>
                      <a:r>
                        <a:rPr lang="en-US" altLang="zh-CN" sz="1800" dirty="0">
                          <a:solidFill>
                            <a:schemeClr val="bg1"/>
                          </a:solidFill>
                        </a:rPr>
                        <a:t>Vision Transformer</a:t>
                      </a:r>
                      <a:endParaRPr lang="zh-CN" altLang="en-US" sz="1800" dirty="0">
                        <a:solidFill>
                          <a:schemeClr val="bg1"/>
                        </a:solidFill>
                      </a:endParaRPr>
                    </a:p>
                  </a:txBody>
                  <a:tcPr/>
                </a:tc>
                <a:tc>
                  <a:txBody>
                    <a:bodyPr/>
                    <a:lstStyle/>
                    <a:p>
                      <a:pPr algn="ctr"/>
                      <a:r>
                        <a:rPr lang="en-US" altLang="zh-CN" sz="1800" dirty="0">
                          <a:solidFill>
                            <a:schemeClr val="bg1"/>
                          </a:solidFill>
                        </a:rPr>
                        <a:t>Yes</a:t>
                      </a:r>
                      <a:endParaRPr lang="zh-CN" altLang="en-US" sz="1800" dirty="0">
                        <a:solidFill>
                          <a:schemeClr val="bg1"/>
                        </a:solidFill>
                      </a:endParaRPr>
                    </a:p>
                  </a:txBody>
                  <a:tcPr/>
                </a:tc>
                <a:tc>
                  <a:txBody>
                    <a:bodyPr/>
                    <a:lstStyle/>
                    <a:p>
                      <a:pPr algn="ctr"/>
                      <a:r>
                        <a:rPr lang="en-US" altLang="zh-CN" sz="1800" dirty="0">
                          <a:solidFill>
                            <a:schemeClr val="bg1"/>
                          </a:solidFill>
                        </a:rPr>
                        <a:t>0.50</a:t>
                      </a:r>
                      <a:endParaRPr lang="zh-CN" altLang="en-US" sz="1800" dirty="0">
                        <a:solidFill>
                          <a:schemeClr val="bg1"/>
                        </a:solidFill>
                      </a:endParaRPr>
                    </a:p>
                  </a:txBody>
                  <a:tcPr/>
                </a:tc>
                <a:tc>
                  <a:txBody>
                    <a:bodyPr/>
                    <a:lstStyle/>
                    <a:p>
                      <a:pPr algn="ctr"/>
                      <a:r>
                        <a:rPr lang="en-US" altLang="zh-CN" sz="1800" dirty="0">
                          <a:solidFill>
                            <a:schemeClr val="bg1"/>
                          </a:solidFill>
                        </a:rPr>
                        <a:t>0.43</a:t>
                      </a:r>
                      <a:endParaRPr lang="zh-CN" altLang="en-US" sz="1800" dirty="0">
                        <a:solidFill>
                          <a:schemeClr val="bg1"/>
                        </a:solidFill>
                      </a:endParaRPr>
                    </a:p>
                  </a:txBody>
                  <a:tcPr/>
                </a:tc>
                <a:tc>
                  <a:txBody>
                    <a:bodyPr/>
                    <a:lstStyle/>
                    <a:p>
                      <a:pPr algn="ctr"/>
                      <a:r>
                        <a:rPr lang="en-US" altLang="zh-CN" sz="1800" dirty="0">
                          <a:solidFill>
                            <a:schemeClr val="bg1"/>
                          </a:solidFill>
                        </a:rPr>
                        <a:t>0.34</a:t>
                      </a:r>
                    </a:p>
                  </a:txBody>
                  <a:tcPr/>
                </a:tc>
                <a:extLst>
                  <a:ext uri="{0D108BD9-81ED-4DB2-BD59-A6C34878D82A}">
                    <a16:rowId xmlns:a16="http://schemas.microsoft.com/office/drawing/2014/main" val="2685281710"/>
                  </a:ext>
                </a:extLst>
              </a:tr>
              <a:tr h="369861">
                <a:tc>
                  <a:txBody>
                    <a:bodyPr/>
                    <a:lstStyle/>
                    <a:p>
                      <a:r>
                        <a:rPr lang="en-US" altLang="zh-CN" sz="1800" dirty="0">
                          <a:solidFill>
                            <a:schemeClr val="bg1"/>
                          </a:solidFill>
                        </a:rPr>
                        <a:t>Vision Transformer-TL</a:t>
                      </a:r>
                      <a:endParaRPr lang="zh-CN" altLang="en-US" sz="1800" dirty="0">
                        <a:solidFill>
                          <a:schemeClr val="bg1"/>
                        </a:solidFill>
                      </a:endParaRPr>
                    </a:p>
                  </a:txBody>
                  <a:tcPr/>
                </a:tc>
                <a:tc>
                  <a:txBody>
                    <a:bodyPr/>
                    <a:lstStyle/>
                    <a:p>
                      <a:pPr algn="ctr"/>
                      <a:r>
                        <a:rPr lang="en-US" altLang="zh-CN" sz="1800" dirty="0">
                          <a:solidFill>
                            <a:schemeClr val="bg1"/>
                          </a:solidFill>
                        </a:rPr>
                        <a:t>Yes</a:t>
                      </a:r>
                      <a:endParaRPr lang="zh-CN" altLang="en-US" sz="1800" dirty="0">
                        <a:solidFill>
                          <a:schemeClr val="bg1"/>
                        </a:solidFill>
                      </a:endParaRPr>
                    </a:p>
                  </a:txBody>
                  <a:tcPr/>
                </a:tc>
                <a:tc>
                  <a:txBody>
                    <a:bodyPr/>
                    <a:lstStyle/>
                    <a:p>
                      <a:pPr algn="ctr"/>
                      <a:r>
                        <a:rPr lang="en-US" altLang="zh-CN" sz="1800" b="1" dirty="0">
                          <a:solidFill>
                            <a:srgbClr val="FF0000"/>
                          </a:solidFill>
                        </a:rPr>
                        <a:t>0.88</a:t>
                      </a:r>
                      <a:endParaRPr lang="zh-CN" altLang="en-US" sz="1800" b="1" dirty="0">
                        <a:solidFill>
                          <a:srgbClr val="FF0000"/>
                        </a:solidFill>
                      </a:endParaRPr>
                    </a:p>
                  </a:txBody>
                  <a:tcPr/>
                </a:tc>
                <a:tc>
                  <a:txBody>
                    <a:bodyPr/>
                    <a:lstStyle/>
                    <a:p>
                      <a:pPr algn="ctr"/>
                      <a:r>
                        <a:rPr lang="en-US" altLang="zh-CN" sz="1800" b="1" dirty="0">
                          <a:solidFill>
                            <a:srgbClr val="FF0000"/>
                          </a:solidFill>
                        </a:rPr>
                        <a:t>0.68</a:t>
                      </a:r>
                      <a:endParaRPr lang="zh-CN" altLang="en-US" sz="1800" b="1" dirty="0">
                        <a:solidFill>
                          <a:srgbClr val="FF0000"/>
                        </a:solidFill>
                      </a:endParaRPr>
                    </a:p>
                  </a:txBody>
                  <a:tcPr/>
                </a:tc>
                <a:tc>
                  <a:txBody>
                    <a:bodyPr/>
                    <a:lstStyle/>
                    <a:p>
                      <a:pPr algn="ctr"/>
                      <a:r>
                        <a:rPr lang="en-US" altLang="zh-CN" sz="1800" b="1" dirty="0">
                          <a:solidFill>
                            <a:srgbClr val="FF0000"/>
                          </a:solidFill>
                        </a:rPr>
                        <a:t>0.71</a:t>
                      </a:r>
                    </a:p>
                  </a:txBody>
                  <a:tcPr/>
                </a:tc>
                <a:extLst>
                  <a:ext uri="{0D108BD9-81ED-4DB2-BD59-A6C34878D82A}">
                    <a16:rowId xmlns:a16="http://schemas.microsoft.com/office/drawing/2014/main" val="4089776433"/>
                  </a:ext>
                </a:extLst>
              </a:tr>
            </a:tbl>
          </a:graphicData>
        </a:graphic>
      </p:graphicFrame>
      <p:sp>
        <p:nvSpPr>
          <p:cNvPr id="75" name="文本框 74">
            <a:extLst>
              <a:ext uri="{FF2B5EF4-FFF2-40B4-BE49-F238E27FC236}">
                <a16:creationId xmlns:a16="http://schemas.microsoft.com/office/drawing/2014/main" id="{87D196A7-EF86-4367-9C7C-493EAF4C5F04}"/>
              </a:ext>
            </a:extLst>
          </p:cNvPr>
          <p:cNvSpPr txBox="1"/>
          <p:nvPr/>
        </p:nvSpPr>
        <p:spPr>
          <a:xfrm>
            <a:off x="1608967" y="6294201"/>
            <a:ext cx="8721939" cy="261610"/>
          </a:xfrm>
          <a:prstGeom prst="rect">
            <a:avLst/>
          </a:prstGeom>
          <a:noFill/>
        </p:spPr>
        <p:txBody>
          <a:bodyPr wrap="square" rtlCol="0">
            <a:spAutoFit/>
          </a:bodyPr>
          <a:lstStyle/>
          <a:p>
            <a:r>
              <a:rPr lang="en-US" altLang="zh-CN" sz="1100" dirty="0">
                <a:solidFill>
                  <a:schemeClr val="bg1"/>
                </a:solidFill>
              </a:rPr>
              <a:t>VA: validation accuracy, TA: test accuracy, TP: Test Precision, TL: applied Transfer Learning, CV: applied cross-validation</a:t>
            </a:r>
            <a:endParaRPr lang="zh-CN" altLang="en-US" sz="1100" dirty="0">
              <a:solidFill>
                <a:schemeClr val="bg1"/>
              </a:solidFill>
            </a:endParaRPr>
          </a:p>
        </p:txBody>
      </p:sp>
    </p:spTree>
    <p:extLst>
      <p:ext uri="{BB962C8B-B14F-4D97-AF65-F5344CB8AC3E}">
        <p14:creationId xmlns:p14="http://schemas.microsoft.com/office/powerpoint/2010/main" val="407103983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687070"/>
            <a:ext cx="12192965" cy="694056"/>
            <a:chOff x="0" y="623570"/>
            <a:chExt cx="12192965" cy="694056"/>
          </a:xfrm>
        </p:grpSpPr>
        <p:cxnSp>
          <p:nvCxnSpPr>
            <p:cNvPr id="48" name="直接连接符 4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74" name="文本框 73">
            <a:extLst>
              <a:ext uri="{FF2B5EF4-FFF2-40B4-BE49-F238E27FC236}">
                <a16:creationId xmlns:a16="http://schemas.microsoft.com/office/drawing/2014/main" id="{F03419E6-BDB2-4910-9F29-FAB2E482F684}"/>
              </a:ext>
            </a:extLst>
          </p:cNvPr>
          <p:cNvSpPr txBox="1"/>
          <p:nvPr/>
        </p:nvSpPr>
        <p:spPr>
          <a:xfrm>
            <a:off x="625261" y="302189"/>
            <a:ext cx="6015683" cy="5847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a:ln>
                  <a:noFill/>
                </a:ln>
                <a:solidFill>
                  <a:prstClr val="white"/>
                </a:solidFill>
                <a:effectLst/>
                <a:uLnTx/>
                <a:uFillTx/>
                <a:cs typeface="+mn-ea"/>
                <a:sym typeface="+mn-lt"/>
              </a:rPr>
              <a:t>Conclusion</a:t>
            </a:r>
            <a:endParaRPr kumimoji="0" lang="zh-CN" altLang="en-US" sz="3200" b="0" i="0" u="none" strike="noStrike" kern="1200" cap="none" spc="0" normalizeH="0" baseline="0" noProof="0" dirty="0">
              <a:ln>
                <a:noFill/>
              </a:ln>
              <a:solidFill>
                <a:prstClr val="white"/>
              </a:solidFill>
              <a:effectLst/>
              <a:uLnTx/>
              <a:uFillTx/>
              <a:cs typeface="+mn-ea"/>
              <a:sym typeface="+mn-lt"/>
            </a:endParaRPr>
          </a:p>
        </p:txBody>
      </p:sp>
      <p:sp>
        <p:nvSpPr>
          <p:cNvPr id="14" name="文本框 13">
            <a:extLst>
              <a:ext uri="{FF2B5EF4-FFF2-40B4-BE49-F238E27FC236}">
                <a16:creationId xmlns:a16="http://schemas.microsoft.com/office/drawing/2014/main" id="{54C673EB-CBF1-47BF-A511-40105EEDCC59}"/>
              </a:ext>
            </a:extLst>
          </p:cNvPr>
          <p:cNvSpPr txBox="1"/>
          <p:nvPr/>
        </p:nvSpPr>
        <p:spPr>
          <a:xfrm>
            <a:off x="625260" y="1879735"/>
            <a:ext cx="11138372" cy="2677656"/>
          </a:xfrm>
          <a:prstGeom prst="rect">
            <a:avLst/>
          </a:prstGeom>
          <a:noFill/>
        </p:spPr>
        <p:txBody>
          <a:bodyPr wrap="square" rtlCol="0">
            <a:spAutoFit/>
            <a:scene3d>
              <a:camera prst="orthographicFront"/>
              <a:lightRig rig="threePt" dir="t"/>
            </a:scene3d>
            <a:sp3d contourW="12700"/>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2400" dirty="0">
                <a:solidFill>
                  <a:schemeClr val="bg1"/>
                </a:solidFill>
              </a:rPr>
              <a:t>DL methods perform better than traditional ML models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sz="2400" dirty="0">
              <a:solidFill>
                <a:schemeClr val="bg1"/>
              </a:solidFill>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2400" dirty="0">
                <a:solidFill>
                  <a:schemeClr val="bg1"/>
                </a:solidFill>
              </a:rPr>
              <a:t>DL methods perform well in the shoulder implants manufacturer classification</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sz="2400" dirty="0">
              <a:solidFill>
                <a:schemeClr val="bg1"/>
              </a:solidFill>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2400" dirty="0">
                <a:solidFill>
                  <a:schemeClr val="bg1"/>
                </a:solidFill>
              </a:rPr>
              <a:t>Data augmentation, transfer learning and cross-validation are effective to improve the model performance.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chemeClr val="bg1"/>
              </a:solidFill>
              <a:effectLst/>
              <a:uLnTx/>
              <a:uFillTx/>
              <a:cs typeface="+mn-ea"/>
              <a:sym typeface="+mn-lt"/>
            </a:endParaRPr>
          </a:p>
        </p:txBody>
      </p:sp>
    </p:spTree>
    <p:extLst>
      <p:ext uri="{BB962C8B-B14F-4D97-AF65-F5344CB8AC3E}">
        <p14:creationId xmlns:p14="http://schemas.microsoft.com/office/powerpoint/2010/main" val="312714213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云科技大数据工作汇报ppt模板"/>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898</Words>
  <Application>Microsoft Office PowerPoint</Application>
  <PresentationFormat>宽屏</PresentationFormat>
  <Paragraphs>140</Paragraphs>
  <Slides>6</Slides>
  <Notes>6</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6</vt:i4>
      </vt:variant>
    </vt:vector>
  </HeadingPairs>
  <TitlesOfParts>
    <vt:vector size="9" baseType="lpstr">
      <vt:lpstr>等线</vt:lpstr>
      <vt:lpstr>Arial</vt:lpstr>
      <vt:lpstr>包图主题2</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Shanglin Mo</cp:lastModifiedBy>
  <cp:revision>2</cp:revision>
  <dcterms:created xsi:type="dcterms:W3CDTF">2017-07-11T08:34:15Z</dcterms:created>
  <dcterms:modified xsi:type="dcterms:W3CDTF">2021-04-16T01:34:24Z</dcterms:modified>
</cp:coreProperties>
</file>