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33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95" d="100"/>
          <a:sy n="95" d="100"/>
        </p:scale>
        <p:origin x="55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9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17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2973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163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9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969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9/27/24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825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9/27/24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3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9/27/24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1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7752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5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A82F49-626C-262F-5224-CD322364CCA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24525" y="6642100"/>
            <a:ext cx="7715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R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Rivian Internal</a:t>
            </a:r>
          </a:p>
        </p:txBody>
      </p:sp>
    </p:spTree>
    <p:extLst>
      <p:ext uri="{BB962C8B-B14F-4D97-AF65-F5344CB8AC3E}">
        <p14:creationId xmlns:p14="http://schemas.microsoft.com/office/powerpoint/2010/main" val="271753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Wavy paint art pattern">
            <a:extLst>
              <a:ext uri="{FF2B5EF4-FFF2-40B4-BE49-F238E27FC236}">
                <a16:creationId xmlns:a16="http://schemas.microsoft.com/office/drawing/2014/main" id="{3B317716-8A2E-3B2E-4A2C-0CAFEA1932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23" b="158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00CE4A-3757-230F-BE87-FC788FE42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5568" y="898373"/>
            <a:ext cx="7248195" cy="3474720"/>
          </a:xfrm>
        </p:spPr>
        <p:txBody>
          <a:bodyPr anchor="b">
            <a:normAutofit/>
          </a:bodyPr>
          <a:lstStyle/>
          <a:p>
            <a:pPr algn="l"/>
            <a:r>
              <a:rPr lang="en-RS" sz="5800" dirty="0"/>
              <a:t>QA using transformers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1F665-FCAD-D845-5555-927211E2B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2646" y="4495013"/>
            <a:ext cx="4116410" cy="1386840"/>
          </a:xfrm>
        </p:spPr>
        <p:txBody>
          <a:bodyPr anchor="t">
            <a:normAutofit/>
          </a:bodyPr>
          <a:lstStyle/>
          <a:p>
            <a:pPr algn="l"/>
            <a:r>
              <a:rPr lang="en-RS" sz="2200"/>
              <a:t>Simona Jevtovic</a:t>
            </a:r>
            <a:endParaRPr lang="en-RS" sz="2200" dirty="0"/>
          </a:p>
        </p:txBody>
      </p:sp>
    </p:spTree>
    <p:extLst>
      <p:ext uri="{BB962C8B-B14F-4D97-AF65-F5344CB8AC3E}">
        <p14:creationId xmlns:p14="http://schemas.microsoft.com/office/powerpoint/2010/main" val="242968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5038C0-97A2-4240-BE0A-006193CBE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2926-B88F-D217-654D-A3F6D9FD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11" y="123570"/>
            <a:ext cx="4339765" cy="1324228"/>
          </a:xfrm>
        </p:spPr>
        <p:txBody>
          <a:bodyPr>
            <a:normAutofit/>
          </a:bodyPr>
          <a:lstStyle/>
          <a:p>
            <a:pPr algn="ctr"/>
            <a:r>
              <a:rPr lang="en-RS" sz="4800" dirty="0">
                <a:solidFill>
                  <a:schemeClr val="tx2"/>
                </a:solidFill>
              </a:rPr>
              <a:t>Evaluacija</a:t>
            </a:r>
          </a:p>
        </p:txBody>
      </p:sp>
      <p:pic>
        <p:nvPicPr>
          <p:cNvPr id="4" name="Content Placeholder 3" descr="A graph showing the results of a performance&#10;&#10;Description automatically generated with medium confidence">
            <a:extLst>
              <a:ext uri="{FF2B5EF4-FFF2-40B4-BE49-F238E27FC236}">
                <a16:creationId xmlns:a16="http://schemas.microsoft.com/office/drawing/2014/main" id="{A9A2F926-C30A-3C89-2B23-F8130901C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286" y="1571625"/>
            <a:ext cx="9961540" cy="5162550"/>
          </a:xfrm>
        </p:spPr>
      </p:pic>
    </p:spTree>
    <p:extLst>
      <p:ext uri="{BB962C8B-B14F-4D97-AF65-F5344CB8AC3E}">
        <p14:creationId xmlns:p14="http://schemas.microsoft.com/office/powerpoint/2010/main" val="438808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2248DA-F5F6-6201-688D-56035F646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2E77-832B-ED44-F7C8-3D584CE7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11" y="123570"/>
            <a:ext cx="4339765" cy="1324228"/>
          </a:xfrm>
        </p:spPr>
        <p:txBody>
          <a:bodyPr>
            <a:normAutofit/>
          </a:bodyPr>
          <a:lstStyle/>
          <a:p>
            <a:pPr algn="ctr"/>
            <a:r>
              <a:rPr lang="en-RS" sz="4800" dirty="0">
                <a:solidFill>
                  <a:schemeClr val="tx2"/>
                </a:solidFill>
              </a:rPr>
              <a:t>Evaluacija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D018C6-EC31-E2C3-17B9-A70B91AA8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057286" y="1571625"/>
            <a:ext cx="9961540" cy="5162550"/>
          </a:xfrm>
        </p:spPr>
      </p:pic>
    </p:spTree>
    <p:extLst>
      <p:ext uri="{BB962C8B-B14F-4D97-AF65-F5344CB8AC3E}">
        <p14:creationId xmlns:p14="http://schemas.microsoft.com/office/powerpoint/2010/main" val="2124166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58D4A0-EBE0-E63D-1C8E-4131AB4DD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D298-FF6F-D366-FD6E-6DD302FF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11" y="123570"/>
            <a:ext cx="4339765" cy="1324228"/>
          </a:xfrm>
        </p:spPr>
        <p:txBody>
          <a:bodyPr>
            <a:normAutofit/>
          </a:bodyPr>
          <a:lstStyle/>
          <a:p>
            <a:pPr algn="ctr"/>
            <a:r>
              <a:rPr lang="en-RS" sz="4800" dirty="0">
                <a:solidFill>
                  <a:schemeClr val="tx2"/>
                </a:solidFill>
              </a:rPr>
              <a:t>Evaluacija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0FF9EB-9937-64D3-75C5-C373A3FAE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11827" y="1441663"/>
            <a:ext cx="9961540" cy="5162550"/>
          </a:xfrm>
        </p:spPr>
      </p:pic>
    </p:spTree>
    <p:extLst>
      <p:ext uri="{BB962C8B-B14F-4D97-AF65-F5344CB8AC3E}">
        <p14:creationId xmlns:p14="http://schemas.microsoft.com/office/powerpoint/2010/main" val="2568528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275EB-665B-284D-009C-ADE7DE0D6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279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Hvala! </a:t>
            </a:r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Wingdings" pitchFamily="2" charset="2"/>
              </a:rPr>
              <a:t>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5" name="Freeform: Shape 11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712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390D0-0C73-9842-FBE5-9C8A1206A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RS" sz="3600">
                <a:solidFill>
                  <a:schemeClr val="tx2"/>
                </a:solidFill>
              </a:rPr>
              <a:t>Opis problema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F7FBA713-7DDB-8F02-DAFA-485AA8300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Autofit/>
          </a:bodyPr>
          <a:lstStyle/>
          <a:p>
            <a:r>
              <a:rPr lang="en-GB" sz="1800" dirty="0">
                <a:solidFill>
                  <a:schemeClr val="tx2"/>
                </a:solidFill>
              </a:rPr>
              <a:t>Pravljenje sistema koji generise odgovor na zadato pitanje, postoje dve vrste takvih sistema: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   1. generativni </a:t>
            </a:r>
            <a:r>
              <a:rPr lang="en-US" sz="1800" dirty="0">
                <a:solidFill>
                  <a:schemeClr val="tx2"/>
                </a:solidFill>
              </a:rPr>
              <a:t>sistemi</a:t>
            </a:r>
            <a:endParaRPr lang="en-GB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   2. </a:t>
            </a:r>
            <a:r>
              <a:rPr lang="en-GB" sz="1800" b="1" dirty="0">
                <a:solidFill>
                  <a:schemeClr val="tx2"/>
                </a:solidFill>
              </a:rPr>
              <a:t>ekstraktivni sistemi</a:t>
            </a:r>
          </a:p>
          <a:p>
            <a:pPr marL="0" indent="0">
              <a:buNone/>
            </a:pPr>
            <a:endParaRPr lang="en-GB" sz="1800" dirty="0">
              <a:solidFill>
                <a:schemeClr val="tx2"/>
              </a:solidFill>
            </a:endParaRPr>
          </a:p>
          <a:p>
            <a:r>
              <a:rPr lang="en-GB" sz="1800" dirty="0">
                <a:solidFill>
                  <a:schemeClr val="tx2"/>
                </a:solidFill>
              </a:rPr>
              <a:t> Ekstraktivni sistemi se mogu napraviti uz pomoc modela koji ce pronaci odgovor u tekstu koji mu je prosledjen zajedno sa pitanjem</a:t>
            </a:r>
          </a:p>
          <a:p>
            <a:pPr marL="0" indent="0">
              <a:buNone/>
            </a:pPr>
            <a:endParaRPr lang="en-RS" sz="1800" dirty="0">
              <a:solidFill>
                <a:schemeClr val="tx2"/>
              </a:solidFill>
            </a:endParaRPr>
          </a:p>
          <a:p>
            <a:r>
              <a:rPr lang="en-RS" sz="1800" dirty="0">
                <a:solidFill>
                  <a:schemeClr val="tx2"/>
                </a:solidFill>
              </a:rPr>
              <a:t> To se postize treniranjem modela nad velikom kolicinom podataka</a:t>
            </a:r>
          </a:p>
        </p:txBody>
      </p:sp>
    </p:spTree>
    <p:extLst>
      <p:ext uri="{BB962C8B-B14F-4D97-AF65-F5344CB8AC3E}">
        <p14:creationId xmlns:p14="http://schemas.microsoft.com/office/powerpoint/2010/main" val="210703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34D8B9-6B47-AF33-33BB-AB8D922D4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83890-927C-C820-ADE4-238D3278E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RS" sz="3600">
                <a:solidFill>
                  <a:schemeClr val="tx2"/>
                </a:solidFill>
              </a:rPr>
              <a:t>Treniranje modela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5D3FCD1E-F833-B8ED-DABA-1A771288E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RS" sz="1800">
                <a:solidFill>
                  <a:schemeClr val="tx2"/>
                </a:solidFill>
              </a:rPr>
              <a:t> Trening modela je kompleksan </a:t>
            </a:r>
            <a:r>
              <a:rPr lang="en-GB" sz="1800">
                <a:solidFill>
                  <a:schemeClr val="tx2"/>
                </a:solidFill>
              </a:rPr>
              <a:t>i odvija se u vise delova:</a:t>
            </a:r>
          </a:p>
          <a:p>
            <a:pPr marL="0" indent="0">
              <a:buNone/>
            </a:pPr>
            <a:r>
              <a:rPr lang="en-RS" sz="1800">
                <a:solidFill>
                  <a:schemeClr val="tx2"/>
                </a:solidFill>
              </a:rPr>
              <a:t>    1.  </a:t>
            </a:r>
            <a:r>
              <a:rPr lang="en-RS" sz="1800" b="1">
                <a:solidFill>
                  <a:schemeClr val="tx2"/>
                </a:solidFill>
              </a:rPr>
              <a:t>pre-training</a:t>
            </a:r>
            <a:r>
              <a:rPr lang="en-RS" sz="1800">
                <a:solidFill>
                  <a:schemeClr val="tx2"/>
                </a:solidFill>
              </a:rPr>
              <a:t>: treniranje modela nad velikom kolicinom podataka kako bi</a:t>
            </a:r>
          </a:p>
          <a:p>
            <a:pPr marL="0" indent="0">
              <a:buNone/>
            </a:pPr>
            <a:r>
              <a:rPr lang="en-RS" sz="1800">
                <a:solidFill>
                  <a:schemeClr val="tx2"/>
                </a:solidFill>
              </a:rPr>
              <a:t>          stekao bazicno razumevanje teksta</a:t>
            </a:r>
          </a:p>
          <a:p>
            <a:pPr marL="0" indent="0">
              <a:buNone/>
            </a:pPr>
            <a:r>
              <a:rPr lang="en-RS" sz="1800">
                <a:solidFill>
                  <a:schemeClr val="tx2"/>
                </a:solidFill>
              </a:rPr>
              <a:t>     2. </a:t>
            </a:r>
            <a:r>
              <a:rPr lang="en-RS" sz="1800" b="1">
                <a:solidFill>
                  <a:schemeClr val="tx2"/>
                </a:solidFill>
              </a:rPr>
              <a:t>fine tuning: </a:t>
            </a:r>
            <a:r>
              <a:rPr lang="en-RS" sz="1800">
                <a:solidFill>
                  <a:schemeClr val="tx2"/>
                </a:solidFill>
              </a:rPr>
              <a:t>prilagodjavane na konkretan zadatak koji ce obavljati</a:t>
            </a:r>
          </a:p>
          <a:p>
            <a:pPr marL="0" indent="0">
              <a:buNone/>
            </a:pPr>
            <a:endParaRPr lang="en-RS" sz="1800">
              <a:solidFill>
                <a:schemeClr val="tx2"/>
              </a:solidFill>
            </a:endParaRPr>
          </a:p>
          <a:p>
            <a:r>
              <a:rPr lang="en-RS" sz="1800">
                <a:solidFill>
                  <a:schemeClr val="tx2"/>
                </a:solidFill>
              </a:rPr>
              <a:t> Postoje pretrenirani modeli dostupni za koriscenje, neki od njih su:</a:t>
            </a:r>
          </a:p>
          <a:p>
            <a:pPr marL="0" indent="0">
              <a:buNone/>
            </a:pPr>
            <a:r>
              <a:rPr lang="en-RS" sz="1800">
                <a:solidFill>
                  <a:schemeClr val="tx2"/>
                </a:solidFill>
              </a:rPr>
              <a:t>    BERT, RoBERTa, DistilBERT, ALBERT, Electra..</a:t>
            </a:r>
            <a:endParaRPr lang="en-GB" sz="1800">
              <a:solidFill>
                <a:schemeClr val="tx2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58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B9C1AA-2191-5C72-A038-261812377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5C56CE-AB39-28C9-6D32-DAF255B4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RS" sz="3600">
                <a:solidFill>
                  <a:schemeClr val="tx2"/>
                </a:solidFill>
              </a:rPr>
              <a:t>BERT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289D28AD-9571-93D0-F32B-7874DF1F5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GB" sz="1500">
                <a:solidFill>
                  <a:schemeClr val="tx2"/>
                </a:solidFill>
              </a:rPr>
              <a:t> Zasnovan je na arhitekturi transformera, sastoji se iz skupa enkodera</a:t>
            </a:r>
          </a:p>
          <a:p>
            <a:endParaRPr lang="en-GB" sz="1500">
              <a:solidFill>
                <a:schemeClr val="tx2"/>
              </a:solidFill>
            </a:endParaRPr>
          </a:p>
          <a:p>
            <a:r>
              <a:rPr lang="en-GB" sz="1500">
                <a:solidFill>
                  <a:schemeClr val="tx2"/>
                </a:solidFill>
              </a:rPr>
              <a:t> Bidirekcioni model, sto mu omogucava da bolje razume kontekst svake reci u recenici i da se fokusira na reci koje su vazne</a:t>
            </a:r>
          </a:p>
          <a:p>
            <a:endParaRPr lang="en-GB" sz="1500">
              <a:solidFill>
                <a:schemeClr val="tx2"/>
              </a:solidFill>
            </a:endParaRPr>
          </a:p>
          <a:p>
            <a:r>
              <a:rPr lang="en-GB" sz="1500">
                <a:solidFill>
                  <a:schemeClr val="tx2"/>
                </a:solidFill>
              </a:rPr>
              <a:t> Pretreniranje se sastoji iz dva dela: </a:t>
            </a:r>
          </a:p>
          <a:p>
            <a:pPr marL="0" indent="0">
              <a:buNone/>
            </a:pPr>
            <a:r>
              <a:rPr lang="en-GB" sz="1500">
                <a:solidFill>
                  <a:schemeClr val="tx2"/>
                </a:solidFill>
              </a:rPr>
              <a:t>    1. Masked Language Modeling (MLM)</a:t>
            </a:r>
          </a:p>
          <a:p>
            <a:pPr marL="0" indent="0">
              <a:buNone/>
            </a:pPr>
            <a:r>
              <a:rPr lang="en-GB" sz="1500">
                <a:solidFill>
                  <a:schemeClr val="tx2"/>
                </a:solidFill>
              </a:rPr>
              <a:t>     2.Next Sentence Prediction (NSP)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705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26DDC3-9944-92A5-2B31-CFC6D5B60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0494-D5A2-2D27-2AC0-865A089AB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11" y="123569"/>
            <a:ext cx="7325013" cy="1324231"/>
          </a:xfrm>
        </p:spPr>
        <p:txBody>
          <a:bodyPr>
            <a:normAutofit/>
          </a:bodyPr>
          <a:lstStyle/>
          <a:p>
            <a:pPr algn="ctr"/>
            <a:r>
              <a:rPr lang="en-RS" sz="4800" dirty="0">
                <a:solidFill>
                  <a:schemeClr val="tx2"/>
                </a:solidFill>
              </a:rPr>
              <a:t>Masked Language Modeling</a:t>
            </a:r>
          </a:p>
        </p:txBody>
      </p:sp>
      <p:pic>
        <p:nvPicPr>
          <p:cNvPr id="5" name="Content Placeholder 4" descr="A diagram of a language&#10;&#10;Description automatically generated">
            <a:extLst>
              <a:ext uri="{FF2B5EF4-FFF2-40B4-BE49-F238E27FC236}">
                <a16:creationId xmlns:a16="http://schemas.microsoft.com/office/drawing/2014/main" id="{756D1859-5C80-8CAA-79D1-53E1CF8A6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006" y="1463742"/>
            <a:ext cx="9217135" cy="5162550"/>
          </a:xfrm>
        </p:spPr>
      </p:pic>
    </p:spTree>
    <p:extLst>
      <p:ext uri="{BB962C8B-B14F-4D97-AF65-F5344CB8AC3E}">
        <p14:creationId xmlns:p14="http://schemas.microsoft.com/office/powerpoint/2010/main" val="2808956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6DBE5F-9118-36E2-DF76-CF3AE5BB6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04D3-9192-48CE-0842-747A0D16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11" y="123569"/>
            <a:ext cx="7325013" cy="1324231"/>
          </a:xfrm>
        </p:spPr>
        <p:txBody>
          <a:bodyPr>
            <a:normAutofit/>
          </a:bodyPr>
          <a:lstStyle/>
          <a:p>
            <a:pPr algn="ctr"/>
            <a:r>
              <a:rPr lang="en-RS" sz="4800" dirty="0">
                <a:solidFill>
                  <a:schemeClr val="tx2"/>
                </a:solidFill>
              </a:rPr>
              <a:t>Next Sentence Prediction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EAE815-55FE-454F-75E4-45BB77620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53007" y="1463742"/>
            <a:ext cx="8060688" cy="5162550"/>
          </a:xfrm>
        </p:spPr>
      </p:pic>
    </p:spTree>
    <p:extLst>
      <p:ext uri="{BB962C8B-B14F-4D97-AF65-F5344CB8AC3E}">
        <p14:creationId xmlns:p14="http://schemas.microsoft.com/office/powerpoint/2010/main" val="1732506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943053-26E7-F99D-AF81-94D56D941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D7134-4BAC-3509-2314-A9B295FDD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RS" sz="3600">
                <a:solidFill>
                  <a:schemeClr val="tx2"/>
                </a:solidFill>
              </a:rPr>
              <a:t>Fine tuning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EA60E896-79DF-E0F0-1E36-C8C86018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r>
              <a:rPr lang="en-GB" sz="1400">
                <a:solidFill>
                  <a:schemeClr val="tx2"/>
                </a:solidFill>
              </a:rPr>
              <a:t> SQUAD skup podataka za trening sadrzi vise od 100 000 parova odgovora i pitanja</a:t>
            </a:r>
          </a:p>
          <a:p>
            <a:endParaRPr lang="en-GB" sz="1400">
              <a:solidFill>
                <a:schemeClr val="tx2"/>
              </a:solidFill>
            </a:endParaRPr>
          </a:p>
          <a:p>
            <a:r>
              <a:rPr lang="en-GB" sz="1400">
                <a:solidFill>
                  <a:schemeClr val="tx2"/>
                </a:solidFill>
              </a:rPr>
              <a:t> Modelu se prosledjuje pitanje i  kontekst u kom se nalazi odgovor</a:t>
            </a:r>
          </a:p>
          <a:p>
            <a:endParaRPr lang="en-GB" sz="1400">
              <a:solidFill>
                <a:schemeClr val="tx2"/>
              </a:solidFill>
            </a:endParaRPr>
          </a:p>
          <a:p>
            <a:r>
              <a:rPr lang="en-GB" sz="1400">
                <a:solidFill>
                  <a:schemeClr val="tx2"/>
                </a:solidFill>
              </a:rPr>
              <a:t> Cilj je da model predvidi pocetni i krajnji token koji oznacavaju pocetak I kraj odgovora u kontekstu</a:t>
            </a:r>
          </a:p>
          <a:p>
            <a:endParaRPr lang="en-GB" sz="1400">
              <a:solidFill>
                <a:schemeClr val="tx2"/>
              </a:solidFill>
            </a:endParaRPr>
          </a:p>
          <a:p>
            <a:r>
              <a:rPr lang="en-GB" sz="1400">
                <a:solidFill>
                  <a:schemeClr val="tx2"/>
                </a:solidFill>
              </a:rPr>
              <a:t> Da bi model razumeo ulazne podatke potrebno je izvrsiti pretprocesiranje, ulazni podaci se transformisu u tokene(uz pomoc tokenizer-a)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592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93EBEF-AB15-D278-4883-783636F8A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BB2C2-6DA3-A3F2-513F-58BFD2C8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RS" sz="3600">
                <a:solidFill>
                  <a:schemeClr val="tx2"/>
                </a:solidFill>
              </a:rPr>
              <a:t>Fine tuning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5FB4D311-2F43-A601-FA44-2CCF66995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GB" sz="1800">
                <a:solidFill>
                  <a:schemeClr val="tx2"/>
                </a:solidFill>
              </a:rPr>
              <a:t> Razlicite kombinacije parametara learning rate(1e-5, 3e-5), number of epochs(2, 3) and batch size(8,16)</a:t>
            </a:r>
          </a:p>
          <a:p>
            <a:endParaRPr lang="en-GB" sz="1800">
              <a:solidFill>
                <a:schemeClr val="tx2"/>
              </a:solidFill>
            </a:endParaRPr>
          </a:p>
          <a:p>
            <a:r>
              <a:rPr lang="en-GB" sz="1800">
                <a:solidFill>
                  <a:schemeClr val="tx2"/>
                </a:solidFill>
              </a:rPr>
              <a:t> Skup podataka za trening sadrzi 5000 instanci a skup za validaciju 500</a:t>
            </a:r>
          </a:p>
          <a:p>
            <a:pPr marL="0" indent="0">
              <a:buNone/>
            </a:pPr>
            <a:r>
              <a:rPr lang="en-GB" sz="1800">
                <a:solidFill>
                  <a:schemeClr val="tx2"/>
                </a:solidFill>
              </a:rPr>
              <a:t>    instanci</a:t>
            </a: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</a:endParaRPr>
          </a:p>
          <a:p>
            <a:r>
              <a:rPr lang="en-GB" sz="1800">
                <a:solidFill>
                  <a:schemeClr val="tx2"/>
                </a:solidFill>
              </a:rPr>
              <a:t> Tokom treniranja pracena je vrednost funkcije gubitka (loss function)</a:t>
            </a: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8549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4C20B1-B777-E123-BCEF-F5C374624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39041-3A06-9898-EDC7-75671CAFA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RS" sz="3600">
                <a:solidFill>
                  <a:schemeClr val="tx2"/>
                </a:solidFill>
              </a:rPr>
              <a:t>Evaluacija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06ED8C25-3D8D-64D3-5266-3A2403B35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r>
              <a:rPr lang="en-GB" sz="1400">
                <a:solidFill>
                  <a:schemeClr val="tx2"/>
                </a:solidFill>
              </a:rPr>
              <a:t> Predikcije modela su vrednosti koje oznacavaju verovatnocu da je svaki token iz konteksta pocetni ili krajnji token odgovora</a:t>
            </a:r>
          </a:p>
          <a:p>
            <a:pPr marL="0" indent="0">
              <a:buNone/>
            </a:pPr>
            <a:endParaRPr lang="en-GB" sz="1400">
              <a:solidFill>
                <a:schemeClr val="tx2"/>
              </a:solidFill>
            </a:endParaRPr>
          </a:p>
          <a:p>
            <a:r>
              <a:rPr lang="en-GB" sz="1400">
                <a:solidFill>
                  <a:schemeClr val="tx2"/>
                </a:solidFill>
              </a:rPr>
              <a:t>Takav izlaz potrebno je procesirati kako bi se doslo do dela konteksta koji oznacava odgovor</a:t>
            </a:r>
          </a:p>
          <a:p>
            <a:endParaRPr lang="en-GB" sz="1400">
              <a:solidFill>
                <a:schemeClr val="tx2"/>
              </a:solidFill>
            </a:endParaRPr>
          </a:p>
          <a:p>
            <a:r>
              <a:rPr lang="en-GB" sz="1400">
                <a:solidFill>
                  <a:schemeClr val="tx2"/>
                </a:solidFill>
              </a:rPr>
              <a:t>Prilikom evaluacije uporedjuje se predvidjeni odgovor sa tacnim odgovorom</a:t>
            </a:r>
          </a:p>
          <a:p>
            <a:endParaRPr lang="en-GB" sz="1400">
              <a:solidFill>
                <a:schemeClr val="tx2"/>
              </a:solidFill>
            </a:endParaRPr>
          </a:p>
          <a:p>
            <a:r>
              <a:rPr lang="en-GB" sz="1400">
                <a:solidFill>
                  <a:schemeClr val="tx2"/>
                </a:solidFill>
              </a:rPr>
              <a:t> Parametri za evaluaciju: </a:t>
            </a:r>
            <a:r>
              <a:rPr lang="en-GB" sz="1400" b="1">
                <a:solidFill>
                  <a:schemeClr val="tx2"/>
                </a:solidFill>
              </a:rPr>
              <a:t>F1 score</a:t>
            </a:r>
            <a:r>
              <a:rPr lang="en-GB" sz="1400">
                <a:solidFill>
                  <a:schemeClr val="tx2"/>
                </a:solidFill>
              </a:rPr>
              <a:t>, i </a:t>
            </a:r>
            <a:r>
              <a:rPr lang="en-GB" sz="1400" b="1">
                <a:solidFill>
                  <a:schemeClr val="tx2"/>
                </a:solidFill>
              </a:rPr>
              <a:t>Exact Match (EM)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473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</TotalTime>
  <Words>390</Words>
  <Application>Microsoft Macintosh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2013 - 2022 Theme</vt:lpstr>
      <vt:lpstr>QA using transformers</vt:lpstr>
      <vt:lpstr>Opis problema</vt:lpstr>
      <vt:lpstr>Treniranje modela</vt:lpstr>
      <vt:lpstr>BERT</vt:lpstr>
      <vt:lpstr>Masked Language Modeling</vt:lpstr>
      <vt:lpstr>Next Sentence Prediction</vt:lpstr>
      <vt:lpstr>Fine tuning</vt:lpstr>
      <vt:lpstr>Fine tuning</vt:lpstr>
      <vt:lpstr>Evaluacija</vt:lpstr>
      <vt:lpstr>Evaluacija</vt:lpstr>
      <vt:lpstr>Evaluacija</vt:lpstr>
      <vt:lpstr>Evaluacija</vt:lpstr>
      <vt:lpstr>Hvala!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Simona Jevtovic</dc:creator>
  <cp:lastModifiedBy>Simona Jevtovic</cp:lastModifiedBy>
  <cp:revision>1</cp:revision>
  <dcterms:created xsi:type="dcterms:W3CDTF">2024-09-27T21:21:54Z</dcterms:created>
  <dcterms:modified xsi:type="dcterms:W3CDTF">2024-09-27T23:24:41Z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a3adba3-c72e-4489-9774-1214dbe325cf_Enabled">
    <vt:lpwstr>true</vt:lpwstr>
  </property>
  <property fmtid="{D5CDD505-2E9C-101B-9397-08002B2CF9AE}" pid="3" name="MSIP_Label_5a3adba3-c72e-4489-9774-1214dbe325cf_SetDate">
    <vt:lpwstr>2024-09-27T23:20:47Z</vt:lpwstr>
  </property>
  <property fmtid="{D5CDD505-2E9C-101B-9397-08002B2CF9AE}" pid="4" name="MSIP_Label_5a3adba3-c72e-4489-9774-1214dbe325cf_Method">
    <vt:lpwstr>Privileged</vt:lpwstr>
  </property>
  <property fmtid="{D5CDD505-2E9C-101B-9397-08002B2CF9AE}" pid="5" name="MSIP_Label_5a3adba3-c72e-4489-9774-1214dbe325cf_Name">
    <vt:lpwstr>Internal_Parent_Label</vt:lpwstr>
  </property>
  <property fmtid="{D5CDD505-2E9C-101B-9397-08002B2CF9AE}" pid="6" name="MSIP_Label_5a3adba3-c72e-4489-9774-1214dbe325cf_SiteId">
    <vt:lpwstr>f798cb4f-b8b7-45f7-ad25-1ff5f130070a</vt:lpwstr>
  </property>
  <property fmtid="{D5CDD505-2E9C-101B-9397-08002B2CF9AE}" pid="7" name="MSIP_Label_5a3adba3-c72e-4489-9774-1214dbe325cf_ActionId">
    <vt:lpwstr>72c913d8-f54b-41f4-83f6-4dbccf71aafa</vt:lpwstr>
  </property>
  <property fmtid="{D5CDD505-2E9C-101B-9397-08002B2CF9AE}" pid="8" name="MSIP_Label_5a3adba3-c72e-4489-9774-1214dbe325cf_ContentBits">
    <vt:lpwstr>2</vt:lpwstr>
  </property>
  <property fmtid="{D5CDD505-2E9C-101B-9397-08002B2CF9AE}" pid="9" name="ClassificationContentMarkingFooterLocations">
    <vt:lpwstr>Office 2013 - 2022 Theme:8</vt:lpwstr>
  </property>
  <property fmtid="{D5CDD505-2E9C-101B-9397-08002B2CF9AE}" pid="10" name="ClassificationContentMarkingFooterText">
    <vt:lpwstr>Rivian Internal</vt:lpwstr>
  </property>
</Properties>
</file>