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 roundtripDataSignature="AMtx7mgBKysi4LfFNPlhtzNyg4sg/So0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93" name="Google Shape;9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2"/>
          <p:cNvSpPr/>
          <p:nvPr>
            <p:ph idx="2" type="pic"/>
          </p:nvPr>
        </p:nvSpPr>
        <p:spPr>
          <a:xfrm>
            <a:off x="5183188" y="987425"/>
            <a:ext cx="6172200" cy="4873625"/>
          </a:xfrm>
          <a:prstGeom prst="rect">
            <a:avLst/>
          </a:prstGeom>
          <a:noFill/>
          <a:ln>
            <a:noFill/>
          </a:ln>
        </p:spPr>
      </p:sp>
      <p:sp>
        <p:nvSpPr>
          <p:cNvPr id="64" name="Google Shape;64;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about:blank" TargetMode="External"/><Relationship Id="rId4" Type="http://schemas.openxmlformats.org/officeDocument/2006/relationships/image" Target="../media/image1.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275303" y="-141424"/>
            <a:ext cx="10058400" cy="968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100"/>
              <a:t>Guangyi Chen</a:t>
            </a:r>
            <a:endParaRPr sz="4100"/>
          </a:p>
        </p:txBody>
      </p:sp>
      <p:sp>
        <p:nvSpPr>
          <p:cNvPr id="85" name="Google Shape;85;p1"/>
          <p:cNvSpPr txBox="1"/>
          <p:nvPr>
            <p:ph idx="1" type="body"/>
          </p:nvPr>
        </p:nvSpPr>
        <p:spPr>
          <a:xfrm>
            <a:off x="191135" y="621030"/>
            <a:ext cx="5887720" cy="5778500"/>
          </a:xfrm>
          <a:prstGeom prst="rect">
            <a:avLst/>
          </a:prstGeom>
          <a:solidFill>
            <a:srgbClr val="DDEAF6"/>
          </a:solidFill>
          <a:ln>
            <a:noFill/>
          </a:ln>
        </p:spPr>
        <p:txBody>
          <a:bodyPr anchorCtr="0" anchor="t" bIns="45700" lIns="91425" spcFirstLastPara="1" rIns="91425" wrap="square" tIns="45700">
            <a:normAutofit fontScale="77500" lnSpcReduction="20000"/>
          </a:bodyPr>
          <a:lstStyle/>
          <a:p>
            <a:pPr indent="-148590" lvl="0" marL="228600" rtl="0" algn="l">
              <a:lnSpc>
                <a:spcPct val="90000"/>
              </a:lnSpc>
              <a:spcBef>
                <a:spcPts val="0"/>
              </a:spcBef>
              <a:spcAft>
                <a:spcPts val="0"/>
              </a:spcAft>
              <a:buClr>
                <a:schemeClr val="dk1"/>
              </a:buClr>
              <a:buSzPct val="100000"/>
              <a:buFont typeface="Arial"/>
              <a:buChar char="•"/>
            </a:pPr>
            <a:r>
              <a:rPr lang="en-US" sz="1987"/>
              <a:t> </a:t>
            </a:r>
            <a:r>
              <a:rPr b="1" lang="en-US" sz="1987"/>
              <a:t>Project Name</a:t>
            </a:r>
            <a:r>
              <a:rPr lang="en-US" sz="1987"/>
              <a:t>:</a:t>
            </a:r>
            <a:endParaRPr sz="1987"/>
          </a:p>
          <a:p>
            <a:pPr indent="0" lvl="0" marL="76200" rtl="0" algn="l">
              <a:lnSpc>
                <a:spcPct val="90000"/>
              </a:lnSpc>
              <a:spcBef>
                <a:spcPts val="0"/>
              </a:spcBef>
              <a:spcAft>
                <a:spcPts val="0"/>
              </a:spcAft>
              <a:buClr>
                <a:schemeClr val="dk1"/>
              </a:buClr>
              <a:buSzPct val="92537"/>
              <a:buFont typeface="Arial"/>
              <a:buNone/>
            </a:pPr>
            <a:r>
              <a:rPr lang="en-US" sz="1729"/>
              <a:t> Crime Predicting in the State of South Carolina</a:t>
            </a:r>
            <a:endParaRPr sz="1729"/>
          </a:p>
          <a:p>
            <a:pPr indent="-148590" lvl="0" marL="228600" rtl="0" algn="l">
              <a:lnSpc>
                <a:spcPct val="90000"/>
              </a:lnSpc>
              <a:spcBef>
                <a:spcPts val="1000"/>
              </a:spcBef>
              <a:spcAft>
                <a:spcPts val="0"/>
              </a:spcAft>
              <a:buSzPct val="100000"/>
              <a:buChar char="•"/>
            </a:pPr>
            <a:r>
              <a:rPr b="1" lang="en-US" sz="1987"/>
              <a:t> Problem: </a:t>
            </a:r>
            <a:endParaRPr b="1" sz="1987"/>
          </a:p>
          <a:p>
            <a:pPr indent="0" lvl="0" marL="76200" rtl="0" algn="l">
              <a:lnSpc>
                <a:spcPct val="90000"/>
              </a:lnSpc>
              <a:spcBef>
                <a:spcPts val="1000"/>
              </a:spcBef>
              <a:spcAft>
                <a:spcPts val="0"/>
              </a:spcAft>
              <a:buSzPct val="92537"/>
              <a:buNone/>
            </a:pPr>
            <a:r>
              <a:rPr lang="en-US" sz="1729"/>
              <a:t>Protecting citizens from the harm and violence is one of government's priorities. Using NLP and ML methods is an efficient and convenient method to help law enforcement get an in-depth idea of the crime trend . Crime predicting reports are critical information to the police force and can raise the efficiency of policing by allocating the right amount of police force to needed area , leading to a number of criminals arrested, cases cleared, and property recovered. </a:t>
            </a:r>
            <a:endParaRPr sz="1729"/>
          </a:p>
          <a:p>
            <a:pPr indent="-148590" lvl="0" marL="228600" rtl="0" algn="l">
              <a:lnSpc>
                <a:spcPct val="90000"/>
              </a:lnSpc>
              <a:spcBef>
                <a:spcPts val="1000"/>
              </a:spcBef>
              <a:spcAft>
                <a:spcPts val="0"/>
              </a:spcAft>
              <a:buSzPct val="100000"/>
              <a:buFont typeface="Arial"/>
              <a:buChar char="•"/>
            </a:pPr>
            <a:r>
              <a:rPr b="1" lang="en-US" sz="1987">
                <a:solidFill>
                  <a:schemeClr val="dk1"/>
                </a:solidFill>
              </a:rPr>
              <a:t> Dataset: </a:t>
            </a:r>
            <a:endParaRPr b="1" sz="1987">
              <a:solidFill>
                <a:schemeClr val="dk1"/>
              </a:solidFill>
            </a:endParaRPr>
          </a:p>
          <a:p>
            <a:pPr indent="0" lvl="0" marL="76200" rtl="0" algn="l">
              <a:lnSpc>
                <a:spcPct val="90000"/>
              </a:lnSpc>
              <a:spcBef>
                <a:spcPts val="1000"/>
              </a:spcBef>
              <a:spcAft>
                <a:spcPts val="0"/>
              </a:spcAft>
              <a:buSzPct val="92537"/>
              <a:buFont typeface="Arial"/>
              <a:buNone/>
            </a:pPr>
            <a:r>
              <a:rPr lang="en-US" sz="1729">
                <a:solidFill>
                  <a:schemeClr val="dk1"/>
                </a:solidFill>
              </a:rPr>
              <a:t>FBI-UCR  online crime-data explo</a:t>
            </a:r>
            <a:r>
              <a:rPr lang="en-US" sz="1729"/>
              <a:t>r</a:t>
            </a:r>
            <a:r>
              <a:rPr lang="en-US" sz="1729">
                <a:solidFill>
                  <a:schemeClr val="dk1"/>
                </a:solidFill>
              </a:rPr>
              <a:t>er</a:t>
            </a:r>
            <a:endParaRPr sz="1729">
              <a:solidFill>
                <a:schemeClr val="dk1"/>
              </a:solidFill>
            </a:endParaRPr>
          </a:p>
          <a:p>
            <a:pPr indent="0" lvl="0" marL="76200" rtl="0" algn="l">
              <a:lnSpc>
                <a:spcPct val="90000"/>
              </a:lnSpc>
              <a:spcBef>
                <a:spcPts val="1000"/>
              </a:spcBef>
              <a:spcAft>
                <a:spcPts val="0"/>
              </a:spcAft>
              <a:buSzPct val="92537"/>
              <a:buNone/>
            </a:pPr>
            <a:r>
              <a:rPr lang="en-US" sz="1729"/>
              <a:t>website:</a:t>
            </a:r>
            <a:r>
              <a:rPr lang="en-US" sz="1729" u="sng">
                <a:solidFill>
                  <a:schemeClr val="hlink"/>
                </a:solidFill>
                <a:hlinkClick r:id="rId3"/>
              </a:rPr>
              <a:t>:https://crime-data-explorer.app.cloud.gov/pages/downloads</a:t>
            </a:r>
            <a:endParaRPr sz="1729"/>
          </a:p>
          <a:p>
            <a:pPr indent="-148590" lvl="0" marL="228600" rtl="0" algn="l">
              <a:lnSpc>
                <a:spcPct val="90000"/>
              </a:lnSpc>
              <a:spcBef>
                <a:spcPts val="1000"/>
              </a:spcBef>
              <a:spcAft>
                <a:spcPts val="0"/>
              </a:spcAft>
              <a:buSzPct val="100000"/>
              <a:buChar char="•"/>
            </a:pPr>
            <a:r>
              <a:rPr b="1" lang="en-US" sz="1987"/>
              <a:t>Approach:</a:t>
            </a:r>
            <a:endParaRPr b="1" sz="1987"/>
          </a:p>
          <a:p>
            <a:pPr indent="-135889" lvl="0" marL="228600" rtl="0" algn="l">
              <a:lnSpc>
                <a:spcPct val="90000"/>
              </a:lnSpc>
              <a:spcBef>
                <a:spcPts val="1000"/>
              </a:spcBef>
              <a:spcAft>
                <a:spcPts val="0"/>
              </a:spcAft>
              <a:buSzPct val="100000"/>
              <a:buChar char="•"/>
            </a:pPr>
            <a:r>
              <a:rPr lang="en-US" sz="1729"/>
              <a:t> Named entity recognition is used to recognize proper nouns such as location,</a:t>
            </a:r>
            <a:r>
              <a:rPr lang="en-US" sz="1729"/>
              <a:t>  </a:t>
            </a:r>
            <a:r>
              <a:rPr lang="en-US" sz="1729"/>
              <a:t>organization, and crime type in text and to classify them into given categories.</a:t>
            </a:r>
            <a:endParaRPr sz="1729"/>
          </a:p>
          <a:p>
            <a:pPr indent="-135889" lvl="0" marL="228600" rtl="0" algn="l">
              <a:lnSpc>
                <a:spcPct val="90000"/>
              </a:lnSpc>
              <a:spcBef>
                <a:spcPts val="1000"/>
              </a:spcBef>
              <a:spcAft>
                <a:spcPts val="0"/>
              </a:spcAft>
              <a:buSzPct val="100000"/>
              <a:buChar char="•"/>
            </a:pPr>
            <a:r>
              <a:rPr lang="en-US" sz="1729"/>
              <a:t>  I  put the crime data of the first 10 years and let LSTM predict the crime of  the  next 3 years, them we can first train the LSTM to predict the crime of the next month based on the data of the previous 10 years.After the training is completed,I let LSTM predict the crime trend of the next month based on the data of the first 10 years,take the predicted crime trend just output as input,and iteratively obtain the crime trend of the next three years.</a:t>
            </a:r>
            <a:endParaRPr sz="1729"/>
          </a:p>
          <a:p>
            <a:pPr indent="-50800" lvl="0" marL="228600" rtl="0" algn="l">
              <a:lnSpc>
                <a:spcPct val="90000"/>
              </a:lnSpc>
              <a:spcBef>
                <a:spcPts val="1000"/>
              </a:spcBef>
              <a:spcAft>
                <a:spcPts val="0"/>
              </a:spcAft>
              <a:buSzPct val="119850"/>
              <a:buNone/>
            </a:pPr>
            <a:r>
              <a:t/>
            </a:r>
            <a:endParaRPr sz="1335"/>
          </a:p>
          <a:p>
            <a:pPr indent="-50800" lvl="0" marL="228600" rtl="0" algn="l">
              <a:lnSpc>
                <a:spcPct val="90000"/>
              </a:lnSpc>
              <a:spcBef>
                <a:spcPts val="1000"/>
              </a:spcBef>
              <a:spcAft>
                <a:spcPts val="0"/>
              </a:spcAft>
              <a:buSzPct val="299625"/>
              <a:buNone/>
            </a:pPr>
            <a:r>
              <a:t/>
            </a:r>
            <a:endParaRPr sz="1335"/>
          </a:p>
          <a:p>
            <a:pPr indent="-50800" lvl="0" marL="228600" rtl="0" algn="l">
              <a:lnSpc>
                <a:spcPct val="90000"/>
              </a:lnSpc>
              <a:spcBef>
                <a:spcPts val="1000"/>
              </a:spcBef>
              <a:spcAft>
                <a:spcPts val="0"/>
              </a:spcAft>
              <a:buClr>
                <a:schemeClr val="dk1"/>
              </a:buClr>
              <a:buSzPct val="250000"/>
              <a:buFont typeface="Arial"/>
              <a:buNone/>
            </a:pPr>
            <a:r>
              <a:t/>
            </a:r>
            <a:endParaRPr sz="1600"/>
          </a:p>
          <a:p>
            <a:pPr indent="-50800" lvl="0" marL="228600" rtl="0" algn="l">
              <a:lnSpc>
                <a:spcPct val="90000"/>
              </a:lnSpc>
              <a:spcBef>
                <a:spcPts val="1000"/>
              </a:spcBef>
              <a:spcAft>
                <a:spcPts val="0"/>
              </a:spcAft>
              <a:buClr>
                <a:schemeClr val="dk1"/>
              </a:buClr>
              <a:buSzPct val="250000"/>
              <a:buFont typeface="Arial"/>
              <a:buNone/>
            </a:pPr>
            <a:r>
              <a:t/>
            </a:r>
            <a:endParaRPr sz="1600"/>
          </a:p>
          <a:p>
            <a:pPr indent="-50800" lvl="0" marL="228600" rtl="0" algn="l">
              <a:lnSpc>
                <a:spcPct val="90000"/>
              </a:lnSpc>
              <a:spcBef>
                <a:spcPts val="1000"/>
              </a:spcBef>
              <a:spcAft>
                <a:spcPts val="0"/>
              </a:spcAft>
              <a:buClr>
                <a:schemeClr val="dk1"/>
              </a:buClr>
              <a:buSzPct val="100000"/>
              <a:buFont typeface="Arial"/>
              <a:buNone/>
            </a:pPr>
            <a:r>
              <a:t/>
            </a:r>
            <a:endParaRPr sz="1600"/>
          </a:p>
          <a:p>
            <a:pPr indent="0" lvl="1" marL="457200" rtl="0" algn="l">
              <a:lnSpc>
                <a:spcPct val="90000"/>
              </a:lnSpc>
              <a:spcBef>
                <a:spcPts val="500"/>
              </a:spcBef>
              <a:spcAft>
                <a:spcPts val="0"/>
              </a:spcAft>
              <a:buClr>
                <a:schemeClr val="dk1"/>
              </a:buClr>
              <a:buSzPct val="214312"/>
              <a:buNone/>
            </a:pPr>
            <a:r>
              <a:t/>
            </a:r>
            <a:endParaRPr sz="1600"/>
          </a:p>
        </p:txBody>
      </p:sp>
      <p:sp>
        <p:nvSpPr>
          <p:cNvPr id="86" name="Google Shape;86;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CSCE 771: Computer Processing of Natural Language</a:t>
            </a:r>
            <a:endParaRPr/>
          </a:p>
        </p:txBody>
      </p:sp>
      <p:sp>
        <p:nvSpPr>
          <p:cNvPr id="87" name="Google Shape;87;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8" name="Google Shape;88;p1"/>
          <p:cNvSpPr txBox="1"/>
          <p:nvPr/>
        </p:nvSpPr>
        <p:spPr>
          <a:xfrm>
            <a:off x="6312535" y="645160"/>
            <a:ext cx="5604510" cy="5711190"/>
          </a:xfrm>
          <a:prstGeom prst="rect">
            <a:avLst/>
          </a:prstGeom>
          <a:solidFill>
            <a:srgbClr val="EDEDED"/>
          </a:solid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chemeClr val="accent1"/>
              </a:buClr>
              <a:buSzPts val="2000"/>
              <a:buFont typeface="Calibri"/>
              <a:buNone/>
            </a:pPr>
            <a:r>
              <a:rPr b="0" i="0" lang="en-US" sz="2000" u="none" cap="none" strike="noStrike">
                <a:solidFill>
                  <a:schemeClr val="dk1"/>
                </a:solidFill>
                <a:latin typeface="Calibri"/>
                <a:ea typeface="Calibri"/>
                <a:cs typeface="Calibri"/>
                <a:sym typeface="Calibri"/>
              </a:rPr>
              <a:t> </a:t>
            </a:r>
            <a:r>
              <a:rPr b="1" i="0" lang="en-US" sz="1400" u="none" cap="none" strike="noStrike">
                <a:solidFill>
                  <a:schemeClr val="dk1"/>
                </a:solidFill>
                <a:latin typeface="Calibri"/>
                <a:ea typeface="Calibri"/>
                <a:cs typeface="Calibri"/>
                <a:sym typeface="Calibri"/>
              </a:rPr>
              <a:t>Test Case </a:t>
            </a:r>
            <a:r>
              <a:rPr b="1" lang="en-US">
                <a:solidFill>
                  <a:schemeClr val="dk1"/>
                </a:solidFill>
                <a:latin typeface="Calibri"/>
                <a:ea typeface="Calibri"/>
                <a:cs typeface="Calibri"/>
                <a:sym typeface="Calibri"/>
              </a:rPr>
              <a:t>:</a:t>
            </a:r>
            <a:endParaRPr b="1" i="0" sz="1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accent1"/>
              </a:buClr>
              <a:buSzPts val="2000"/>
              <a:buFont typeface="Calibri"/>
              <a:buNone/>
            </a:pPr>
            <a:r>
              <a:rPr b="0" i="0" lang="en-US" sz="1400" u="none" cap="none" strike="noStrike">
                <a:solidFill>
                  <a:schemeClr val="dk1"/>
                </a:solidFill>
                <a:latin typeface="Calibri"/>
                <a:ea typeface="Calibri"/>
                <a:cs typeface="Calibri"/>
                <a:sym typeface="Calibri"/>
              </a:rPr>
              <a:t>I</a:t>
            </a:r>
            <a:r>
              <a:rPr b="0" i="0" lang="en-US" sz="1400" u="none" cap="none" strike="noStrike">
                <a:solidFill>
                  <a:schemeClr val="dk1"/>
                </a:solidFill>
                <a:latin typeface="Calibri"/>
                <a:ea typeface="Calibri"/>
                <a:cs typeface="Calibri"/>
                <a:sym typeface="Calibri"/>
              </a:rPr>
              <a:t>nput-The crime info of crime type/crime location/crime number  in  different city .</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accent1"/>
              </a:buClr>
              <a:buSzPts val="2000"/>
              <a:buFont typeface="Calibri"/>
              <a:buNone/>
            </a:pPr>
            <a:r>
              <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accent1"/>
              </a:buClr>
              <a:buSzPts val="2000"/>
              <a:buFont typeface="Calibri"/>
              <a:buNone/>
            </a:pPr>
            <a:r>
              <a:rPr b="0" i="0" lang="en-US" sz="1400" u="none" cap="none" strike="noStrike">
                <a:solidFill>
                  <a:schemeClr val="dk1"/>
                </a:solidFill>
                <a:latin typeface="Calibri"/>
                <a:ea typeface="Calibri"/>
                <a:cs typeface="Calibri"/>
                <a:sym typeface="Calibri"/>
              </a:rPr>
              <a:t>Output-The predicted  crime trend of spe</a:t>
            </a:r>
            <a:r>
              <a:rPr lang="en-US">
                <a:solidFill>
                  <a:schemeClr val="dk1"/>
                </a:solidFill>
                <a:latin typeface="Calibri"/>
                <a:ea typeface="Calibri"/>
                <a:cs typeface="Calibri"/>
                <a:sym typeface="Calibri"/>
              </a:rPr>
              <a:t>cific type/location/city for </a:t>
            </a:r>
            <a:r>
              <a:rPr b="0" i="0" lang="en-US" sz="1400" u="none" cap="none" strike="noStrike">
                <a:solidFill>
                  <a:schemeClr val="dk1"/>
                </a:solidFill>
                <a:latin typeface="Calibri"/>
                <a:ea typeface="Calibri"/>
                <a:cs typeface="Calibri"/>
                <a:sym typeface="Calibri"/>
              </a:rPr>
              <a:t>the next three years.</a:t>
            </a:r>
            <a:endParaRPr b="0" i="0" sz="1400" u="none" cap="none" strike="noStrike">
              <a:solidFill>
                <a:schemeClr val="dk1"/>
              </a:solidFill>
              <a:latin typeface="Calibri"/>
              <a:ea typeface="Calibri"/>
              <a:cs typeface="Calibri"/>
              <a:sym typeface="Calibri"/>
            </a:endParaRPr>
          </a:p>
          <a:p>
            <a:pPr indent="35560" lvl="0" marL="91440" marR="0" rtl="0" algn="l">
              <a:lnSpc>
                <a:spcPct val="90000"/>
              </a:lnSpc>
              <a:spcBef>
                <a:spcPts val="1400"/>
              </a:spcBef>
              <a:spcAft>
                <a:spcPts val="0"/>
              </a:spcAft>
              <a:buClr>
                <a:schemeClr val="accent1"/>
              </a:buClr>
              <a:buSzPts val="2000"/>
              <a:buFont typeface="Arial"/>
              <a:buNone/>
            </a:pPr>
            <a:r>
              <a:t/>
            </a:r>
            <a:endParaRPr b="1">
              <a:solidFill>
                <a:schemeClr val="dk1"/>
              </a:solidFill>
              <a:latin typeface="Calibri"/>
              <a:ea typeface="Calibri"/>
              <a:cs typeface="Calibri"/>
              <a:sym typeface="Calibri"/>
            </a:endParaRPr>
          </a:p>
          <a:p>
            <a:pPr indent="35560" lvl="0" marL="91440" marR="0" rtl="0" algn="l">
              <a:lnSpc>
                <a:spcPct val="90000"/>
              </a:lnSpc>
              <a:spcBef>
                <a:spcPts val="1400"/>
              </a:spcBef>
              <a:spcAft>
                <a:spcPts val="0"/>
              </a:spcAft>
              <a:buClr>
                <a:schemeClr val="accent1"/>
              </a:buClr>
              <a:buSzPts val="2000"/>
              <a:buFont typeface="Arial"/>
              <a:buNone/>
            </a:pPr>
            <a:r>
              <a:rPr b="1" i="0" lang="en-US" sz="1400" u="none" cap="none" strike="noStrike">
                <a:solidFill>
                  <a:schemeClr val="dk1"/>
                </a:solidFill>
                <a:latin typeface="Calibri"/>
                <a:ea typeface="Calibri"/>
                <a:cs typeface="Calibri"/>
                <a:sym typeface="Calibri"/>
              </a:rPr>
              <a:t>Evaluation: </a:t>
            </a:r>
            <a:endParaRPr b="1" i="0" sz="1400" u="none" cap="none" strike="noStrike">
              <a:solidFill>
                <a:schemeClr val="dk1"/>
              </a:solidFill>
              <a:latin typeface="Calibri"/>
              <a:ea typeface="Calibri"/>
              <a:cs typeface="Calibri"/>
              <a:sym typeface="Calibri"/>
            </a:endParaRPr>
          </a:p>
          <a:p>
            <a:pPr indent="35560" lvl="0" marL="91440" marR="0" rtl="0" algn="l">
              <a:lnSpc>
                <a:spcPct val="90000"/>
              </a:lnSpc>
              <a:spcBef>
                <a:spcPts val="1400"/>
              </a:spcBef>
              <a:spcAft>
                <a:spcPts val="0"/>
              </a:spcAft>
              <a:buClr>
                <a:schemeClr val="accent1"/>
              </a:buClr>
              <a:buSzPts val="2000"/>
              <a:buFont typeface="Arial"/>
              <a:buNone/>
            </a:pPr>
            <a:r>
              <a:rPr b="0" i="0" lang="en-US" sz="1400" u="none" cap="none" strike="noStrike">
                <a:solidFill>
                  <a:schemeClr val="dk1"/>
                </a:solidFill>
                <a:latin typeface="Calibri"/>
                <a:ea typeface="Calibri"/>
                <a:cs typeface="Calibri"/>
                <a:sym typeface="Calibri"/>
              </a:rPr>
              <a:t>achieved an overall </a:t>
            </a:r>
            <a:r>
              <a:rPr lang="en-US">
                <a:solidFill>
                  <a:schemeClr val="dk1"/>
                </a:solidFill>
                <a:latin typeface="Calibri"/>
                <a:ea typeface="Calibri"/>
                <a:cs typeface="Calibri"/>
                <a:sym typeface="Calibri"/>
              </a:rPr>
              <a:t>7</a:t>
            </a:r>
            <a:r>
              <a:rPr b="0" i="0" lang="en-US" sz="1400" u="none" cap="none" strike="noStrike">
                <a:solidFill>
                  <a:schemeClr val="dk1"/>
                </a:solidFill>
                <a:latin typeface="Calibri"/>
                <a:ea typeface="Calibri"/>
                <a:cs typeface="Calibri"/>
                <a:sym typeface="Calibri"/>
              </a:rPr>
              <a:t> out of 10 test cases of  </a:t>
            </a:r>
            <a:r>
              <a:rPr lang="en-US">
                <a:solidFill>
                  <a:schemeClr val="dk1"/>
                </a:solidFill>
                <a:latin typeface="Calibri"/>
                <a:ea typeface="Calibri"/>
                <a:cs typeface="Calibri"/>
                <a:sym typeface="Calibri"/>
              </a:rPr>
              <a:t>around</a:t>
            </a:r>
            <a:r>
              <a:rPr b="0" i="0" lang="en-US" sz="1400" u="none" cap="none" strike="noStrike">
                <a:solidFill>
                  <a:schemeClr val="dk1"/>
                </a:solidFill>
                <a:latin typeface="Calibri"/>
                <a:ea typeface="Calibri"/>
                <a:cs typeface="Calibri"/>
                <a:sym typeface="Calibri"/>
              </a:rPr>
              <a:t> 60</a:t>
            </a:r>
            <a:r>
              <a:rPr lang="en-US">
                <a:solidFill>
                  <a:schemeClr val="dk1"/>
                </a:solidFill>
                <a:latin typeface="Calibri"/>
                <a:ea typeface="Calibri"/>
                <a:cs typeface="Calibri"/>
                <a:sym typeface="Calibri"/>
              </a:rPr>
              <a:t>%</a:t>
            </a:r>
            <a:r>
              <a:rPr b="0" i="0" lang="en-US" sz="1400" u="none" cap="none" strike="noStrike">
                <a:solidFill>
                  <a:schemeClr val="dk1"/>
                </a:solidFill>
                <a:latin typeface="Calibri"/>
                <a:ea typeface="Calibri"/>
                <a:cs typeface="Calibri"/>
                <a:sym typeface="Calibri"/>
              </a:rPr>
              <a:t> accuracy.</a:t>
            </a:r>
            <a:endParaRPr b="0" i="0" sz="1400" u="none" cap="none" strike="noStrike">
              <a:solidFill>
                <a:schemeClr val="dk1"/>
              </a:solidFill>
              <a:latin typeface="Calibri"/>
              <a:ea typeface="Calibri"/>
              <a:cs typeface="Calibri"/>
              <a:sym typeface="Calibri"/>
            </a:endParaRPr>
          </a:p>
        </p:txBody>
      </p:sp>
      <p:pic>
        <p:nvPicPr>
          <p:cNvPr descr="WeChat Image_20221201103222" id="89" name="Google Shape;89;p1"/>
          <p:cNvPicPr preferRelativeResize="0"/>
          <p:nvPr/>
        </p:nvPicPr>
        <p:blipFill rotWithShape="1">
          <a:blip r:embed="rId4">
            <a:alphaModFix/>
          </a:blip>
          <a:srcRect b="0" l="0" r="0" t="0"/>
          <a:stretch/>
        </p:blipFill>
        <p:spPr>
          <a:xfrm>
            <a:off x="2019425" y="4806925"/>
            <a:ext cx="2291625" cy="1434650"/>
          </a:xfrm>
          <a:prstGeom prst="rect">
            <a:avLst/>
          </a:prstGeom>
          <a:noFill/>
          <a:ln>
            <a:noFill/>
          </a:ln>
        </p:spPr>
      </p:pic>
      <p:pic>
        <p:nvPicPr>
          <p:cNvPr descr="WeChat Image_20221201103958" id="90" name="Google Shape;90;p1"/>
          <p:cNvPicPr preferRelativeResize="0"/>
          <p:nvPr/>
        </p:nvPicPr>
        <p:blipFill rotWithShape="1">
          <a:blip r:embed="rId5">
            <a:alphaModFix/>
          </a:blip>
          <a:srcRect b="0" l="0" r="0" t="0"/>
          <a:stretch/>
        </p:blipFill>
        <p:spPr>
          <a:xfrm>
            <a:off x="6527800" y="3284855"/>
            <a:ext cx="4598035" cy="264033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idx="1" type="body"/>
          </p:nvPr>
        </p:nvSpPr>
        <p:spPr>
          <a:xfrm>
            <a:off x="334645" y="981075"/>
            <a:ext cx="11289030" cy="5648325"/>
          </a:xfrm>
          <a:prstGeom prst="rect">
            <a:avLst/>
          </a:prstGeom>
          <a:solidFill>
            <a:srgbClr val="DDEAF6"/>
          </a:solidFill>
          <a:ln>
            <a:noFill/>
          </a:ln>
        </p:spPr>
        <p:txBody>
          <a:bodyPr anchorCtr="0" anchor="t" bIns="45700" lIns="91425" spcFirstLastPara="1" rIns="91425" wrap="square" tIns="45700">
            <a:normAutofit/>
          </a:bodyPr>
          <a:lstStyle/>
          <a:p>
            <a:pPr indent="-152400" lvl="0" marL="228600" rtl="0" algn="l">
              <a:lnSpc>
                <a:spcPct val="90000"/>
              </a:lnSpc>
              <a:spcBef>
                <a:spcPts val="0"/>
              </a:spcBef>
              <a:spcAft>
                <a:spcPts val="0"/>
              </a:spcAft>
              <a:buClr>
                <a:schemeClr val="dk1"/>
              </a:buClr>
              <a:buSzPts val="1600"/>
              <a:buFont typeface="Arial"/>
              <a:buChar char="•"/>
            </a:pPr>
            <a:r>
              <a:rPr lang="en-US" sz="1600"/>
              <a:t>  Comment:</a:t>
            </a:r>
            <a:endParaRPr sz="1600"/>
          </a:p>
          <a:p>
            <a:pPr indent="0" lvl="0" marL="76200" rtl="0" algn="l">
              <a:lnSpc>
                <a:spcPct val="90000"/>
              </a:lnSpc>
              <a:spcBef>
                <a:spcPts val="0"/>
              </a:spcBef>
              <a:spcAft>
                <a:spcPts val="0"/>
              </a:spcAft>
              <a:buClr>
                <a:schemeClr val="dk1"/>
              </a:buClr>
              <a:buSzPts val="1600"/>
              <a:buFont typeface="Arial"/>
              <a:buNone/>
            </a:pPr>
            <a:r>
              <a:rPr lang="en-US" sz="1600"/>
              <a:t>Challenges faced: </a:t>
            </a:r>
            <a:endParaRPr sz="1600"/>
          </a:p>
          <a:p>
            <a:pPr indent="0" lvl="0" marL="76200" rtl="0" algn="l">
              <a:lnSpc>
                <a:spcPct val="90000"/>
              </a:lnSpc>
              <a:spcBef>
                <a:spcPts val="0"/>
              </a:spcBef>
              <a:spcAft>
                <a:spcPts val="0"/>
              </a:spcAft>
              <a:buClr>
                <a:schemeClr val="dk1"/>
              </a:buClr>
              <a:buSzPts val="1600"/>
              <a:buFont typeface="Arial"/>
              <a:buNone/>
            </a:pPr>
            <a:r>
              <a:rPr lang="en-US" sz="1600"/>
              <a:t>Although LSTMs are a good model for predicting, they need to be trained  many epochs to understand the patterns between the data and that is a very time-consuming .</a:t>
            </a:r>
            <a:endParaRPr sz="1600"/>
          </a:p>
          <a:p>
            <a:pPr indent="0" lvl="0" marL="76200" rtl="0" algn="l">
              <a:lnSpc>
                <a:spcPct val="90000"/>
              </a:lnSpc>
              <a:spcBef>
                <a:spcPts val="0"/>
              </a:spcBef>
              <a:spcAft>
                <a:spcPts val="0"/>
              </a:spcAft>
              <a:buClr>
                <a:schemeClr val="dk1"/>
              </a:buClr>
              <a:buSzPts val="1600"/>
              <a:buFont typeface="Arial"/>
              <a:buNone/>
            </a:pPr>
            <a:r>
              <a:rPr lang="en-US" sz="1600"/>
              <a:t>Obviously, this analysis was performed using for pre-pandemic data, so crime forecasting will be performed at a later stage and compared with actual values in order to further evaluate this model’s efficiency.</a:t>
            </a:r>
            <a:endParaRPr sz="1600"/>
          </a:p>
          <a:p>
            <a:pPr indent="0" lvl="0" marL="76200" rtl="0" algn="l">
              <a:lnSpc>
                <a:spcPct val="90000"/>
              </a:lnSpc>
              <a:spcBef>
                <a:spcPts val="0"/>
              </a:spcBef>
              <a:spcAft>
                <a:spcPts val="0"/>
              </a:spcAft>
              <a:buClr>
                <a:schemeClr val="dk1"/>
              </a:buClr>
              <a:buSzPts val="1600"/>
              <a:buFont typeface="Arial"/>
              <a:buNone/>
            </a:pPr>
            <a:r>
              <a:t/>
            </a:r>
            <a:endParaRPr sz="1600"/>
          </a:p>
          <a:p>
            <a:pPr indent="0" lvl="0" marL="76200" rtl="0" algn="l">
              <a:lnSpc>
                <a:spcPct val="90000"/>
              </a:lnSpc>
              <a:spcBef>
                <a:spcPts val="0"/>
              </a:spcBef>
              <a:spcAft>
                <a:spcPts val="0"/>
              </a:spcAft>
              <a:buClr>
                <a:schemeClr val="dk1"/>
              </a:buClr>
              <a:buSzPts val="1600"/>
              <a:buFont typeface="Arial"/>
              <a:buNone/>
            </a:pPr>
            <a:r>
              <a:rPr lang="en-US" sz="1600"/>
              <a:t>Improvements:</a:t>
            </a:r>
            <a:endParaRPr sz="1600"/>
          </a:p>
          <a:p>
            <a:pPr indent="0" lvl="0" marL="76200" rtl="0" algn="l">
              <a:lnSpc>
                <a:spcPct val="90000"/>
              </a:lnSpc>
              <a:spcBef>
                <a:spcPts val="0"/>
              </a:spcBef>
              <a:spcAft>
                <a:spcPts val="0"/>
              </a:spcAft>
              <a:buClr>
                <a:schemeClr val="dk1"/>
              </a:buClr>
              <a:buSzPts val="1600"/>
              <a:buFont typeface="Arial"/>
              <a:buNone/>
            </a:pPr>
            <a:r>
              <a:rPr lang="en-US" sz="1600"/>
              <a:t> Future steps for this project could be to search for  indicators of causality or to filter data further, such as on holidays or weekends specifically, or even by nature of event. The purpose of this data is not to perfectly predict where and when a crime  will occur, but to have a better understanding of how to prepare police force for rapid service to protect the people. </a:t>
            </a:r>
            <a:endParaRPr sz="1600"/>
          </a:p>
        </p:txBody>
      </p:sp>
      <p:sp>
        <p:nvSpPr>
          <p:cNvPr id="96" name="Google Shape;96;p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CSCE 771: Computer Processing of Natural Language</a:t>
            </a:r>
            <a:endParaRPr/>
          </a:p>
        </p:txBody>
      </p:sp>
      <p:sp>
        <p:nvSpPr>
          <p:cNvPr id="97" name="Google Shape;97;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2022-12-01T15:47:00Z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CBE91510F8A040ABB6B560092568A1F4</vt:lpwstr>
  </property>
  <property fmtid="{D5CDD505-2E9C-101B-9397-08002B2CF9AE}" pid="3" name="KSOProductBuildVer">
    <vt:lpwstr>2052-11.1.0.12763</vt:lpwstr>
  </property>
</Properties>
</file>