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64" r:id="rId5"/>
    <p:sldId id="262" r:id="rId6"/>
    <p:sldId id="263" r:id="rId7"/>
    <p:sldId id="258" r:id="rId8"/>
    <p:sldId id="259" r:id="rId9"/>
    <p:sldId id="260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0321af2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0321af2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b0321af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b0321af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06da30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06da30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37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06da30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06da30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46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06da30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06da30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42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06da30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06da30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00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06da30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06da30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0321af2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0321af2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0321af2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0321af2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9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Optimizing Kalman Filter for Target Tracking using Fixed Wing UAVs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Li, Zixi Liu, Michelle Zhang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513" y="3172425"/>
            <a:ext cx="2978775" cy="19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75" y="3951000"/>
            <a:ext cx="107577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950" y="3950999"/>
            <a:ext cx="1156825" cy="8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1269057" y="20862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you!</a:t>
            </a:r>
            <a:endParaRPr dirty="0"/>
          </a:p>
        </p:txBody>
      </p:sp>
      <p:pic>
        <p:nvPicPr>
          <p:cNvPr id="3" name="Simulate_fmincon">
            <a:hlinkClick r:id="" action="ppaction://media"/>
            <a:extLst>
              <a:ext uri="{FF2B5EF4-FFF2-40B4-BE49-F238E27FC236}">
                <a16:creationId xmlns:a16="http://schemas.microsoft.com/office/drawing/2014/main" id="{DC90A146-D2FD-4664-BEAA-8AFEF4696F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5379" t="3104" r="18831" b="15704"/>
          <a:stretch/>
        </p:blipFill>
        <p:spPr>
          <a:xfrm>
            <a:off x="4859593" y="60131"/>
            <a:ext cx="4070555" cy="5023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98" y="4668348"/>
            <a:ext cx="1248250" cy="4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71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Problem Formulation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82400" y="844225"/>
            <a:ext cx="8520600" cy="4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Search and Rescue, emergency response mission using UAVs.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Fixed wing UAVs for improved search area coverage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Accurate measurements of aircraft position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Noisy, distance only measurements of distress beacon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Goal: Determine the trajectory that will reduce beacon location estimation uncertainty in least time using EKF, with constant altitude flight.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Aircraft Model</a:t>
            </a:r>
            <a:r>
              <a:rPr lang="en">
                <a:solidFill>
                  <a:srgbClr val="000000"/>
                </a:solidFill>
              </a:rPr>
              <a:t>		</a:t>
            </a:r>
            <a:r>
              <a:rPr lang="en" u="sng">
                <a:solidFill>
                  <a:srgbClr val="000000"/>
                </a:solidFill>
              </a:rPr>
              <a:t>Measurement and Sensor Model	</a:t>
            </a:r>
            <a:r>
              <a:rPr lang="en">
                <a:solidFill>
                  <a:srgbClr val="000000"/>
                </a:solidFill>
              </a:rPr>
              <a:t>		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88" y="3526488"/>
            <a:ext cx="11906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8575" y="3526500"/>
            <a:ext cx="38671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0325" y="4136100"/>
            <a:ext cx="30575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5725" y="2991325"/>
            <a:ext cx="2867500" cy="21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98" y="4393275"/>
            <a:ext cx="82061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3" y="1078387"/>
            <a:ext cx="8468374" cy="11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3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Predictive Control (MPC) Optimization</a:t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349025" y="2322763"/>
            <a:ext cx="2166463" cy="414000"/>
            <a:chOff x="653825" y="2322763"/>
            <a:chExt cx="2166463" cy="414000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200" y="2322763"/>
              <a:ext cx="1301088" cy="41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653825" y="2349913"/>
              <a:ext cx="14277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that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11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3" y="1078387"/>
            <a:ext cx="8468374" cy="11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3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Predictive Control (MPC) Optimization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1395250" y="807050"/>
            <a:ext cx="2299200" cy="736825"/>
            <a:chOff x="1776250" y="1017725"/>
            <a:chExt cx="2299200" cy="736825"/>
          </a:xfrm>
        </p:grpSpPr>
        <p:sp>
          <p:nvSpPr>
            <p:cNvPr id="79" name="Google Shape;79;p15"/>
            <p:cNvSpPr/>
            <p:nvPr/>
          </p:nvSpPr>
          <p:spPr>
            <a:xfrm>
              <a:off x="2223050" y="1427550"/>
              <a:ext cx="1046100" cy="327000"/>
            </a:xfrm>
            <a:prstGeom prst="rect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776250" y="1017725"/>
              <a:ext cx="2299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980000"/>
                  </a:solidFill>
                </a:rPr>
                <a:t>Measurement Quality</a:t>
              </a:r>
              <a:endParaRPr dirty="0">
                <a:solidFill>
                  <a:srgbClr val="980000"/>
                </a:solidFill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349025" y="2322763"/>
            <a:ext cx="2166463" cy="414000"/>
            <a:chOff x="653825" y="2322763"/>
            <a:chExt cx="2166463" cy="414000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200" y="2322763"/>
              <a:ext cx="1301088" cy="41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653825" y="2349913"/>
              <a:ext cx="14277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that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47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3" y="1078387"/>
            <a:ext cx="8468374" cy="11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3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Predictive Control (MPC) Optimization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1395250" y="807050"/>
            <a:ext cx="2299200" cy="736825"/>
            <a:chOff x="1776250" y="1017725"/>
            <a:chExt cx="2299200" cy="736825"/>
          </a:xfrm>
        </p:grpSpPr>
        <p:sp>
          <p:nvSpPr>
            <p:cNvPr id="79" name="Google Shape;79;p15"/>
            <p:cNvSpPr/>
            <p:nvPr/>
          </p:nvSpPr>
          <p:spPr>
            <a:xfrm>
              <a:off x="2223050" y="1427550"/>
              <a:ext cx="1046100" cy="327000"/>
            </a:xfrm>
            <a:prstGeom prst="rect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776250" y="1017725"/>
              <a:ext cx="2299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980000"/>
                  </a:solidFill>
                </a:rPr>
                <a:t>Measurement Quality</a:t>
              </a:r>
              <a:endParaRPr dirty="0">
                <a:solidFill>
                  <a:srgbClr val="980000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704900" y="807050"/>
            <a:ext cx="2975100" cy="736825"/>
            <a:chOff x="1776250" y="1017725"/>
            <a:chExt cx="2975100" cy="736825"/>
          </a:xfrm>
        </p:grpSpPr>
        <p:sp>
          <p:nvSpPr>
            <p:cNvPr id="82" name="Google Shape;82;p15"/>
            <p:cNvSpPr/>
            <p:nvPr/>
          </p:nvSpPr>
          <p:spPr>
            <a:xfrm>
              <a:off x="1776250" y="1427550"/>
              <a:ext cx="2975100" cy="327000"/>
            </a:xfrm>
            <a:prstGeom prst="rect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114200" y="1017725"/>
              <a:ext cx="2299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80000"/>
                  </a:solidFill>
                </a:rPr>
                <a:t>Distance to Beacon</a:t>
              </a:r>
              <a:endParaRPr>
                <a:solidFill>
                  <a:srgbClr val="980000"/>
                </a:solidFill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349025" y="2322763"/>
            <a:ext cx="2166463" cy="414000"/>
            <a:chOff x="653825" y="2322763"/>
            <a:chExt cx="2166463" cy="414000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200" y="2322763"/>
              <a:ext cx="1301088" cy="41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653825" y="2349913"/>
              <a:ext cx="14277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that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30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3" y="1078387"/>
            <a:ext cx="8468374" cy="11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3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Predictive Control (MPC) Optimization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1395250" y="807050"/>
            <a:ext cx="2299200" cy="736825"/>
            <a:chOff x="1776250" y="1017725"/>
            <a:chExt cx="2299200" cy="736825"/>
          </a:xfrm>
        </p:grpSpPr>
        <p:sp>
          <p:nvSpPr>
            <p:cNvPr id="79" name="Google Shape;79;p15"/>
            <p:cNvSpPr/>
            <p:nvPr/>
          </p:nvSpPr>
          <p:spPr>
            <a:xfrm>
              <a:off x="2223050" y="1427550"/>
              <a:ext cx="1046100" cy="327000"/>
            </a:xfrm>
            <a:prstGeom prst="rect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776250" y="1017725"/>
              <a:ext cx="2299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80000"/>
                  </a:solidFill>
                </a:rPr>
                <a:t>Measurement Quality</a:t>
              </a:r>
              <a:endParaRPr>
                <a:solidFill>
                  <a:srgbClr val="980000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704900" y="807050"/>
            <a:ext cx="2975100" cy="736825"/>
            <a:chOff x="1776250" y="1017725"/>
            <a:chExt cx="2975100" cy="736825"/>
          </a:xfrm>
        </p:grpSpPr>
        <p:sp>
          <p:nvSpPr>
            <p:cNvPr id="82" name="Google Shape;82;p15"/>
            <p:cNvSpPr/>
            <p:nvPr/>
          </p:nvSpPr>
          <p:spPr>
            <a:xfrm>
              <a:off x="1776250" y="1427550"/>
              <a:ext cx="2975100" cy="327000"/>
            </a:xfrm>
            <a:prstGeom prst="rect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114200" y="1017725"/>
              <a:ext cx="2299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80000"/>
                  </a:solidFill>
                </a:rPr>
                <a:t>Distance to Beacon</a:t>
              </a:r>
              <a:endParaRPr>
                <a:solidFill>
                  <a:srgbClr val="980000"/>
                </a:solidFill>
              </a:endParaRPr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7121275" y="807050"/>
            <a:ext cx="14277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Control Efforts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170175" y="1096850"/>
            <a:ext cx="1482300" cy="572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349025" y="2322763"/>
            <a:ext cx="2166463" cy="414000"/>
            <a:chOff x="653825" y="2322763"/>
            <a:chExt cx="2166463" cy="414000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200" y="2322763"/>
              <a:ext cx="1301088" cy="41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653825" y="2349913"/>
              <a:ext cx="14277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that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96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3" y="1078387"/>
            <a:ext cx="8468374" cy="11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23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Predictive Control (MPC) Optimization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37825" y="2845150"/>
            <a:ext cx="8520600" cy="21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Procedure: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Estimate current state (mean) and covariance at 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Compute optimal open-loop controls based on Kalman predictor to horizon N, perform update on covariance at each expected measurement time step.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Repeat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1395250" y="807050"/>
            <a:ext cx="2299200" cy="736825"/>
            <a:chOff x="1776250" y="1017725"/>
            <a:chExt cx="2299200" cy="736825"/>
          </a:xfrm>
        </p:grpSpPr>
        <p:sp>
          <p:nvSpPr>
            <p:cNvPr id="79" name="Google Shape;79;p15"/>
            <p:cNvSpPr/>
            <p:nvPr/>
          </p:nvSpPr>
          <p:spPr>
            <a:xfrm>
              <a:off x="2223050" y="1427550"/>
              <a:ext cx="1046100" cy="327000"/>
            </a:xfrm>
            <a:prstGeom prst="rect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776250" y="1017725"/>
              <a:ext cx="2299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80000"/>
                  </a:solidFill>
                </a:rPr>
                <a:t>Measurement Quality</a:t>
              </a:r>
              <a:endParaRPr>
                <a:solidFill>
                  <a:srgbClr val="980000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704900" y="807050"/>
            <a:ext cx="2975100" cy="736825"/>
            <a:chOff x="1776250" y="1017725"/>
            <a:chExt cx="2975100" cy="736825"/>
          </a:xfrm>
        </p:grpSpPr>
        <p:sp>
          <p:nvSpPr>
            <p:cNvPr id="82" name="Google Shape;82;p15"/>
            <p:cNvSpPr/>
            <p:nvPr/>
          </p:nvSpPr>
          <p:spPr>
            <a:xfrm>
              <a:off x="1776250" y="1427550"/>
              <a:ext cx="2975100" cy="327000"/>
            </a:xfrm>
            <a:prstGeom prst="rect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A86E8"/>
                </a:solidFill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114200" y="1017725"/>
              <a:ext cx="2299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80000"/>
                  </a:solidFill>
                </a:rPr>
                <a:t>Distance to Beacon</a:t>
              </a:r>
              <a:endParaRPr>
                <a:solidFill>
                  <a:srgbClr val="980000"/>
                </a:solidFill>
              </a:endParaRPr>
            </a:p>
          </p:txBody>
        </p:sp>
      </p:grpSp>
      <p:sp>
        <p:nvSpPr>
          <p:cNvPr id="84" name="Google Shape;84;p15"/>
          <p:cNvSpPr txBox="1"/>
          <p:nvPr/>
        </p:nvSpPr>
        <p:spPr>
          <a:xfrm>
            <a:off x="7121275" y="807050"/>
            <a:ext cx="14277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Control Efforts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170175" y="1096850"/>
            <a:ext cx="1482300" cy="572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349025" y="2322763"/>
            <a:ext cx="2166463" cy="414000"/>
            <a:chOff x="653825" y="2322763"/>
            <a:chExt cx="2166463" cy="414000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9200" y="2322763"/>
              <a:ext cx="1301088" cy="41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653825" y="2349913"/>
              <a:ext cx="14277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that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imulate_fmincon">
            <a:hlinkClick r:id="" action="ppaction://media"/>
            <a:extLst>
              <a:ext uri="{FF2B5EF4-FFF2-40B4-BE49-F238E27FC236}">
                <a16:creationId xmlns:a16="http://schemas.microsoft.com/office/drawing/2014/main" id="{60EA1A8F-5569-43B2-B0FD-36362F531D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5379" t="3104" r="18831" b="15704"/>
          <a:stretch/>
        </p:blipFill>
        <p:spPr>
          <a:xfrm>
            <a:off x="391528" y="415343"/>
            <a:ext cx="3810358" cy="4702144"/>
          </a:xfrm>
          <a:prstGeom prst="rect">
            <a:avLst/>
          </a:prstGeom>
        </p:spPr>
      </p:pic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91528" y="260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MPC Results	           Circular Track Results</a:t>
            </a:r>
            <a:endParaRPr dirty="0"/>
          </a:p>
        </p:txBody>
      </p:sp>
      <p:pic>
        <p:nvPicPr>
          <p:cNvPr id="3" name="Simulate_circle">
            <a:hlinkClick r:id="" action="ppaction://media"/>
            <a:extLst>
              <a:ext uri="{FF2B5EF4-FFF2-40B4-BE49-F238E27FC236}">
                <a16:creationId xmlns:a16="http://schemas.microsoft.com/office/drawing/2014/main" id="{33BFA92C-185D-4F4E-8965-5264AB6727D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21302" t="4898" r="25505" b="16710"/>
          <a:stretch/>
        </p:blipFill>
        <p:spPr>
          <a:xfrm>
            <a:off x="5338537" y="524202"/>
            <a:ext cx="3057978" cy="4506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4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321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Filter Performance				     </a:t>
            </a: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125" y="1017725"/>
            <a:ext cx="48902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189</Words>
  <Application>Microsoft Office PowerPoint</Application>
  <PresentationFormat>On-screen Show (16:9)</PresentationFormat>
  <Paragraphs>35</Paragraphs>
  <Slides>10</Slides>
  <Notes>10</Notes>
  <HiddenSlides>0</HiddenSlides>
  <MMClips>3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Optimizing Kalman Filter for Target Tracking using Fixed Wing UAVs</vt:lpstr>
      <vt:lpstr>Background and Problem Formulation</vt:lpstr>
      <vt:lpstr>Model Predictive Control (MPC) Optimization</vt:lpstr>
      <vt:lpstr>Model Predictive Control (MPC) Optimization</vt:lpstr>
      <vt:lpstr>Model Predictive Control (MPC) Optimization</vt:lpstr>
      <vt:lpstr>Model Predictive Control (MPC) Optimization</vt:lpstr>
      <vt:lpstr>Model Predictive Control (MPC) Optimization</vt:lpstr>
      <vt:lpstr>       MPC Results            Circular Track Results</vt:lpstr>
      <vt:lpstr>  Filter Performance       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Kalman Filter for Target Tracking using Fixed Wing UAVs</dc:title>
  <cp:lastModifiedBy>Simon Li</cp:lastModifiedBy>
  <cp:revision>2</cp:revision>
  <dcterms:modified xsi:type="dcterms:W3CDTF">2019-06-04T12:50:47Z</dcterms:modified>
</cp:coreProperties>
</file>