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3" r:id="rId8"/>
    <p:sldId id="265" r:id="rId9"/>
    <p:sldId id="281" r:id="rId10"/>
    <p:sldId id="266" r:id="rId11"/>
    <p:sldId id="282" r:id="rId12"/>
    <p:sldId id="284" r:id="rId13"/>
    <p:sldId id="283" r:id="rId14"/>
    <p:sldId id="285" r:id="rId15"/>
    <p:sldId id="286" r:id="rId16"/>
    <p:sldId id="287" r:id="rId17"/>
    <p:sldId id="28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8/30/21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4633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8/30/21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855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8/30/21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2664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8/30/21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4063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8/30/21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860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8/30/21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9488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8/30/21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1435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8/30/21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6478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8/30/21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3823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8/30/21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9449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8/30/21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9863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8/30/21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17416212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4C9C8BA-17D0-5549-847C-A18D214F7C91}"/>
              </a:ext>
            </a:extLst>
          </p:cNvPr>
          <p:cNvSpPr>
            <a:spLocks noGrp="1"/>
          </p:cNvSpPr>
          <p:nvPr>
            <p:ph type="ctrTitle"/>
          </p:nvPr>
        </p:nvSpPr>
        <p:spPr>
          <a:xfrm>
            <a:off x="530352" y="885557"/>
            <a:ext cx="4803648" cy="2215152"/>
          </a:xfrm>
        </p:spPr>
        <p:txBody>
          <a:bodyPr>
            <a:normAutofit/>
          </a:bodyPr>
          <a:lstStyle/>
          <a:p>
            <a:r>
              <a:rPr lang="en-US" dirty="0"/>
              <a:t>Sampling</a:t>
            </a:r>
          </a:p>
        </p:txBody>
      </p:sp>
      <p:sp>
        <p:nvSpPr>
          <p:cNvPr id="28" name="Freeform: Shape 27">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Fresh grass with dew drops at sunrise">
            <a:extLst>
              <a:ext uri="{FF2B5EF4-FFF2-40B4-BE49-F238E27FC236}">
                <a16:creationId xmlns:a16="http://schemas.microsoft.com/office/drawing/2014/main" id="{7350870C-E5BF-40C5-9E0C-E1DC07A2E9F1}"/>
              </a:ext>
            </a:extLst>
          </p:cNvPr>
          <p:cNvPicPr>
            <a:picLocks noChangeAspect="1"/>
          </p:cNvPicPr>
          <p:nvPr/>
        </p:nvPicPr>
        <p:blipFill rotWithShape="1">
          <a:blip r:embed="rId2"/>
          <a:srcRect l="4578" r="28650" b="2"/>
          <a:stretch/>
        </p:blipFill>
        <p:spPr>
          <a:xfrm>
            <a:off x="5334000" y="10"/>
            <a:ext cx="6858000" cy="6855654"/>
          </a:xfrm>
          <a:prstGeom prst="rect">
            <a:avLst/>
          </a:prstGeom>
        </p:spPr>
      </p:pic>
      <p:sp>
        <p:nvSpPr>
          <p:cNvPr id="30" name="Freeform: Shape 29">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2" name="Group 31">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33" name="Freeform: Shape 32">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4" name="Freeform: Shape 33">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5"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6"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5976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EFAD-07DA-A542-8984-8705715A9A80}"/>
              </a:ext>
            </a:extLst>
          </p:cNvPr>
          <p:cNvSpPr>
            <a:spLocks noGrp="1"/>
          </p:cNvSpPr>
          <p:nvPr>
            <p:ph idx="1"/>
          </p:nvPr>
        </p:nvSpPr>
        <p:spPr/>
        <p:txBody>
          <a:bodyPr>
            <a:normAutofit/>
          </a:bodyPr>
          <a:lstStyle/>
          <a:p>
            <a:pPr marL="342900" indent="-342900">
              <a:buFont typeface="Arial" panose="020B0604020202020204" pitchFamily="34" charset="0"/>
              <a:buChar char="•"/>
            </a:pPr>
            <a:r>
              <a:rPr lang="en-GB" dirty="0"/>
              <a:t>We have seen in the earlier sampling methods that they require a sampling frame, which is sometimes unattainable due to the total area of interest being too large.</a:t>
            </a:r>
          </a:p>
          <a:p>
            <a:pPr marL="342900" indent="-342900">
              <a:buFont typeface="Arial" panose="020B0604020202020204" pitchFamily="34" charset="0"/>
              <a:buChar char="•"/>
            </a:pPr>
            <a:r>
              <a:rPr lang="en-GB" dirty="0"/>
              <a:t> In such situations, the researcher can opt for cluster sampling. This sampling method typically involves dividing the total population of interest into separate and relatively small groups known as clusters. Then a random sample of clusters is selected with the ultimate sample consisting of all the units in the sampled clusters </a:t>
            </a:r>
          </a:p>
          <a:p>
            <a:pPr marL="342900" indent="-342900">
              <a:buFont typeface="Arial" panose="020B0604020202020204" pitchFamily="34" charset="0"/>
              <a:buChar char="•"/>
            </a:pPr>
            <a:r>
              <a:rPr lang="en-GB" b="1" dirty="0"/>
              <a:t>Area sampling </a:t>
            </a:r>
            <a:r>
              <a:rPr lang="en-GB" dirty="0"/>
              <a:t>is the most popular version of cluster sampling whereby a geographical area is sub-divided into primary sampling units (PSUs) which are considered as clusters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lvl="0" indent="-3429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E3251F81-12EC-5A41-A975-9BCF1BBEFD93}"/>
              </a:ext>
            </a:extLst>
          </p:cNvPr>
          <p:cNvSpPr>
            <a:spLocks noGrp="1"/>
          </p:cNvSpPr>
          <p:nvPr>
            <p:ph type="title"/>
          </p:nvPr>
        </p:nvSpPr>
        <p:spPr>
          <a:xfrm>
            <a:off x="525717" y="787068"/>
            <a:ext cx="10077557" cy="1325563"/>
          </a:xfrm>
        </p:spPr>
        <p:txBody>
          <a:bodyPr/>
          <a:lstStyle/>
          <a:p>
            <a:r>
              <a:rPr lang="en-GB" b="1" dirty="0"/>
              <a:t>Cluster sampling</a:t>
            </a:r>
            <a:endParaRPr lang="en-GB" dirty="0"/>
          </a:p>
        </p:txBody>
      </p:sp>
    </p:spTree>
    <p:extLst>
      <p:ext uri="{BB962C8B-B14F-4D97-AF65-F5344CB8AC3E}">
        <p14:creationId xmlns:p14="http://schemas.microsoft.com/office/powerpoint/2010/main" val="78232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EFAD-07DA-A542-8984-8705715A9A80}"/>
              </a:ext>
            </a:extLst>
          </p:cNvPr>
          <p:cNvSpPr>
            <a:spLocks noGrp="1"/>
          </p:cNvSpPr>
          <p:nvPr>
            <p:ph idx="1"/>
          </p:nvPr>
        </p:nvSpPr>
        <p:spPr/>
        <p:txBody>
          <a:bodyPr>
            <a:normAutofit/>
          </a:bodyPr>
          <a:lstStyle/>
          <a:p>
            <a:pPr marL="342900" indent="-342900">
              <a:buFont typeface="Arial" panose="020B0604020202020204" pitchFamily="34" charset="0"/>
              <a:buChar char="•"/>
            </a:pPr>
            <a:r>
              <a:rPr lang="en-GB" dirty="0"/>
              <a:t>Multistage cluster sampling is an extension of cluster sampling and it contains two or more stages in the sampling process. </a:t>
            </a:r>
          </a:p>
          <a:p>
            <a:pPr marL="342900" indent="-342900">
              <a:buFont typeface="Arial" panose="020B0604020202020204" pitchFamily="34" charset="0"/>
              <a:buChar char="•"/>
            </a:pPr>
            <a:r>
              <a:rPr lang="en-GB" dirty="0"/>
              <a:t>In other words, multistage basically means the division of large clusters into smaller clusters at several stages to make data collection more feasible. </a:t>
            </a:r>
          </a:p>
          <a:p>
            <a:pPr marL="342900" indent="-342900">
              <a:buFont typeface="Arial" panose="020B0604020202020204" pitchFamily="34" charset="0"/>
              <a:buChar char="•"/>
            </a:pPr>
            <a:r>
              <a:rPr lang="en-GB" dirty="0"/>
              <a:t>Multistage cluster sampling is complex and may also compromise precision but it may be the only possible methods of sampling in larger studies which extends to big geographical areas like national surveys. </a:t>
            </a:r>
          </a:p>
          <a:p>
            <a:pPr marL="342900" indent="-342900">
              <a:buFont typeface="Arial" panose="020B0604020202020204" pitchFamily="34" charset="0"/>
              <a:buChar char="•"/>
            </a:pPr>
            <a:r>
              <a:rPr lang="en-GB" dirty="0"/>
              <a:t>In this case, clusters can be provinces, districts, constituencies, villages and households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lvl="0" indent="-3429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E3251F81-12EC-5A41-A975-9BCF1BBEFD93}"/>
              </a:ext>
            </a:extLst>
          </p:cNvPr>
          <p:cNvSpPr>
            <a:spLocks noGrp="1"/>
          </p:cNvSpPr>
          <p:nvPr>
            <p:ph type="title"/>
          </p:nvPr>
        </p:nvSpPr>
        <p:spPr>
          <a:xfrm>
            <a:off x="525717" y="787068"/>
            <a:ext cx="10077557" cy="1325563"/>
          </a:xfrm>
        </p:spPr>
        <p:txBody>
          <a:bodyPr/>
          <a:lstStyle/>
          <a:p>
            <a:r>
              <a:rPr lang="en-GB" b="1" dirty="0"/>
              <a:t>Multi-stage cluster sampling</a:t>
            </a:r>
            <a:endParaRPr lang="en-GB" dirty="0"/>
          </a:p>
        </p:txBody>
      </p:sp>
    </p:spTree>
    <p:extLst>
      <p:ext uri="{BB962C8B-B14F-4D97-AF65-F5344CB8AC3E}">
        <p14:creationId xmlns:p14="http://schemas.microsoft.com/office/powerpoint/2010/main" val="273110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EFAD-07DA-A542-8984-8705715A9A80}"/>
              </a:ext>
            </a:extLst>
          </p:cNvPr>
          <p:cNvSpPr>
            <a:spLocks noGrp="1"/>
          </p:cNvSpPr>
          <p:nvPr>
            <p:ph idx="1"/>
          </p:nvPr>
        </p:nvSpPr>
        <p:spPr/>
        <p:txBody>
          <a:bodyPr>
            <a:normAutofit/>
          </a:body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Used in quantitative studies</a:t>
            </a:r>
          </a:p>
          <a:p>
            <a:pPr marL="342900" indent="-342900">
              <a:buFont typeface="Arial" panose="020B0604020202020204" pitchFamily="34" charset="0"/>
              <a:buChar char="•"/>
            </a:pPr>
            <a:r>
              <a:rPr lang="en-GB" dirty="0"/>
              <a:t>Seeks generalisations from the sample to the population</a:t>
            </a:r>
          </a:p>
          <a:p>
            <a:pPr marL="342900" indent="-342900">
              <a:buFont typeface="Arial" panose="020B0604020202020204" pitchFamily="34" charset="0"/>
              <a:buChar char="•"/>
            </a:pPr>
            <a:r>
              <a:rPr lang="en-GB" dirty="0"/>
              <a:t>Tends to be much more accurate and reliable</a:t>
            </a:r>
          </a:p>
          <a:p>
            <a:pPr marL="342900" indent="-342900">
              <a:buFont typeface="Arial" panose="020B0604020202020204" pitchFamily="34" charset="0"/>
              <a:buChar char="•"/>
            </a:pPr>
            <a:r>
              <a:rPr lang="en-GB" dirty="0"/>
              <a:t>Scientific in nature because of standard procedures of arriving at the sample</a:t>
            </a:r>
          </a:p>
          <a:p>
            <a:pPr marL="342900" lvl="0" indent="-3429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E3251F81-12EC-5A41-A975-9BCF1BBEFD93}"/>
              </a:ext>
            </a:extLst>
          </p:cNvPr>
          <p:cNvSpPr>
            <a:spLocks noGrp="1"/>
          </p:cNvSpPr>
          <p:nvPr>
            <p:ph type="title"/>
          </p:nvPr>
        </p:nvSpPr>
        <p:spPr>
          <a:xfrm>
            <a:off x="525717" y="787068"/>
            <a:ext cx="10077557" cy="1325563"/>
          </a:xfrm>
        </p:spPr>
        <p:txBody>
          <a:bodyPr/>
          <a:lstStyle/>
          <a:p>
            <a:r>
              <a:rPr lang="en-GB" b="1" dirty="0"/>
              <a:t>Importance of probability sampling</a:t>
            </a:r>
            <a:endParaRPr lang="en-GB" dirty="0"/>
          </a:p>
        </p:txBody>
      </p:sp>
    </p:spTree>
    <p:extLst>
      <p:ext uri="{BB962C8B-B14F-4D97-AF65-F5344CB8AC3E}">
        <p14:creationId xmlns:p14="http://schemas.microsoft.com/office/powerpoint/2010/main" val="123472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EFAD-07DA-A542-8984-8705715A9A80}"/>
              </a:ext>
            </a:extLst>
          </p:cNvPr>
          <p:cNvSpPr>
            <a:spLocks noGrp="1"/>
          </p:cNvSpPr>
          <p:nvPr>
            <p:ph idx="1"/>
          </p:nvPr>
        </p:nvSpPr>
        <p:spPr/>
        <p:txBody>
          <a:bodyPr>
            <a:normAutofit/>
          </a:bodyPr>
          <a:lstStyle/>
          <a:p>
            <a:pPr marL="342900" indent="-342900">
              <a:buFont typeface="Arial" panose="020B0604020202020204" pitchFamily="34" charset="0"/>
              <a:buChar char="•"/>
            </a:pPr>
            <a:r>
              <a:rPr lang="en-GB" dirty="0"/>
              <a:t>There are times when probability sampling wouldn’t be appropriate even if it were possible. In such situations non-probability sampling methods are more suitable</a:t>
            </a:r>
          </a:p>
          <a:p>
            <a:pPr marL="342900" indent="-342900">
              <a:buFont typeface="Arial" panose="020B0604020202020204" pitchFamily="34" charset="0"/>
              <a:buChar char="•"/>
            </a:pPr>
            <a:r>
              <a:rPr lang="en-GB" dirty="0"/>
              <a:t> The term ‘non-probability sampling’ is essentially an umbrella term to capture all forms of sampling that are not conducted according to the canons of probability sampling outlined above.</a:t>
            </a:r>
          </a:p>
          <a:p>
            <a:pPr marL="342900" indent="-342900">
              <a:buFont typeface="Arial" panose="020B0604020202020204" pitchFamily="34" charset="0"/>
              <a:buChar char="•"/>
            </a:pPr>
            <a:r>
              <a:rPr lang="en-GB" dirty="0"/>
              <a:t>Types include: </a:t>
            </a:r>
            <a:r>
              <a:rPr lang="en-GB" b="1" dirty="0"/>
              <a:t>convenience</a:t>
            </a:r>
            <a:r>
              <a:rPr lang="en-GB" dirty="0"/>
              <a:t>, </a:t>
            </a:r>
            <a:r>
              <a:rPr lang="en-GB" b="1" dirty="0"/>
              <a:t>purposive</a:t>
            </a:r>
            <a:r>
              <a:rPr lang="en-GB" dirty="0"/>
              <a:t>, </a:t>
            </a:r>
            <a:r>
              <a:rPr lang="en-GB" b="1" dirty="0"/>
              <a:t>snowball</a:t>
            </a:r>
            <a:r>
              <a:rPr lang="en-GB" dirty="0"/>
              <a:t> and </a:t>
            </a:r>
            <a:r>
              <a:rPr lang="en-GB" b="1" dirty="0"/>
              <a:t>quote sampling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lvl="0" indent="-3429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E3251F81-12EC-5A41-A975-9BCF1BBEFD93}"/>
              </a:ext>
            </a:extLst>
          </p:cNvPr>
          <p:cNvSpPr>
            <a:spLocks noGrp="1"/>
          </p:cNvSpPr>
          <p:nvPr>
            <p:ph type="title"/>
          </p:nvPr>
        </p:nvSpPr>
        <p:spPr>
          <a:xfrm>
            <a:off x="525717" y="787068"/>
            <a:ext cx="10077557" cy="1325563"/>
          </a:xfrm>
        </p:spPr>
        <p:txBody>
          <a:bodyPr/>
          <a:lstStyle/>
          <a:p>
            <a:r>
              <a:rPr lang="en-GB" b="1" dirty="0"/>
              <a:t>Non-probability sampling methods</a:t>
            </a:r>
            <a:endParaRPr lang="en-GB" dirty="0"/>
          </a:p>
        </p:txBody>
      </p:sp>
    </p:spTree>
    <p:extLst>
      <p:ext uri="{BB962C8B-B14F-4D97-AF65-F5344CB8AC3E}">
        <p14:creationId xmlns:p14="http://schemas.microsoft.com/office/powerpoint/2010/main" val="26183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EFAD-07DA-A542-8984-8705715A9A80}"/>
              </a:ext>
            </a:extLst>
          </p:cNvPr>
          <p:cNvSpPr>
            <a:spLocks noGrp="1"/>
          </p:cNvSpPr>
          <p:nvPr>
            <p:ph idx="1"/>
          </p:nvPr>
        </p:nvSpPr>
        <p:spPr/>
        <p:txBody>
          <a:bodyPr>
            <a:normAutofit/>
          </a:bodyPr>
          <a:lstStyle/>
          <a:p>
            <a:pPr marL="342900" indent="-342900">
              <a:buFont typeface="Arial" panose="020B0604020202020204" pitchFamily="34" charset="0"/>
              <a:buChar char="•"/>
            </a:pPr>
            <a:r>
              <a:rPr lang="en-GB" dirty="0"/>
              <a:t>A convenience sample is one that is simply available to the researcher by virtue of its accessibility. Imagine that a researcher who teaches education at a university is interested in the kinds of features that teachers look for in their headmasters. </a:t>
            </a:r>
          </a:p>
          <a:p>
            <a:pPr marL="342900" indent="-342900">
              <a:buFont typeface="Arial" panose="020B0604020202020204" pitchFamily="34" charset="0"/>
              <a:buChar char="•"/>
            </a:pPr>
            <a:r>
              <a:rPr lang="en-GB" dirty="0"/>
              <a:t>The researcher might decide to interview any teacher that he comes into contact with.</a:t>
            </a:r>
          </a:p>
          <a:p>
            <a:pPr marL="342900" indent="-342900">
              <a:buFont typeface="Arial" panose="020B0604020202020204" pitchFamily="34" charset="0"/>
              <a:buChar char="•"/>
            </a:pPr>
            <a:r>
              <a:rPr lang="en-GB" dirty="0"/>
              <a:t>The findings may prove quite interesting, but the problem with such a sampling but this sample is biased and not representative….is not generalisable.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lvl="0" indent="-3429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E3251F81-12EC-5A41-A975-9BCF1BBEFD93}"/>
              </a:ext>
            </a:extLst>
          </p:cNvPr>
          <p:cNvSpPr>
            <a:spLocks noGrp="1"/>
          </p:cNvSpPr>
          <p:nvPr>
            <p:ph type="title"/>
          </p:nvPr>
        </p:nvSpPr>
        <p:spPr>
          <a:xfrm>
            <a:off x="525717" y="787068"/>
            <a:ext cx="10077557" cy="1325563"/>
          </a:xfrm>
        </p:spPr>
        <p:txBody>
          <a:bodyPr/>
          <a:lstStyle/>
          <a:p>
            <a:r>
              <a:rPr lang="en-GB" b="1" dirty="0"/>
              <a:t>Convenience sampling</a:t>
            </a:r>
            <a:endParaRPr lang="en-GB" dirty="0"/>
          </a:p>
        </p:txBody>
      </p:sp>
    </p:spTree>
    <p:extLst>
      <p:ext uri="{BB962C8B-B14F-4D97-AF65-F5344CB8AC3E}">
        <p14:creationId xmlns:p14="http://schemas.microsoft.com/office/powerpoint/2010/main" val="369143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EFAD-07DA-A542-8984-8705715A9A80}"/>
              </a:ext>
            </a:extLst>
          </p:cNvPr>
          <p:cNvSpPr>
            <a:spLocks noGrp="1"/>
          </p:cNvSpPr>
          <p:nvPr>
            <p:ph idx="1"/>
          </p:nvPr>
        </p:nvSpPr>
        <p:spPr/>
        <p:txBody>
          <a:bodyPr>
            <a:normAutofit/>
          </a:bodyPr>
          <a:lstStyle/>
          <a:p>
            <a:pPr marL="342900" indent="-342900">
              <a:buFont typeface="Arial" panose="020B0604020202020204" pitchFamily="34" charset="0"/>
              <a:buChar char="•"/>
            </a:pPr>
            <a:r>
              <a:rPr lang="en-GB" dirty="0"/>
              <a:t>Sometimes it’s appropriate to select a sample on the basis of knowledge of a population, its elements, and the purpose of the study. This is called purposive or judgemental sampling.</a:t>
            </a:r>
          </a:p>
          <a:p>
            <a:pPr marL="342900" indent="-342900">
              <a:buFont typeface="Arial" panose="020B0604020202020204" pitchFamily="34" charset="0"/>
              <a:buChar char="•"/>
            </a:pPr>
            <a:r>
              <a:rPr lang="en-GB" b="1" dirty="0"/>
              <a:t>purposive (judgmental) sampling </a:t>
            </a:r>
            <a:r>
              <a:rPr lang="en-GB" dirty="0"/>
              <a:t>A type of nonprobability sampling in which the units to be observed are selected on the basis of the researcher’s judgment about which ones will be the most useful or representative. </a:t>
            </a:r>
          </a:p>
          <a:p>
            <a:pPr marL="342900" indent="-342900">
              <a:buFont typeface="Arial" panose="020B0604020202020204" pitchFamily="34" charset="0"/>
              <a:buChar char="•"/>
            </a:pPr>
            <a:r>
              <a:rPr lang="en-GB" dirty="0"/>
              <a:t>Topic: internet usage among young people in Zambia</a:t>
            </a:r>
            <a:br>
              <a:rPr lang="en-GB" dirty="0"/>
            </a:b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lvl="0" indent="-3429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E3251F81-12EC-5A41-A975-9BCF1BBEFD93}"/>
              </a:ext>
            </a:extLst>
          </p:cNvPr>
          <p:cNvSpPr>
            <a:spLocks noGrp="1"/>
          </p:cNvSpPr>
          <p:nvPr>
            <p:ph type="title"/>
          </p:nvPr>
        </p:nvSpPr>
        <p:spPr>
          <a:xfrm>
            <a:off x="525717" y="787068"/>
            <a:ext cx="10077557" cy="1325563"/>
          </a:xfrm>
        </p:spPr>
        <p:txBody>
          <a:bodyPr/>
          <a:lstStyle/>
          <a:p>
            <a:r>
              <a:rPr lang="en-GB" b="1" dirty="0"/>
              <a:t>Purposive sampling</a:t>
            </a:r>
            <a:endParaRPr lang="en-GB" dirty="0"/>
          </a:p>
        </p:txBody>
      </p:sp>
    </p:spTree>
    <p:extLst>
      <p:ext uri="{BB962C8B-B14F-4D97-AF65-F5344CB8AC3E}">
        <p14:creationId xmlns:p14="http://schemas.microsoft.com/office/powerpoint/2010/main" val="202428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EFAD-07DA-A542-8984-8705715A9A80}"/>
              </a:ext>
            </a:extLst>
          </p:cNvPr>
          <p:cNvSpPr>
            <a:spLocks noGrp="1"/>
          </p:cNvSpPr>
          <p:nvPr>
            <p:ph idx="1"/>
          </p:nvPr>
        </p:nvSpPr>
        <p:spPr>
          <a:xfrm>
            <a:off x="525717" y="2521885"/>
            <a:ext cx="10077557" cy="3674378"/>
          </a:xfrm>
        </p:spPr>
        <p:txBody>
          <a:bodyPr>
            <a:noAutofit/>
          </a:bodyPr>
          <a:lstStyle/>
          <a:p>
            <a:pPr marL="342900" indent="-342900">
              <a:buFont typeface="Arial" panose="020B0604020202020204" pitchFamily="34" charset="0"/>
              <a:buChar char="•"/>
            </a:pPr>
            <a:r>
              <a:rPr lang="en-GB" dirty="0"/>
              <a:t>This procedure is appropriate when the members of a special population are difficult to locate, such as homeless individuals, migrant workers, or undocumented immigrants, drug traffickers. </a:t>
            </a:r>
          </a:p>
          <a:p>
            <a:pPr marL="342900" indent="-342900">
              <a:buFont typeface="Arial" panose="020B0604020202020204" pitchFamily="34" charset="0"/>
              <a:buChar char="•"/>
            </a:pPr>
            <a:r>
              <a:rPr lang="en-GB" dirty="0"/>
              <a:t>In snowball sampling, the researcher collects data on the few members of the target population he or she can locate, then asks those individuals to provide the information needed to locate other members of that population whom they happen to know </a:t>
            </a:r>
          </a:p>
          <a:p>
            <a:pPr marL="342900" indent="-342900">
              <a:buFont typeface="Arial" panose="020B0604020202020204" pitchFamily="34" charset="0"/>
              <a:buChar char="•"/>
            </a:pPr>
            <a:r>
              <a:rPr lang="en-GB" dirty="0"/>
              <a:t>Sometimes, the term </a:t>
            </a:r>
            <a:r>
              <a:rPr lang="en-GB" i="1" dirty="0"/>
              <a:t>chain referral </a:t>
            </a:r>
            <a:r>
              <a:rPr lang="en-GB" dirty="0"/>
              <a:t>is used in reference to snowball sampling and other, similar techniques in which the sample unfolds and grows from an initial selection </a:t>
            </a:r>
          </a:p>
          <a:p>
            <a:endParaRPr lang="en-GB" dirty="0"/>
          </a:p>
          <a:p>
            <a:br>
              <a:rPr lang="en-GB" dirty="0"/>
            </a:b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lvl="0" indent="-3429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E3251F81-12EC-5A41-A975-9BCF1BBEFD93}"/>
              </a:ext>
            </a:extLst>
          </p:cNvPr>
          <p:cNvSpPr>
            <a:spLocks noGrp="1"/>
          </p:cNvSpPr>
          <p:nvPr>
            <p:ph type="title"/>
          </p:nvPr>
        </p:nvSpPr>
        <p:spPr>
          <a:xfrm>
            <a:off x="525717" y="787068"/>
            <a:ext cx="10077557" cy="1325563"/>
          </a:xfrm>
        </p:spPr>
        <p:txBody>
          <a:bodyPr/>
          <a:lstStyle/>
          <a:p>
            <a:r>
              <a:rPr lang="en-GB" b="1" dirty="0"/>
              <a:t>Snowball sampling</a:t>
            </a:r>
            <a:endParaRPr lang="en-GB" dirty="0"/>
          </a:p>
        </p:txBody>
      </p:sp>
    </p:spTree>
    <p:extLst>
      <p:ext uri="{BB962C8B-B14F-4D97-AF65-F5344CB8AC3E}">
        <p14:creationId xmlns:p14="http://schemas.microsoft.com/office/powerpoint/2010/main" val="143083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0EFAD-07DA-A542-8984-8705715A9A80}"/>
              </a:ext>
            </a:extLst>
          </p:cNvPr>
          <p:cNvSpPr>
            <a:spLocks noGrp="1"/>
          </p:cNvSpPr>
          <p:nvPr>
            <p:ph idx="1"/>
          </p:nvPr>
        </p:nvSpPr>
        <p:spPr>
          <a:xfrm>
            <a:off x="525717" y="2521885"/>
            <a:ext cx="10077557" cy="3674378"/>
          </a:xfrm>
        </p:spPr>
        <p:txBody>
          <a:bodyPr>
            <a:noAutofit/>
          </a:bodyPr>
          <a:lstStyle/>
          <a:p>
            <a:endParaRPr lang="en-GB" dirty="0"/>
          </a:p>
          <a:p>
            <a:pPr marL="342900" indent="-342900">
              <a:buFont typeface="Arial" panose="020B0604020202020204" pitchFamily="34" charset="0"/>
              <a:buChar char="•"/>
            </a:pPr>
            <a:r>
              <a:rPr lang="en-GB" dirty="0"/>
              <a:t>Quota sampling is comparatively rarely employed in academic social research, but is used intensively in commercial research, such as market research and political opinion polling. </a:t>
            </a:r>
          </a:p>
          <a:p>
            <a:pPr marL="342900" indent="-342900">
              <a:buFont typeface="Arial" panose="020B0604020202020204" pitchFamily="34" charset="0"/>
              <a:buChar char="•"/>
            </a:pPr>
            <a:r>
              <a:rPr lang="en-GB" dirty="0"/>
              <a:t>The aim of quota sampling is to produce a sample that reflects a population in terms of the relative proportions of people in different categories, such as gender, ethnicity, age groups, socio-economic groups, area of residence, etc.</a:t>
            </a:r>
          </a:p>
          <a:p>
            <a:pPr marL="342900" indent="-342900">
              <a:buFont typeface="Arial" panose="020B0604020202020204" pitchFamily="34" charset="0"/>
              <a:buChar char="•"/>
            </a:pPr>
            <a:r>
              <a:rPr lang="en-GB" dirty="0"/>
              <a:t>However, unlike a stratified sample, </a:t>
            </a:r>
            <a:r>
              <a:rPr lang="en-GB"/>
              <a:t>the sampling </a:t>
            </a:r>
            <a:r>
              <a:rPr lang="en-GB" dirty="0"/>
              <a:t>of individuals is not carried out randomly, since the final selection of people is left to the interviewer </a:t>
            </a:r>
          </a:p>
          <a:p>
            <a:br>
              <a:rPr lang="en-GB" dirty="0"/>
            </a:b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lvl="0" indent="-342900">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E3251F81-12EC-5A41-A975-9BCF1BBEFD93}"/>
              </a:ext>
            </a:extLst>
          </p:cNvPr>
          <p:cNvSpPr>
            <a:spLocks noGrp="1"/>
          </p:cNvSpPr>
          <p:nvPr>
            <p:ph type="title"/>
          </p:nvPr>
        </p:nvSpPr>
        <p:spPr>
          <a:xfrm>
            <a:off x="525717" y="787068"/>
            <a:ext cx="10077557" cy="1325563"/>
          </a:xfrm>
        </p:spPr>
        <p:txBody>
          <a:bodyPr/>
          <a:lstStyle/>
          <a:p>
            <a:r>
              <a:rPr lang="en-GB" b="1" dirty="0"/>
              <a:t>Quota sampling</a:t>
            </a:r>
            <a:endParaRPr lang="en-GB" dirty="0"/>
          </a:p>
        </p:txBody>
      </p:sp>
    </p:spTree>
    <p:extLst>
      <p:ext uri="{BB962C8B-B14F-4D97-AF65-F5344CB8AC3E}">
        <p14:creationId xmlns:p14="http://schemas.microsoft.com/office/powerpoint/2010/main" val="306328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598A9-250D-584F-B36E-0F51ADE0A222}"/>
              </a:ext>
            </a:extLst>
          </p:cNvPr>
          <p:cNvSpPr>
            <a:spLocks noGrp="1"/>
          </p:cNvSpPr>
          <p:nvPr>
            <p:ph idx="1"/>
          </p:nvPr>
        </p:nvSpPr>
        <p:spPr/>
        <p:txBody>
          <a:bodyPr/>
          <a:lstStyle/>
          <a:p>
            <a:endParaRPr lang="en-US" dirty="0"/>
          </a:p>
          <a:p>
            <a:endParaRPr lang="en-US" dirty="0"/>
          </a:p>
          <a:p>
            <a:pPr algn="ctr"/>
            <a:r>
              <a:rPr lang="en-US" sz="4800" dirty="0"/>
              <a:t>END</a:t>
            </a:r>
          </a:p>
        </p:txBody>
      </p:sp>
    </p:spTree>
    <p:extLst>
      <p:ext uri="{BB962C8B-B14F-4D97-AF65-F5344CB8AC3E}">
        <p14:creationId xmlns:p14="http://schemas.microsoft.com/office/powerpoint/2010/main" val="398813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EC8A-8DE5-7244-A07E-A620E9187BBC}"/>
              </a:ext>
            </a:extLst>
          </p:cNvPr>
          <p:cNvSpPr>
            <a:spLocks noGrp="1"/>
          </p:cNvSpPr>
          <p:nvPr>
            <p:ph type="title"/>
          </p:nvPr>
        </p:nvSpPr>
        <p:spPr>
          <a:xfrm>
            <a:off x="525717" y="149387"/>
            <a:ext cx="10077557" cy="1325563"/>
          </a:xfrm>
        </p:spPr>
        <p:txBody>
          <a:bodyPr/>
          <a:lstStyle/>
          <a:p>
            <a:r>
              <a:rPr lang="en-US" dirty="0"/>
              <a:t>What is sampling?</a:t>
            </a:r>
          </a:p>
        </p:txBody>
      </p:sp>
      <p:sp>
        <p:nvSpPr>
          <p:cNvPr id="3" name="Content Placeholder 2">
            <a:extLst>
              <a:ext uri="{FF2B5EF4-FFF2-40B4-BE49-F238E27FC236}">
                <a16:creationId xmlns:a16="http://schemas.microsoft.com/office/drawing/2014/main" id="{CC1FE498-F636-644A-B324-8B6B71C27169}"/>
              </a:ext>
            </a:extLst>
          </p:cNvPr>
          <p:cNvSpPr>
            <a:spLocks noGrp="1"/>
          </p:cNvSpPr>
          <p:nvPr>
            <p:ph idx="1"/>
          </p:nvPr>
        </p:nvSpPr>
        <p:spPr>
          <a:xfrm>
            <a:off x="525717" y="2367123"/>
            <a:ext cx="10077557" cy="3703808"/>
          </a:xfrm>
        </p:spPr>
        <p:txBody>
          <a:bodyPr/>
          <a:lstStyle/>
          <a:p>
            <a:pPr marL="342900" indent="-342900">
              <a:buFont typeface="Arial" panose="020B0604020202020204" pitchFamily="34" charset="0"/>
              <a:buChar char="•"/>
            </a:pPr>
            <a:r>
              <a:rPr lang="en-GB" dirty="0"/>
              <a:t>Sampling is the process of selecting a  segment of the population for investigation.</a:t>
            </a:r>
          </a:p>
          <a:p>
            <a:pPr marL="342900" indent="-342900">
              <a:buFont typeface="Arial" panose="020B0604020202020204" pitchFamily="34" charset="0"/>
              <a:buChar char="•"/>
            </a:pPr>
            <a:r>
              <a:rPr lang="en-GB" dirty="0"/>
              <a:t>This definition is similar to that of a </a:t>
            </a:r>
            <a:r>
              <a:rPr lang="en-GB" b="1" dirty="0"/>
              <a:t>sample</a:t>
            </a:r>
            <a:r>
              <a:rPr lang="en-GB" dirty="0"/>
              <a:t>: a subset of the </a:t>
            </a:r>
            <a:r>
              <a:rPr lang="en-GB" b="1" dirty="0"/>
              <a:t>population</a:t>
            </a:r>
            <a:r>
              <a:rPr lang="en-GB" dirty="0"/>
              <a:t> of interest. Or a group of people, objects, or items that are taken from a larger population for measurement. </a:t>
            </a:r>
          </a:p>
          <a:p>
            <a:pPr marL="342900" indent="-342900">
              <a:buFont typeface="Arial" panose="020B0604020202020204" pitchFamily="34" charset="0"/>
              <a:buChar char="•"/>
            </a:pPr>
            <a:r>
              <a:rPr lang="en-GB" dirty="0"/>
              <a:t>The term </a:t>
            </a:r>
            <a:r>
              <a:rPr lang="en-GB" b="1" dirty="0"/>
              <a:t>population</a:t>
            </a:r>
            <a:r>
              <a:rPr lang="en-GB" dirty="0"/>
              <a:t> in research entails the universe of units from which the sample is to be selected. The term ‘units’ is employed because it is not necessarily people who are being sampled—the researcher may want to sample from a universe of nations, cities, regions, firms, etc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03833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AD1D-4C45-1A4B-B53D-D95462A324D0}"/>
              </a:ext>
            </a:extLst>
          </p:cNvPr>
          <p:cNvSpPr>
            <a:spLocks noGrp="1"/>
          </p:cNvSpPr>
          <p:nvPr>
            <p:ph type="title"/>
          </p:nvPr>
        </p:nvSpPr>
        <p:spPr>
          <a:xfrm>
            <a:off x="609938" y="365963"/>
            <a:ext cx="10077557" cy="1325563"/>
          </a:xfrm>
        </p:spPr>
        <p:txBody>
          <a:bodyPr/>
          <a:lstStyle/>
          <a:p>
            <a:r>
              <a:rPr lang="en-US" dirty="0"/>
              <a:t>Important concepts in sampling</a:t>
            </a:r>
          </a:p>
        </p:txBody>
      </p:sp>
      <p:sp>
        <p:nvSpPr>
          <p:cNvPr id="3" name="Content Placeholder 2">
            <a:extLst>
              <a:ext uri="{FF2B5EF4-FFF2-40B4-BE49-F238E27FC236}">
                <a16:creationId xmlns:a16="http://schemas.microsoft.com/office/drawing/2014/main" id="{C8992A60-8072-124A-BBE2-21B57914F5F7}"/>
              </a:ext>
            </a:extLst>
          </p:cNvPr>
          <p:cNvSpPr>
            <a:spLocks noGrp="1"/>
          </p:cNvSpPr>
          <p:nvPr>
            <p:ph idx="1"/>
          </p:nvPr>
        </p:nvSpPr>
        <p:spPr>
          <a:xfrm>
            <a:off x="501653" y="2305316"/>
            <a:ext cx="10077557" cy="3734536"/>
          </a:xfrm>
        </p:spPr>
        <p:txBody>
          <a:bodyPr>
            <a:normAutofit fontScale="92500" lnSpcReduction="20000"/>
          </a:bodyPr>
          <a:lstStyle/>
          <a:p>
            <a:pPr marL="342900" lvl="0" indent="-342900">
              <a:buFont typeface="Arial" panose="020B0604020202020204" pitchFamily="34" charset="0"/>
              <a:buChar char="•"/>
            </a:pPr>
            <a:r>
              <a:rPr lang="en-GB" dirty="0"/>
              <a:t>There are two types of sampling methods:</a:t>
            </a:r>
          </a:p>
          <a:p>
            <a:pPr marL="342900" indent="-342900">
              <a:buFont typeface="Arial" panose="020B0604020202020204" pitchFamily="34" charset="0"/>
              <a:buChar char="•"/>
            </a:pPr>
            <a:r>
              <a:rPr lang="en-GB" b="1" dirty="0"/>
              <a:t>Probability</a:t>
            </a:r>
            <a:r>
              <a:rPr lang="en-GB" dirty="0"/>
              <a:t> and </a:t>
            </a:r>
            <a:r>
              <a:rPr lang="en-GB" b="1" dirty="0"/>
              <a:t>non-probability sampling</a:t>
            </a:r>
          </a:p>
          <a:p>
            <a:pPr marL="342900" indent="-342900">
              <a:buFont typeface="Arial" panose="020B0604020202020204" pitchFamily="34" charset="0"/>
              <a:buChar char="•"/>
            </a:pPr>
            <a:r>
              <a:rPr lang="en-GB" b="1" dirty="0"/>
              <a:t>Probability sample</a:t>
            </a:r>
            <a:r>
              <a:rPr lang="en-GB" dirty="0"/>
              <a:t>: a sample that has been selected using random selection so that each unit in the population has a known chance of being selected. </a:t>
            </a:r>
          </a:p>
          <a:p>
            <a:pPr marL="342900" indent="-342900">
              <a:buFont typeface="Arial" panose="020B0604020202020204" pitchFamily="34" charset="0"/>
              <a:buChar char="•"/>
            </a:pPr>
            <a:r>
              <a:rPr lang="en-GB" dirty="0"/>
              <a:t>It is generally assumed that this method is employed to select the sample from the population, it is likely to result into a </a:t>
            </a:r>
            <a:r>
              <a:rPr lang="en-GB" b="1" dirty="0"/>
              <a:t>representative sample.</a:t>
            </a:r>
          </a:p>
          <a:p>
            <a:pPr marL="342900" indent="-342900">
              <a:buFont typeface="Arial" panose="020B0604020202020204" pitchFamily="34" charset="0"/>
              <a:buChar char="•"/>
            </a:pPr>
            <a:r>
              <a:rPr lang="en-GB" i="1" dirty="0"/>
              <a:t>Representative sample</a:t>
            </a:r>
            <a:r>
              <a:rPr lang="en-GB" dirty="0"/>
              <a:t>: a sample that reflects the population accurately so that it is a microcosm of the population. </a:t>
            </a:r>
            <a:endParaRPr lang="en-GB" b="1" dirty="0"/>
          </a:p>
          <a:p>
            <a:pPr marL="342900" indent="-342900">
              <a:buFont typeface="Arial" panose="020B0604020202020204" pitchFamily="34" charset="0"/>
              <a:buChar char="•"/>
            </a:pPr>
            <a:r>
              <a:rPr lang="en-GB" dirty="0"/>
              <a:t>The representative sample is more likely to minimize </a:t>
            </a:r>
            <a:r>
              <a:rPr lang="en-GB" b="1" dirty="0"/>
              <a:t>sampling error </a:t>
            </a:r>
          </a:p>
          <a:p>
            <a:pPr marL="342900" indent="-342900" fontAlgn="auto">
              <a:buFont typeface="Arial" panose="020B0604020202020204" pitchFamily="34" charset="0"/>
              <a:buChar char="•"/>
            </a:pPr>
            <a:r>
              <a:rPr lang="en-GB" b="1" dirty="0"/>
              <a:t>Sampling error </a:t>
            </a:r>
            <a:r>
              <a:rPr lang="en-GB" dirty="0"/>
              <a:t>is </a:t>
            </a:r>
            <a:r>
              <a:rPr lang="en-GB" b="1" dirty="0"/>
              <a:t> </a:t>
            </a:r>
            <a:r>
              <a:rPr lang="en-GB" dirty="0"/>
              <a:t>error in the findings deriving from research due to the difference between a sample and the population from which it is selected </a:t>
            </a:r>
          </a:p>
          <a:p>
            <a:pPr marL="342900" lvl="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5165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104B-45A2-7140-8886-24830637D982}"/>
              </a:ext>
            </a:extLst>
          </p:cNvPr>
          <p:cNvSpPr>
            <a:spLocks noGrp="1"/>
          </p:cNvSpPr>
          <p:nvPr>
            <p:ph type="title"/>
          </p:nvPr>
        </p:nvSpPr>
        <p:spPr/>
        <p:txBody>
          <a:bodyPr/>
          <a:lstStyle/>
          <a:p>
            <a:r>
              <a:rPr lang="en-US" dirty="0"/>
              <a:t>Probability sampling designs</a:t>
            </a:r>
          </a:p>
        </p:txBody>
      </p:sp>
      <p:sp>
        <p:nvSpPr>
          <p:cNvPr id="3" name="Content Placeholder 2">
            <a:extLst>
              <a:ext uri="{FF2B5EF4-FFF2-40B4-BE49-F238E27FC236}">
                <a16:creationId xmlns:a16="http://schemas.microsoft.com/office/drawing/2014/main" id="{282ACF11-659E-CD4D-8CF6-2D277FB40F58}"/>
              </a:ext>
            </a:extLst>
          </p:cNvPr>
          <p:cNvSpPr>
            <a:spLocks noGrp="1"/>
          </p:cNvSpPr>
          <p:nvPr>
            <p:ph idx="1"/>
          </p:nvPr>
        </p:nvSpPr>
        <p:spPr/>
        <p:txBody>
          <a:bodyPr>
            <a:normAutofit/>
          </a:bodyPr>
          <a:lstStyle/>
          <a:p>
            <a:r>
              <a:rPr lang="en-GB" dirty="0"/>
              <a:t>There are basically four types of probability sampling designs. The common denominator among all the sampling design types is </a:t>
            </a:r>
            <a:r>
              <a:rPr lang="en-GB" b="1" dirty="0"/>
              <a:t>randomization </a:t>
            </a:r>
            <a:r>
              <a:rPr lang="en-GB" dirty="0"/>
              <a:t>or random selection:</a:t>
            </a:r>
            <a:endParaRPr lang="en-GB" b="1" dirty="0"/>
          </a:p>
          <a:p>
            <a:pPr marL="342900" indent="-342900">
              <a:buFont typeface="Arial" panose="020B0604020202020204" pitchFamily="34" charset="0"/>
              <a:buChar char="•"/>
            </a:pPr>
            <a:r>
              <a:rPr lang="en-GB" dirty="0"/>
              <a:t>Simple random sample </a:t>
            </a:r>
          </a:p>
          <a:p>
            <a:pPr marL="342900" indent="-342900">
              <a:buFont typeface="Arial" panose="020B0604020202020204" pitchFamily="34" charset="0"/>
              <a:buChar char="•"/>
            </a:pPr>
            <a:r>
              <a:rPr lang="en-GB" dirty="0"/>
              <a:t>Systematic sampling</a:t>
            </a:r>
          </a:p>
          <a:p>
            <a:pPr marL="342900" indent="-342900">
              <a:buFont typeface="Arial" panose="020B0604020202020204" pitchFamily="34" charset="0"/>
              <a:buChar char="•"/>
            </a:pPr>
            <a:r>
              <a:rPr lang="en-GB" dirty="0"/>
              <a:t>Stratified random sampling</a:t>
            </a:r>
          </a:p>
          <a:p>
            <a:pPr marL="342900" indent="-342900">
              <a:buFont typeface="Arial" panose="020B0604020202020204" pitchFamily="34" charset="0"/>
              <a:buChar char="•"/>
            </a:pPr>
            <a:r>
              <a:rPr lang="en-GB" dirty="0"/>
              <a:t>Multi-stage cluster sampling</a:t>
            </a:r>
          </a:p>
          <a:p>
            <a:pPr marL="342900" indent="-342900">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322675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A8BC-29C1-9740-A8C8-BEB56CBB8595}"/>
              </a:ext>
            </a:extLst>
          </p:cNvPr>
          <p:cNvSpPr>
            <a:spLocks noGrp="1"/>
          </p:cNvSpPr>
          <p:nvPr>
            <p:ph type="title"/>
          </p:nvPr>
        </p:nvSpPr>
        <p:spPr/>
        <p:txBody>
          <a:bodyPr/>
          <a:lstStyle/>
          <a:p>
            <a:r>
              <a:rPr lang="en-GB" b="1" dirty="0"/>
              <a:t>Simple random sampling </a:t>
            </a:r>
            <a:endParaRPr lang="en-GB" dirty="0"/>
          </a:p>
        </p:txBody>
      </p:sp>
      <p:sp>
        <p:nvSpPr>
          <p:cNvPr id="3" name="Content Placeholder 2">
            <a:extLst>
              <a:ext uri="{FF2B5EF4-FFF2-40B4-BE49-F238E27FC236}">
                <a16:creationId xmlns:a16="http://schemas.microsoft.com/office/drawing/2014/main" id="{9DAE8F9B-D7B8-9849-83DE-FB2C47C3D026}"/>
              </a:ext>
            </a:extLst>
          </p:cNvPr>
          <p:cNvSpPr>
            <a:spLocks noGrp="1"/>
          </p:cNvSpPr>
          <p:nvPr>
            <p:ph idx="1"/>
          </p:nvPr>
        </p:nvSpPr>
        <p:spPr/>
        <p:txBody>
          <a:bodyPr>
            <a:normAutofit/>
          </a:bodyPr>
          <a:lstStyle/>
          <a:p>
            <a:pPr marL="342900" indent="-342900">
              <a:buFont typeface="Arial" panose="020B0604020202020204" pitchFamily="34" charset="0"/>
              <a:buChar char="•"/>
            </a:pPr>
            <a:r>
              <a:rPr lang="en-GB" dirty="0"/>
              <a:t>The </a:t>
            </a:r>
            <a:r>
              <a:rPr lang="en-GB" b="1" dirty="0"/>
              <a:t>simple random sample </a:t>
            </a:r>
            <a:r>
              <a:rPr lang="en-GB" dirty="0"/>
              <a:t>is the most basic form of probability sample </a:t>
            </a:r>
          </a:p>
          <a:p>
            <a:pPr marL="342900" indent="-342900">
              <a:buFont typeface="Arial" panose="020B0604020202020204" pitchFamily="34" charset="0"/>
              <a:buChar char="•"/>
            </a:pPr>
            <a:r>
              <a:rPr lang="en-GB" dirty="0"/>
              <a:t>In simple random sampling, each member of the population of interest has an equal chance of being selected into the sample. </a:t>
            </a:r>
          </a:p>
          <a:p>
            <a:pPr marL="342900" indent="-342900">
              <a:buFont typeface="Arial" panose="020B0604020202020204" pitchFamily="34" charset="0"/>
              <a:buChar char="•"/>
            </a:pPr>
            <a:r>
              <a:rPr lang="en-GB" dirty="0"/>
              <a:t>This is the ideal sampling method. It has the highest degree of eliminating bias and thus ensuring representativeness of the population.</a:t>
            </a:r>
          </a:p>
          <a:p>
            <a:pPr marL="342900" indent="-342900">
              <a:buFont typeface="Arial" panose="020B0604020202020204" pitchFamily="34" charset="0"/>
              <a:buChar char="•"/>
            </a:pPr>
            <a:r>
              <a:rPr lang="en-GB" dirty="0"/>
              <a:t>However, one of the biggest caveats of simple random sampling is that it requires the existence of a </a:t>
            </a:r>
            <a:r>
              <a:rPr lang="en-GB" b="1" dirty="0"/>
              <a:t>sampling frame </a:t>
            </a:r>
            <a:r>
              <a:rPr lang="en-GB" dirty="0"/>
              <a:t>from which the sample should be derived.</a:t>
            </a:r>
          </a:p>
          <a:p>
            <a:pPr marL="342900" indent="-342900">
              <a:buFont typeface="Arial" panose="020B0604020202020204" pitchFamily="34" charset="0"/>
              <a:buChar char="•"/>
            </a:pPr>
            <a:r>
              <a:rPr lang="en-GB" dirty="0"/>
              <a:t> The </a:t>
            </a:r>
            <a:r>
              <a:rPr lang="en-GB" b="1" dirty="0"/>
              <a:t>Sampling frame </a:t>
            </a:r>
            <a:r>
              <a:rPr lang="en-GB" dirty="0"/>
              <a:t>is the list of all possible elements of the population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26219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F4D2-AEDB-5346-A5F5-3E8C104055B4}"/>
              </a:ext>
            </a:extLst>
          </p:cNvPr>
          <p:cNvSpPr>
            <a:spLocks noGrp="1"/>
          </p:cNvSpPr>
          <p:nvPr>
            <p:ph type="title"/>
          </p:nvPr>
        </p:nvSpPr>
        <p:spPr/>
        <p:txBody>
          <a:bodyPr/>
          <a:lstStyle/>
          <a:p>
            <a:r>
              <a:rPr lang="en-US" dirty="0"/>
              <a:t>Systematic </a:t>
            </a:r>
            <a:r>
              <a:rPr lang="en-US" dirty="0" err="1"/>
              <a:t>randon</a:t>
            </a:r>
            <a:r>
              <a:rPr lang="en-US" dirty="0"/>
              <a:t>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60432F-0EBB-6541-ADDF-07D6828AD5DA}"/>
                  </a:ext>
                </a:extLst>
              </p:cNvPr>
              <p:cNvSpPr>
                <a:spLocks noGrp="1"/>
              </p:cNvSpPr>
              <p:nvPr>
                <p:ph idx="1"/>
              </p:nvPr>
            </p:nvSpPr>
            <p:spPr>
              <a:xfrm>
                <a:off x="525717" y="2521885"/>
                <a:ext cx="10077557" cy="3830789"/>
              </a:xfrm>
            </p:spPr>
            <p:txBody>
              <a:bodyPr>
                <a:noAutofit/>
              </a:bodyPr>
              <a:lstStyle/>
              <a:p>
                <a:pPr marL="342900" indent="-342900">
                  <a:buFont typeface="Arial" panose="020B0604020202020204" pitchFamily="34" charset="0"/>
                  <a:buChar char="•"/>
                </a:pPr>
                <a:r>
                  <a:rPr lang="en-GB" dirty="0"/>
                  <a:t>Systematic random sampling is a type of probability sampling that involves the selection of every </a:t>
                </a:r>
                <a:r>
                  <a:rPr lang="en-GB" i="1" dirty="0" err="1"/>
                  <a:t>i</a:t>
                </a:r>
                <a:r>
                  <a:rPr lang="en-GB" dirty="0" err="1"/>
                  <a:t>th</a:t>
                </a:r>
                <a:r>
                  <a:rPr lang="en-GB" dirty="0"/>
                  <a:t> member of the population into the sample.</a:t>
                </a:r>
              </a:p>
              <a:p>
                <a:pPr marL="342900" indent="-342900">
                  <a:buFont typeface="Arial" panose="020B0604020202020204" pitchFamily="34" charset="0"/>
                  <a:buChar char="•"/>
                </a:pPr>
                <a:r>
                  <a:rPr lang="en-GB" dirty="0"/>
                  <a:t> Randomisation or randomness here is introduced in the selection of the first unit (</a:t>
                </a:r>
                <a:r>
                  <a:rPr lang="en-GB" i="1" dirty="0" err="1"/>
                  <a:t>i</a:t>
                </a:r>
                <a:r>
                  <a:rPr lang="en-GB" dirty="0" err="1"/>
                  <a:t>th</a:t>
                </a:r>
                <a:r>
                  <a:rPr lang="en-GB" dirty="0"/>
                  <a:t> unit) and after that a fixed sampling interval is followed until the desired sample size is reached </a:t>
                </a:r>
              </a:p>
              <a:p>
                <a:pPr marL="342900" indent="-342900">
                  <a:buFont typeface="Arial" panose="020B0604020202020204" pitchFamily="34" charset="0"/>
                  <a:buChar char="•"/>
                </a:pPr>
                <a:r>
                  <a:rPr lang="en-GB" dirty="0"/>
                  <a:t>The sampling interval and selection of the first unit are determined by the </a:t>
                </a:r>
                <a:r>
                  <a:rPr lang="en-GB" b="1" dirty="0"/>
                  <a:t>sampling fraction</a:t>
                </a:r>
                <a:r>
                  <a:rPr lang="en-GB" dirty="0"/>
                  <a:t>, which is calculated by dividing the sample size by the of total population: </a:t>
                </a:r>
              </a:p>
              <a:p>
                <a:r>
                  <a:rPr lang="en-GB" dirty="0"/>
                  <a:t>Sampling fraction =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𝑆𝑎𝑚𝑝𝑙𝑒</m:t>
                        </m:r>
                        <m:r>
                          <a:rPr lang="en-GB" b="0" i="1" smtClean="0">
                            <a:latin typeface="Cambria Math" panose="02040503050406030204" pitchFamily="18" charset="0"/>
                          </a:rPr>
                          <m:t> </m:t>
                        </m:r>
                        <m:r>
                          <a:rPr lang="en-GB" b="0" i="1" smtClean="0">
                            <a:latin typeface="Cambria Math" panose="02040503050406030204" pitchFamily="18" charset="0"/>
                          </a:rPr>
                          <m:t>𝑠𝑖𝑧𝑒</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𝑝𝑜𝑝𝑢𝑙𝑎𝑡𝑖𝑜𝑛</m:t>
                        </m:r>
                      </m:den>
                    </m:f>
                  </m:oMath>
                </a14:m>
                <a:br>
                  <a:rPr lang="en-GB" dirty="0"/>
                </a:br>
                <a:endParaRPr lang="en-GB" dirty="0"/>
              </a:p>
              <a:p>
                <a:br>
                  <a:rPr lang="en-GB" dirty="0"/>
                </a:br>
                <a:endParaRPr lang="en-GB" dirty="0"/>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US" dirty="0"/>
              </a:p>
            </p:txBody>
          </p:sp>
        </mc:Choice>
        <mc:Fallback xmlns="">
          <p:sp>
            <p:nvSpPr>
              <p:cNvPr id="3" name="Content Placeholder 2">
                <a:extLst>
                  <a:ext uri="{FF2B5EF4-FFF2-40B4-BE49-F238E27FC236}">
                    <a16:creationId xmlns:a16="http://schemas.microsoft.com/office/drawing/2014/main" id="{2060432F-0EBB-6541-ADDF-07D6828AD5DA}"/>
                  </a:ext>
                </a:extLst>
              </p:cNvPr>
              <p:cNvSpPr>
                <a:spLocks noGrp="1" noRot="1" noChangeAspect="1" noMove="1" noResize="1" noEditPoints="1" noAdjustHandles="1" noChangeArrowheads="1" noChangeShapeType="1" noTextEdit="1"/>
              </p:cNvSpPr>
              <p:nvPr>
                <p:ph idx="1"/>
              </p:nvPr>
            </p:nvSpPr>
            <p:spPr>
              <a:xfrm>
                <a:off x="525717" y="2521885"/>
                <a:ext cx="10077557" cy="3830789"/>
              </a:xfrm>
              <a:blipFill>
                <a:blip r:embed="rId2"/>
                <a:stretch>
                  <a:fillRect l="-630" t="-660"/>
                </a:stretch>
              </a:blipFill>
            </p:spPr>
            <p:txBody>
              <a:bodyPr/>
              <a:lstStyle/>
              <a:p>
                <a:r>
                  <a:rPr lang="en-US">
                    <a:noFill/>
                  </a:rPr>
                  <a:t> </a:t>
                </a:r>
              </a:p>
            </p:txBody>
          </p:sp>
        </mc:Fallback>
      </mc:AlternateContent>
    </p:spTree>
    <p:extLst>
      <p:ext uri="{BB962C8B-B14F-4D97-AF65-F5344CB8AC3E}">
        <p14:creationId xmlns:p14="http://schemas.microsoft.com/office/powerpoint/2010/main" val="166494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FA8F-A135-8D42-ACD2-BA14EB7FCE6C}"/>
              </a:ext>
            </a:extLst>
          </p:cNvPr>
          <p:cNvSpPr>
            <a:spLocks noGrp="1"/>
          </p:cNvSpPr>
          <p:nvPr>
            <p:ph type="title"/>
          </p:nvPr>
        </p:nvSpPr>
        <p:spPr/>
        <p:txBody>
          <a:bodyPr/>
          <a:lstStyle/>
          <a:p>
            <a:r>
              <a:rPr lang="en-US" dirty="0"/>
              <a:t>Systematic random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43D21C-E63F-824A-94BD-80C8262E1ED8}"/>
                  </a:ext>
                </a:extLst>
              </p:cNvPr>
              <p:cNvSpPr>
                <a:spLocks noGrp="1"/>
              </p:cNvSpPr>
              <p:nvPr>
                <p:ph idx="1"/>
              </p:nvPr>
            </p:nvSpPr>
            <p:spPr/>
            <p:txBody>
              <a:bodyPr/>
              <a:lstStyle/>
              <a:p>
                <a:pPr marL="342900" indent="-342900">
                  <a:buFont typeface="Arial" panose="020B0604020202020204" pitchFamily="34" charset="0"/>
                  <a:buChar char="•"/>
                </a:pPr>
                <a:r>
                  <a:rPr lang="en-GB" dirty="0"/>
                  <a:t>The sampling fraction guides the sampling selection process. For example is the sampling fraction is  </a:t>
                </a:r>
                <a14:m>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oMath>
                </a14:m>
                <a:r>
                  <a:rPr lang="en-GB" dirty="0"/>
                  <a:t>  then the starting unit should be randomly selected within the first 4 units and incremented by selecting every 4th unit of the population. </a:t>
                </a:r>
              </a:p>
              <a:p>
                <a:pPr marL="342900" indent="-342900">
                  <a:buFont typeface="Arial" panose="020B0604020202020204" pitchFamily="34" charset="0"/>
                  <a:buChar char="•"/>
                </a:pPr>
                <a:r>
                  <a:rPr lang="en-GB" dirty="0"/>
                  <a:t>As you may have noticed, this method also requires a </a:t>
                </a:r>
                <a:r>
                  <a:rPr lang="en-GB" b="1" dirty="0"/>
                  <a:t>sampling frame</a:t>
                </a:r>
              </a:p>
              <a:p>
                <a:pPr marL="342900" indent="-342900">
                  <a:buFont typeface="Arial" panose="020B0604020202020204" pitchFamily="34" charset="0"/>
                  <a:buChar char="•"/>
                </a:pPr>
                <a:r>
                  <a:rPr lang="en-GB" dirty="0"/>
                  <a:t>The importance of this methods mainly lies in the fact that it is easy and less costly. Also, the sampling process spreads the sample evenly across the population. </a:t>
                </a:r>
              </a:p>
              <a:p>
                <a:pPr marL="342900" indent="-342900">
                  <a:buFont typeface="Arial" panose="020B0604020202020204" pitchFamily="34" charset="0"/>
                  <a:buChar char="•"/>
                </a:pPr>
                <a:r>
                  <a:rPr lang="en-GB" dirty="0"/>
                  <a:t>It is more suitable in the collection of data from geographically disperse populations </a:t>
                </a:r>
              </a:p>
              <a:p>
                <a:pPr marL="342900" indent="-342900">
                  <a:buFont typeface="Arial" panose="020B0604020202020204" pitchFamily="34" charset="0"/>
                  <a:buChar char="•"/>
                </a:pPr>
                <a:endParaRPr lang="en-GB" b="1" dirty="0"/>
              </a:p>
              <a:p>
                <a:endParaRPr lang="en-GB" dirty="0"/>
              </a:p>
              <a:p>
                <a:endParaRPr lang="en-GB" dirty="0"/>
              </a:p>
              <a:p>
                <a:endParaRPr lang="en-GB" dirty="0"/>
              </a:p>
              <a:p>
                <a:pPr lvl="0"/>
                <a:endParaRPr lang="en-US" dirty="0"/>
              </a:p>
            </p:txBody>
          </p:sp>
        </mc:Choice>
        <mc:Fallback xmlns="">
          <p:sp>
            <p:nvSpPr>
              <p:cNvPr id="3" name="Content Placeholder 2">
                <a:extLst>
                  <a:ext uri="{FF2B5EF4-FFF2-40B4-BE49-F238E27FC236}">
                    <a16:creationId xmlns:a16="http://schemas.microsoft.com/office/drawing/2014/main" id="{1643D21C-E63F-824A-94BD-80C8262E1ED8}"/>
                  </a:ext>
                </a:extLst>
              </p:cNvPr>
              <p:cNvSpPr>
                <a:spLocks noGrp="1" noRot="1" noChangeAspect="1" noMove="1" noResize="1" noEditPoints="1" noAdjustHandles="1" noChangeArrowheads="1" noChangeShapeType="1" noTextEdit="1"/>
              </p:cNvSpPr>
              <p:nvPr>
                <p:ph idx="1"/>
              </p:nvPr>
            </p:nvSpPr>
            <p:spPr>
              <a:blipFill>
                <a:blip r:embed="rId2"/>
                <a:stretch>
                  <a:fillRect l="-504" t="-712" r="-378"/>
                </a:stretch>
              </a:blipFill>
            </p:spPr>
            <p:txBody>
              <a:bodyPr/>
              <a:lstStyle/>
              <a:p>
                <a:r>
                  <a:rPr lang="en-US">
                    <a:noFill/>
                  </a:rPr>
                  <a:t> </a:t>
                </a:r>
              </a:p>
            </p:txBody>
          </p:sp>
        </mc:Fallback>
      </mc:AlternateContent>
    </p:spTree>
    <p:extLst>
      <p:ext uri="{BB962C8B-B14F-4D97-AF65-F5344CB8AC3E}">
        <p14:creationId xmlns:p14="http://schemas.microsoft.com/office/powerpoint/2010/main" val="249784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252E-12EF-8D4D-8709-A947EA2ABF9B}"/>
              </a:ext>
            </a:extLst>
          </p:cNvPr>
          <p:cNvSpPr>
            <a:spLocks noGrp="1"/>
          </p:cNvSpPr>
          <p:nvPr>
            <p:ph type="title"/>
          </p:nvPr>
        </p:nvSpPr>
        <p:spPr/>
        <p:txBody>
          <a:bodyPr/>
          <a:lstStyle/>
          <a:p>
            <a:r>
              <a:rPr lang="en-US" dirty="0"/>
              <a:t>Stratified random sampling</a:t>
            </a:r>
          </a:p>
        </p:txBody>
      </p:sp>
      <p:sp>
        <p:nvSpPr>
          <p:cNvPr id="3" name="Content Placeholder 2">
            <a:extLst>
              <a:ext uri="{FF2B5EF4-FFF2-40B4-BE49-F238E27FC236}">
                <a16:creationId xmlns:a16="http://schemas.microsoft.com/office/drawing/2014/main" id="{06013B0C-99DC-FF44-A6BC-C2802E3D0C52}"/>
              </a:ext>
            </a:extLst>
          </p:cNvPr>
          <p:cNvSpPr>
            <a:spLocks noGrp="1"/>
          </p:cNvSpPr>
          <p:nvPr>
            <p:ph idx="1"/>
          </p:nvPr>
        </p:nvSpPr>
        <p:spPr/>
        <p:txBody>
          <a:bodyPr>
            <a:noAutofit/>
          </a:bodyPr>
          <a:lstStyle/>
          <a:p>
            <a:pPr marL="342900" indent="-342900">
              <a:buFont typeface="Arial" panose="020B0604020202020204" pitchFamily="34" charset="0"/>
              <a:buChar char="•"/>
            </a:pPr>
            <a:r>
              <a:rPr lang="en-GB" dirty="0"/>
              <a:t>Stratified sampling method is a type of probability sampling method involving the division of the population into smaller sub-populations called strata and selecting elements from each strata in a proportionate fashion.</a:t>
            </a:r>
          </a:p>
          <a:p>
            <a:pPr marL="342900" indent="-342900">
              <a:buFont typeface="Arial" panose="020B0604020202020204" pitchFamily="34" charset="0"/>
              <a:buChar char="•"/>
            </a:pPr>
            <a:r>
              <a:rPr lang="en-GB" dirty="0"/>
              <a:t> This method is often used to obtain a representative sample from the population which does not constitute a homogeneous whole.</a:t>
            </a:r>
          </a:p>
          <a:p>
            <a:pPr marL="342900" indent="-342900">
              <a:buFont typeface="Arial" panose="020B0604020202020204" pitchFamily="34" charset="0"/>
              <a:buChar char="•"/>
            </a:pPr>
            <a:r>
              <a:rPr lang="en-GB" dirty="0"/>
              <a:t> The procedure for stratified sampling usually begins with determining the proportion of the total sample size to be drawn from each stratum. Followed by randomly selecting elements from each stratum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p>
          <a:p>
            <a:endParaRPr lang="en-GB" dirty="0"/>
          </a:p>
          <a:p>
            <a:r>
              <a:rPr lang="en-GB" dirty="0"/>
              <a:t> </a:t>
            </a:r>
            <a:endParaRPr lang="en-US" dirty="0"/>
          </a:p>
        </p:txBody>
      </p:sp>
    </p:spTree>
    <p:extLst>
      <p:ext uri="{BB962C8B-B14F-4D97-AF65-F5344CB8AC3E}">
        <p14:creationId xmlns:p14="http://schemas.microsoft.com/office/powerpoint/2010/main" val="58331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252E-12EF-8D4D-8709-A947EA2ABF9B}"/>
              </a:ext>
            </a:extLst>
          </p:cNvPr>
          <p:cNvSpPr>
            <a:spLocks noGrp="1"/>
          </p:cNvSpPr>
          <p:nvPr>
            <p:ph type="title"/>
          </p:nvPr>
        </p:nvSpPr>
        <p:spPr/>
        <p:txBody>
          <a:bodyPr/>
          <a:lstStyle/>
          <a:p>
            <a:r>
              <a:rPr lang="en-US" dirty="0"/>
              <a:t>Stratified random sampling</a:t>
            </a:r>
          </a:p>
        </p:txBody>
      </p:sp>
      <p:sp>
        <p:nvSpPr>
          <p:cNvPr id="3" name="Content Placeholder 2">
            <a:extLst>
              <a:ext uri="{FF2B5EF4-FFF2-40B4-BE49-F238E27FC236}">
                <a16:creationId xmlns:a16="http://schemas.microsoft.com/office/drawing/2014/main" id="{06013B0C-99DC-FF44-A6BC-C2802E3D0C52}"/>
              </a:ext>
            </a:extLst>
          </p:cNvPr>
          <p:cNvSpPr>
            <a:spLocks noGrp="1"/>
          </p:cNvSpPr>
          <p:nvPr>
            <p:ph idx="1"/>
          </p:nvPr>
        </p:nvSpPr>
        <p:spPr/>
        <p:txBody>
          <a:bodyPr>
            <a:noAutofit/>
          </a:bodyPr>
          <a:lstStyle/>
          <a:p>
            <a:pPr marL="342900" indent="-342900">
              <a:buFont typeface="Arial" panose="020B0604020202020204" pitchFamily="34" charset="0"/>
              <a:buChar char="•"/>
            </a:pPr>
            <a:r>
              <a:rPr lang="en-GB" dirty="0"/>
              <a:t>For example if we are interested in studying public perceptions on violence against women and we have anecdotal evidence suggesting that there are gender differences in public perception, we may want to stratify our sample in order to have an equal proportion of women and men. </a:t>
            </a:r>
          </a:p>
          <a:p>
            <a:pPr marL="342900" indent="-342900">
              <a:buFont typeface="Arial" panose="020B0604020202020204" pitchFamily="34" charset="0"/>
              <a:buChar char="•"/>
            </a:pPr>
            <a:r>
              <a:rPr lang="en-GB" dirty="0"/>
              <a:t>We will start with determining the proportion of women and men to be selected in our sample (in this case 50% women and 50% men) and then we randomly select the required number of women and that of men.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p>
          <a:p>
            <a:endParaRPr lang="en-GB" dirty="0"/>
          </a:p>
          <a:p>
            <a:r>
              <a:rPr lang="en-GB" dirty="0"/>
              <a:t> </a:t>
            </a:r>
            <a:endParaRPr lang="en-US" dirty="0"/>
          </a:p>
        </p:txBody>
      </p:sp>
    </p:spTree>
    <p:extLst>
      <p:ext uri="{BB962C8B-B14F-4D97-AF65-F5344CB8AC3E}">
        <p14:creationId xmlns:p14="http://schemas.microsoft.com/office/powerpoint/2010/main" val="180232487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20745</TotalTime>
  <Words>1464</Words>
  <Application>Microsoft Macintosh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Light</vt:lpstr>
      <vt:lpstr>Cambria Math</vt:lpstr>
      <vt:lpstr>Georgia Pro Semibold</vt:lpstr>
      <vt:lpstr>RocaVTI</vt:lpstr>
      <vt:lpstr>Sampling</vt:lpstr>
      <vt:lpstr>What is sampling?</vt:lpstr>
      <vt:lpstr>Important concepts in sampling</vt:lpstr>
      <vt:lpstr>Probability sampling designs</vt:lpstr>
      <vt:lpstr>Simple random sampling </vt:lpstr>
      <vt:lpstr>Systematic randon sampling</vt:lpstr>
      <vt:lpstr>Systematic random sampling</vt:lpstr>
      <vt:lpstr>Stratified random sampling</vt:lpstr>
      <vt:lpstr>Stratified random sampling</vt:lpstr>
      <vt:lpstr>Cluster sampling</vt:lpstr>
      <vt:lpstr>Multi-stage cluster sampling</vt:lpstr>
      <vt:lpstr>Importance of probability sampling</vt:lpstr>
      <vt:lpstr>Non-probability sampling methods</vt:lpstr>
      <vt:lpstr>Convenience sampling</vt:lpstr>
      <vt:lpstr>Purposive sampling</vt:lpstr>
      <vt:lpstr>Snowball sampling</vt:lpstr>
      <vt:lpstr>Quota sampling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overview of social research</dc:title>
  <dc:creator>Simona Simona</dc:creator>
  <cp:lastModifiedBy>Simona Simona</cp:lastModifiedBy>
  <cp:revision>65</cp:revision>
  <dcterms:created xsi:type="dcterms:W3CDTF">2021-07-20T06:55:10Z</dcterms:created>
  <dcterms:modified xsi:type="dcterms:W3CDTF">2021-08-30T06:54:42Z</dcterms:modified>
</cp:coreProperties>
</file>