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Be Vietnam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BeVietnamPr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VietnamPr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eVietnamPro-boldItalic.fntdata"/><Relationship Id="rId30" Type="http://schemas.openxmlformats.org/officeDocument/2006/relationships/font" Target="fonts/BeVietnamPr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Speaker Notes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54645336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54645336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it"/>
              <a:t>And with personal data usually you have identifiers: you could have direct identifiers (examples) and you could have indirect identifiers, the remaining ones such as age, gender, occupation</a:t>
            </a:r>
            <a:endParaRPr/>
          </a:p>
          <a:p>
            <a:pPr indent="-298450" lvl="0" marL="457200" rtl="0" algn="l">
              <a:spcBef>
                <a:spcPts val="0"/>
              </a:spcBef>
              <a:spcAft>
                <a:spcPts val="0"/>
              </a:spcAft>
              <a:buSzPts val="1100"/>
              <a:buChar char="-"/>
            </a:pPr>
            <a:r>
              <a:rPr lang="it"/>
              <a:t>The difference is that with direct identifiers you can directly identify someone. With just one feature you can identify a person: 1 CF means 1 person. If I know CF of one of you, I can directly identify you. And the same is true for Passport, IP. Indirect identifiers don’t work like that. If you just know how old is someone, you can’t identify him/her. </a:t>
            </a:r>
            <a:endParaRPr/>
          </a:p>
          <a:p>
            <a:pPr indent="-298450" lvl="0" marL="457200" rtl="0" algn="l">
              <a:spcBef>
                <a:spcPts val="0"/>
              </a:spcBef>
              <a:spcAft>
                <a:spcPts val="0"/>
              </a:spcAft>
              <a:buSzPts val="1100"/>
              <a:buChar char="-"/>
            </a:pPr>
            <a:r>
              <a:rPr lang="it"/>
              <a:t>Protect direct identifiers is easy, just remove/replace them. Those features are not so useful in terms of ML models, in terms of statistical models, It’s noise…</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It is easier to protect direct identifiers: you can simply delete them or replace them with fake values. For indirect identifiers it is harder: that's where the usefulness of the data lies, we want to preserve them, we want to preserve their statistical properties. This is where synthetic data generation helps us.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2e7d9054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2e7d9054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it"/>
              <a:t>And with personal data usually you have identifiers: you could have direct identifiers (examples) and you could have indirect identifiers, the remaining ones such as age, gender, occupation</a:t>
            </a:r>
            <a:endParaRPr/>
          </a:p>
          <a:p>
            <a:pPr indent="-298450" lvl="0" marL="457200" rtl="0" algn="l">
              <a:spcBef>
                <a:spcPts val="0"/>
              </a:spcBef>
              <a:spcAft>
                <a:spcPts val="0"/>
              </a:spcAft>
              <a:buSzPts val="1100"/>
              <a:buChar char="-"/>
            </a:pPr>
            <a:r>
              <a:rPr lang="it"/>
              <a:t>The difference is that with direct identifiers you can directly identify someone. With just one feature you can identify a person: 1 CF means 1 person. If I know CF of one of you, I can directly identify you. And the same is true for Passport, IP. Indirect identifiers don’t work like that. If you just know how old is someone, you can’t identify him/her. </a:t>
            </a:r>
            <a:endParaRPr/>
          </a:p>
          <a:p>
            <a:pPr indent="-298450" lvl="0" marL="457200" rtl="0" algn="l">
              <a:spcBef>
                <a:spcPts val="0"/>
              </a:spcBef>
              <a:spcAft>
                <a:spcPts val="0"/>
              </a:spcAft>
              <a:buSzPts val="1100"/>
              <a:buChar char="-"/>
            </a:pPr>
            <a:r>
              <a:rPr lang="it"/>
              <a:t>Protect direct identifiers is easy, just remove/replace them. Those features are not so useful in terms of ML models, in terms of statistical models, It’s noise…</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It is easier to protect direct identifiers: you can simply delete them or replace them with fake values. For indirect identifiers it is harder: that's where the usefulness of the data lies, we want to preserve them, we want to preserve their statistical properties. This is where synthetic data generation helps us.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290679e0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290679e0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290679e0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290679e0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290679e0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290679e0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290679e04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290679e0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290679e0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290679e0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290679e0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d290679e0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290679e0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290679e0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290679e0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d290679e0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290679e0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290679e0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290679e04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290679e04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it"/>
              <a:t>change these tables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290679e04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290679e04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290679e04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d290679e04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01606c126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01606c12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290679e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290679e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01606c12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01606c12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it"/>
              <a:t>You just need to know that the generations takes place through a neural network. The generative model of this meme is a neural network, a Variational Auto Encoder to be specific. The model is trained on the original dataset, it leans the statistical properties of the data and it's then able to generate new data.</a:t>
            </a:r>
            <a:endParaRPr/>
          </a:p>
          <a:p>
            <a:pPr indent="-298450" lvl="0" marL="457200" rtl="0" algn="l">
              <a:spcBef>
                <a:spcPts val="0"/>
              </a:spcBef>
              <a:spcAft>
                <a:spcPts val="0"/>
              </a:spcAft>
              <a:buSzPts val="1100"/>
              <a:buChar char="-"/>
            </a:pPr>
            <a:r>
              <a:rPr lang="it"/>
              <a:t>We are not just asking ChatGPT to generate new data, I swear.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01606c12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01606c12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it"/>
              <a:t>We can identify at least two main reasons: data augmentation and data sharing.</a:t>
            </a:r>
            <a:endParaRPr/>
          </a:p>
          <a:p>
            <a:pPr indent="-298450" lvl="0" marL="457200" rtl="0" algn="l">
              <a:spcBef>
                <a:spcPts val="0"/>
              </a:spcBef>
              <a:spcAft>
                <a:spcPts val="0"/>
              </a:spcAft>
              <a:buSzPts val="1100"/>
              <a:buChar char="-"/>
            </a:pPr>
            <a:r>
              <a:rPr lang="it"/>
              <a:t>If the goal is just data augmentation, the only thing that matters is high fidelity. The synthetic data must be as close as possible to the original dataset. They must be useful. And by similarity I obviously mean statistical similarity. The statistical distribution of the synthetic data must be very similar to the original. </a:t>
            </a:r>
            <a:endParaRPr/>
          </a:p>
          <a:p>
            <a:pPr indent="-298450" lvl="0" marL="457200" rtl="0" algn="l">
              <a:spcBef>
                <a:spcPts val="0"/>
              </a:spcBef>
              <a:spcAft>
                <a:spcPts val="0"/>
              </a:spcAft>
              <a:buSzPts val="1100"/>
              <a:buChar char="-"/>
            </a:pPr>
            <a:r>
              <a:rPr lang="it"/>
              <a:t>Example with Age and Feature Correlation.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01606c12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01606c12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it"/>
              <a:t>The other example is Data Sharing. This applies when you have a dataset with personal data of course. Consider for example, a financial institution, a bank for example. They have a huge amount of data about theri customer, right? Names, age, how much they earn, how much money they have, how much they spend, how many times they use their credit card and so on. If the bank wants to use this data for whatever reason, a lot of privacy laws and regulations apply, need to be followed. Even if they want to share their data internally. I don't know, maybe they want to share the data with the data science team to build some models. </a:t>
            </a:r>
            <a:endParaRPr/>
          </a:p>
          <a:p>
            <a:pPr indent="-298450" lvl="0" marL="457200" rtl="0" algn="l">
              <a:spcBef>
                <a:spcPts val="0"/>
              </a:spcBef>
              <a:spcAft>
                <a:spcPts val="0"/>
              </a:spcAft>
              <a:buSzPts val="1100"/>
              <a:buChar char="-"/>
            </a:pPr>
            <a:r>
              <a:rPr lang="it"/>
              <a:t>Ok so synthetic data generation could be a good solution here. You can get data that are similar to the original ones and, in theory, this new data is not personal anymore cause it's synthetic...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5464533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5464533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it"/>
              <a:t>Traditional  techniques: you take one original person</a:t>
            </a:r>
            <a:r>
              <a:rPr lang="it"/>
              <a:t> and you apply a transf</a:t>
            </a:r>
            <a:r>
              <a:rPr lang="it"/>
              <a:t>ormation or some transformation to make some changes, to hide the sensitive features. So from one row you got a transformed row. There’s a 1-to-1 mapping. If you have a transformation, you can find the inverse transformation.</a:t>
            </a:r>
            <a:endParaRPr/>
          </a:p>
          <a:p>
            <a:pPr indent="-298450" lvl="0" marL="457200" rtl="0" algn="l">
              <a:spcBef>
                <a:spcPts val="0"/>
              </a:spcBef>
              <a:spcAft>
                <a:spcPts val="0"/>
              </a:spcAft>
              <a:buSzPts val="1100"/>
              <a:buChar char="-"/>
            </a:pPr>
            <a:r>
              <a:rPr lang="it"/>
              <a:t>With ML, in our case, new data </a:t>
            </a:r>
            <a:r>
              <a:rPr lang="it"/>
              <a:t>record</a:t>
            </a:r>
            <a:r>
              <a:rPr lang="it"/>
              <a:t> are generated by a distribution learnt by a model. There’s no unique mapping, in theory. But you should not underestimate the risks.</a:t>
            </a:r>
            <a:endParaRPr/>
          </a:p>
          <a:p>
            <a:pPr indent="-298450" lvl="0" marL="457200" rtl="0" algn="l">
              <a:spcBef>
                <a:spcPts val="0"/>
              </a:spcBef>
              <a:spcAft>
                <a:spcPts val="0"/>
              </a:spcAft>
              <a:buSzPts val="1100"/>
              <a:buChar char="-"/>
            </a:pPr>
            <a:r>
              <a:rPr lang="it"/>
              <a:t>What risks are we talking about?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290679e04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290679e04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it"/>
              <a:t>Let’s say s is a record in our private synthetic dataset S. If an attacker is able, with or without any background knowledge, to assign a real identity to that record, we call this an identity disclosure. </a:t>
            </a:r>
            <a:endParaRPr/>
          </a:p>
          <a:p>
            <a:pPr indent="-298450" lvl="0" marL="457200" rtl="0" algn="l">
              <a:spcBef>
                <a:spcPts val="0"/>
              </a:spcBef>
              <a:spcAft>
                <a:spcPts val="0"/>
              </a:spcAft>
              <a:buSzPts val="1100"/>
              <a:buChar char="-"/>
            </a:pPr>
            <a:r>
              <a:rPr lang="it"/>
              <a:t>Only correct identity assignments matter. If the attacker assigns a wrong identity to a synthetic record or assigns an identity of a real person who was not present in the original training dataset, there is no identity disclosure. </a:t>
            </a:r>
            <a:endParaRPr/>
          </a:p>
          <a:p>
            <a:pPr indent="-298450" lvl="0" marL="457200" rtl="0" algn="l">
              <a:spcBef>
                <a:spcPts val="0"/>
              </a:spcBef>
              <a:spcAft>
                <a:spcPts val="0"/>
              </a:spcAft>
              <a:buSzPts val="1100"/>
              <a:buChar char="-"/>
            </a:pPr>
            <a:r>
              <a:rPr lang="it"/>
              <a:t>Assessing the risk and relevance of an identity disclosure, we must take into account the background knowledge and resulting information gain of the attacker. Did the attacker learn something new about the identified subject? If it is able to assign a real identity to a synthetic record, but it already knew all the attributes of that individual, it did not learn anything new from this assignment, the information gain is zero. We should be particularly concerned only with the risks derived from identity disclosures where the information gain is greater than zero. </a:t>
            </a:r>
            <a:endParaRPr/>
          </a:p>
          <a:p>
            <a:pPr indent="-298450" lvl="0" marL="457200" rtl="0" algn="l">
              <a:spcBef>
                <a:spcPts val="0"/>
              </a:spcBef>
              <a:spcAft>
                <a:spcPts val="0"/>
              </a:spcAft>
              <a:buSzPts val="1100"/>
              <a:buChar char="-"/>
            </a:pPr>
            <a:r>
              <a:rPr lang="it"/>
              <a:t>A good synthetic data generation protects from these meaningful identity disclosures.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01606c12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01606c12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it"/>
              <a:t>So we would like to have synthetic data that is statistically very similar but at the same time, individual record wise, very different from the original data. Yes, it is a big deal. </a:t>
            </a:r>
            <a:endParaRPr/>
          </a:p>
          <a:p>
            <a:pPr indent="-298450" lvl="0" marL="457200" rtl="0" algn="l">
              <a:spcBef>
                <a:spcPts val="0"/>
              </a:spcBef>
              <a:spcAft>
                <a:spcPts val="0"/>
              </a:spcAft>
              <a:buSzPts val="1100"/>
              <a:buChar char="-"/>
            </a:pPr>
            <a:r>
              <a:rPr lang="it"/>
              <a:t>There's this big trade off and while, for example, traditional anonymization techniques have been available for decades, techniques such as masking and hashing, synthetic data generation can better deal with this trade-off: synthetic data, if done properly, is private, realistic and retains the original statistical properties. However, we need to be clear about this, it's not possible to have new data with 100% fidelity score and 100% privacy score, it is still a trade-off but synthetic data can help.</a:t>
            </a:r>
            <a:endParaRPr/>
          </a:p>
          <a:p>
            <a:pPr indent="-298450" lvl="0" marL="457200" rtl="0" algn="l">
              <a:spcBef>
                <a:spcPts val="0"/>
              </a:spcBef>
              <a:spcAft>
                <a:spcPts val="0"/>
              </a:spcAft>
              <a:buSzPts val="1100"/>
              <a:buChar char="-"/>
            </a:pPr>
            <a:r>
              <a:rPr lang="it"/>
              <a:t>To prove this, we need metrics that help us to quantify and manage risks. We're going to assess the privacy risks.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1.pn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 name="Shape 7"/>
        <p:cNvGrpSpPr/>
        <p:nvPr/>
      </p:nvGrpSpPr>
      <p:grpSpPr>
        <a:xfrm>
          <a:off x="0" y="0"/>
          <a:ext cx="0" cy="0"/>
          <a:chOff x="0" y="0"/>
          <a:chExt cx="0" cy="0"/>
        </a:xfrm>
      </p:grpSpPr>
      <p:sp>
        <p:nvSpPr>
          <p:cNvPr id="8" name="Google Shape;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ertina">
  <p:cSld name="ONE_COLUMN_TEXT_1">
    <p:spTree>
      <p:nvGrpSpPr>
        <p:cNvPr id="9" name="Shape 9"/>
        <p:cNvGrpSpPr/>
        <p:nvPr/>
      </p:nvGrpSpPr>
      <p:grpSpPr>
        <a:xfrm>
          <a:off x="0" y="0"/>
          <a:ext cx="0" cy="0"/>
          <a:chOff x="0" y="0"/>
          <a:chExt cx="0" cy="0"/>
        </a:xfrm>
      </p:grpSpPr>
      <p:sp>
        <p:nvSpPr>
          <p:cNvPr id="10" name="Google Shape;1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
        <p:nvSpPr>
          <p:cNvPr id="11" name="Google Shape;11;p3"/>
          <p:cNvSpPr/>
          <p:nvPr/>
        </p:nvSpPr>
        <p:spPr>
          <a:xfrm>
            <a:off x="-43675" y="-17700"/>
            <a:ext cx="9187800" cy="5178900"/>
          </a:xfrm>
          <a:prstGeom prst="rect">
            <a:avLst/>
          </a:prstGeom>
          <a:solidFill>
            <a:srgbClr val="747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a:t> </a:t>
            </a:r>
            <a:endParaRPr/>
          </a:p>
        </p:txBody>
      </p:sp>
      <p:pic>
        <p:nvPicPr>
          <p:cNvPr id="12" name="Google Shape;12;p3"/>
          <p:cNvPicPr preferRelativeResize="0"/>
          <p:nvPr/>
        </p:nvPicPr>
        <p:blipFill>
          <a:blip r:embed="rId2">
            <a:alphaModFix/>
          </a:blip>
          <a:stretch>
            <a:fillRect/>
          </a:stretch>
        </p:blipFill>
        <p:spPr>
          <a:xfrm>
            <a:off x="-436275" y="1595150"/>
            <a:ext cx="11830572" cy="3566049"/>
          </a:xfrm>
          <a:prstGeom prst="rect">
            <a:avLst/>
          </a:prstGeom>
          <a:noFill/>
          <a:ln>
            <a:noFill/>
          </a:ln>
        </p:spPr>
      </p:pic>
      <p:cxnSp>
        <p:nvCxnSpPr>
          <p:cNvPr id="13" name="Google Shape;13;p3"/>
          <p:cNvCxnSpPr/>
          <p:nvPr/>
        </p:nvCxnSpPr>
        <p:spPr>
          <a:xfrm>
            <a:off x="323525" y="943150"/>
            <a:ext cx="8448000" cy="0"/>
          </a:xfrm>
          <a:prstGeom prst="straightConnector1">
            <a:avLst/>
          </a:prstGeom>
          <a:noFill/>
          <a:ln cap="flat" cmpd="sng" w="9525">
            <a:solidFill>
              <a:srgbClr val="EEEDED"/>
            </a:solidFill>
            <a:prstDash val="solid"/>
            <a:round/>
            <a:headEnd len="med" w="med" type="none"/>
            <a:tailEnd len="med" w="med" type="none"/>
          </a:ln>
        </p:spPr>
      </p:cxnSp>
      <p:pic>
        <p:nvPicPr>
          <p:cNvPr id="14" name="Google Shape;14;p3"/>
          <p:cNvPicPr preferRelativeResize="0"/>
          <p:nvPr/>
        </p:nvPicPr>
        <p:blipFill>
          <a:blip r:embed="rId3">
            <a:alphaModFix/>
          </a:blip>
          <a:stretch>
            <a:fillRect/>
          </a:stretch>
        </p:blipFill>
        <p:spPr>
          <a:xfrm>
            <a:off x="170875" y="257750"/>
            <a:ext cx="2923775" cy="685400"/>
          </a:xfrm>
          <a:prstGeom prst="rect">
            <a:avLst/>
          </a:prstGeom>
          <a:noFill/>
          <a:ln>
            <a:noFill/>
          </a:ln>
        </p:spPr>
      </p:pic>
      <p:grpSp>
        <p:nvGrpSpPr>
          <p:cNvPr id="15" name="Google Shape;15;p3"/>
          <p:cNvGrpSpPr/>
          <p:nvPr/>
        </p:nvGrpSpPr>
        <p:grpSpPr>
          <a:xfrm>
            <a:off x="7727241" y="4531817"/>
            <a:ext cx="1049563" cy="262186"/>
            <a:chOff x="5139975" y="678450"/>
            <a:chExt cx="328050" cy="81900"/>
          </a:xfrm>
        </p:grpSpPr>
        <p:sp>
          <p:nvSpPr>
            <p:cNvPr id="16" name="Google Shape;16;p3"/>
            <p:cNvSpPr/>
            <p:nvPr/>
          </p:nvSpPr>
          <p:spPr>
            <a:xfrm>
              <a:off x="5139975" y="678450"/>
              <a:ext cx="81900" cy="81900"/>
            </a:xfrm>
            <a:prstGeom prst="rect">
              <a:avLst/>
            </a:prstGeom>
            <a:solidFill>
              <a:srgbClr val="565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5222025" y="678450"/>
              <a:ext cx="81900" cy="81900"/>
            </a:xfrm>
            <a:prstGeom prst="rect">
              <a:avLst/>
            </a:prstGeom>
            <a:solidFill>
              <a:srgbClr val="747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304075" y="678450"/>
              <a:ext cx="81900" cy="81900"/>
            </a:xfrm>
            <a:prstGeom prst="rect">
              <a:avLst/>
            </a:prstGeom>
            <a:solidFill>
              <a:srgbClr val="9D9C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5386125" y="678450"/>
              <a:ext cx="81900" cy="81900"/>
            </a:xfrm>
            <a:prstGeom prst="rect">
              <a:avLst/>
            </a:prstGeom>
            <a:solidFill>
              <a:srgbClr val="C3C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 name="Google Shape;20;p3"/>
          <p:cNvPicPr preferRelativeResize="0"/>
          <p:nvPr/>
        </p:nvPicPr>
        <p:blipFill>
          <a:blip r:embed="rId4">
            <a:alphaModFix/>
          </a:blip>
          <a:stretch>
            <a:fillRect/>
          </a:stretch>
        </p:blipFill>
        <p:spPr>
          <a:xfrm>
            <a:off x="323525" y="4611925"/>
            <a:ext cx="1681547" cy="1820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fondo con Payoff">
  <p:cSld name="TITLE_1">
    <p:spTree>
      <p:nvGrpSpPr>
        <p:cNvPr id="21" name="Shape 21"/>
        <p:cNvGrpSpPr/>
        <p:nvPr/>
      </p:nvGrpSpPr>
      <p:grpSpPr>
        <a:xfrm>
          <a:off x="0" y="0"/>
          <a:ext cx="0" cy="0"/>
          <a:chOff x="0" y="0"/>
          <a:chExt cx="0" cy="0"/>
        </a:xfrm>
      </p:grpSpPr>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23" name="Google Shape;23;p4"/>
          <p:cNvPicPr preferRelativeResize="0"/>
          <p:nvPr/>
        </p:nvPicPr>
        <p:blipFill>
          <a:blip r:embed="rId2">
            <a:alphaModFix/>
          </a:blip>
          <a:stretch>
            <a:fillRect/>
          </a:stretch>
        </p:blipFill>
        <p:spPr>
          <a:xfrm>
            <a:off x="0" y="3303"/>
            <a:ext cx="9144004" cy="5136896"/>
          </a:xfrm>
          <a:prstGeom prst="rect">
            <a:avLst/>
          </a:prstGeom>
          <a:noFill/>
          <a:ln>
            <a:noFill/>
          </a:ln>
        </p:spPr>
      </p:pic>
      <p:sp>
        <p:nvSpPr>
          <p:cNvPr id="24" name="Google Shape;24;p4"/>
          <p:cNvSpPr/>
          <p:nvPr/>
        </p:nvSpPr>
        <p:spPr>
          <a:xfrm rot="5400000">
            <a:off x="8096622" y="4092822"/>
            <a:ext cx="1211000" cy="1036156"/>
          </a:xfrm>
          <a:custGeom>
            <a:rect b="b" l="l" r="r" t="t"/>
            <a:pathLst>
              <a:path extrusionOk="0" h="17140" w="22260">
                <a:moveTo>
                  <a:pt x="982" y="1"/>
                </a:moveTo>
                <a:cubicBezTo>
                  <a:pt x="498" y="2099"/>
                  <a:pt x="1" y="6644"/>
                  <a:pt x="4004" y="8776"/>
                </a:cubicBezTo>
                <a:cubicBezTo>
                  <a:pt x="9307" y="11607"/>
                  <a:pt x="14728" y="9249"/>
                  <a:pt x="16376" y="12609"/>
                </a:cubicBezTo>
                <a:cubicBezTo>
                  <a:pt x="17722" y="15343"/>
                  <a:pt x="19573" y="17139"/>
                  <a:pt x="21583" y="17139"/>
                </a:cubicBezTo>
                <a:cubicBezTo>
                  <a:pt x="21807" y="17139"/>
                  <a:pt x="22033" y="17117"/>
                  <a:pt x="22260" y="17071"/>
                </a:cubicBezTo>
                <a:lnTo>
                  <a:pt x="22260" y="1"/>
                </a:lnTo>
                <a:close/>
              </a:path>
            </a:pathLst>
          </a:custGeom>
          <a:solidFill>
            <a:srgbClr val="C3C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lgn="r">
              <a:buNone/>
              <a:defRPr sz="1000">
                <a:solidFill>
                  <a:srgbClr val="4B4B4B"/>
                </a:solidFill>
                <a:latin typeface="Be Vietnam"/>
                <a:ea typeface="Be Vietnam"/>
                <a:cs typeface="Be Vietnam"/>
                <a:sym typeface="Be Vietnam"/>
              </a:defRPr>
            </a:lvl1pPr>
            <a:lvl2pPr lvl="1" rtl="0" algn="r">
              <a:buNone/>
              <a:defRPr sz="1000">
                <a:solidFill>
                  <a:srgbClr val="4B4B4B"/>
                </a:solidFill>
                <a:latin typeface="Be Vietnam"/>
                <a:ea typeface="Be Vietnam"/>
                <a:cs typeface="Be Vietnam"/>
                <a:sym typeface="Be Vietnam"/>
              </a:defRPr>
            </a:lvl2pPr>
            <a:lvl3pPr lvl="2" rtl="0" algn="r">
              <a:buNone/>
              <a:defRPr sz="1000">
                <a:solidFill>
                  <a:srgbClr val="4B4B4B"/>
                </a:solidFill>
                <a:latin typeface="Be Vietnam"/>
                <a:ea typeface="Be Vietnam"/>
                <a:cs typeface="Be Vietnam"/>
                <a:sym typeface="Be Vietnam"/>
              </a:defRPr>
            </a:lvl3pPr>
            <a:lvl4pPr lvl="3" rtl="0" algn="r">
              <a:buNone/>
              <a:defRPr sz="1000">
                <a:solidFill>
                  <a:srgbClr val="4B4B4B"/>
                </a:solidFill>
                <a:latin typeface="Be Vietnam"/>
                <a:ea typeface="Be Vietnam"/>
                <a:cs typeface="Be Vietnam"/>
                <a:sym typeface="Be Vietnam"/>
              </a:defRPr>
            </a:lvl4pPr>
            <a:lvl5pPr lvl="4" rtl="0" algn="r">
              <a:buNone/>
              <a:defRPr sz="1000">
                <a:solidFill>
                  <a:srgbClr val="4B4B4B"/>
                </a:solidFill>
                <a:latin typeface="Be Vietnam"/>
                <a:ea typeface="Be Vietnam"/>
                <a:cs typeface="Be Vietnam"/>
                <a:sym typeface="Be Vietnam"/>
              </a:defRPr>
            </a:lvl5pPr>
            <a:lvl6pPr lvl="5" rtl="0" algn="r">
              <a:buNone/>
              <a:defRPr sz="1000">
                <a:solidFill>
                  <a:srgbClr val="4B4B4B"/>
                </a:solidFill>
                <a:latin typeface="Be Vietnam"/>
                <a:ea typeface="Be Vietnam"/>
                <a:cs typeface="Be Vietnam"/>
                <a:sym typeface="Be Vietnam"/>
              </a:defRPr>
            </a:lvl6pPr>
            <a:lvl7pPr lvl="6" rtl="0" algn="r">
              <a:buNone/>
              <a:defRPr sz="1000">
                <a:solidFill>
                  <a:srgbClr val="4B4B4B"/>
                </a:solidFill>
                <a:latin typeface="Be Vietnam"/>
                <a:ea typeface="Be Vietnam"/>
                <a:cs typeface="Be Vietnam"/>
                <a:sym typeface="Be Vietnam"/>
              </a:defRPr>
            </a:lvl7pPr>
            <a:lvl8pPr lvl="7" rtl="0" algn="r">
              <a:buNone/>
              <a:defRPr sz="1000">
                <a:solidFill>
                  <a:srgbClr val="4B4B4B"/>
                </a:solidFill>
                <a:latin typeface="Be Vietnam"/>
                <a:ea typeface="Be Vietnam"/>
                <a:cs typeface="Be Vietnam"/>
                <a:sym typeface="Be Vietnam"/>
              </a:defRPr>
            </a:lvl8pPr>
            <a:lvl9pPr lvl="8" rtl="0" algn="r">
              <a:buNone/>
              <a:defRPr sz="1000">
                <a:solidFill>
                  <a:srgbClr val="4B4B4B"/>
                </a:solidFill>
                <a:latin typeface="Be Vietnam"/>
                <a:ea typeface="Be Vietnam"/>
                <a:cs typeface="Be Vietnam"/>
                <a:sym typeface="Be Vietnam"/>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fondo citazioni V1">
  <p:cSld name="TITLE_AND_BODY_1">
    <p:spTree>
      <p:nvGrpSpPr>
        <p:cNvPr id="26" name="Shape 26"/>
        <p:cNvGrpSpPr/>
        <p:nvPr/>
      </p:nvGrpSpPr>
      <p:grpSpPr>
        <a:xfrm>
          <a:off x="0" y="0"/>
          <a:ext cx="0" cy="0"/>
          <a:chOff x="0" y="0"/>
          <a:chExt cx="0" cy="0"/>
        </a:xfrm>
      </p:grpSpPr>
      <p:sp>
        <p:nvSpPr>
          <p:cNvPr id="27" name="Google Shape;27;p5"/>
          <p:cNvSpPr/>
          <p:nvPr/>
        </p:nvSpPr>
        <p:spPr>
          <a:xfrm>
            <a:off x="0" y="-35300"/>
            <a:ext cx="9162600" cy="5188200"/>
          </a:xfrm>
          <a:prstGeom prst="rect">
            <a:avLst/>
          </a:prstGeom>
          <a:solidFill>
            <a:srgbClr val="9D9C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5"/>
          <p:cNvGrpSpPr/>
          <p:nvPr/>
        </p:nvGrpSpPr>
        <p:grpSpPr>
          <a:xfrm>
            <a:off x="7061565" y="-320997"/>
            <a:ext cx="2499616" cy="1693272"/>
            <a:chOff x="6917100" y="2240375"/>
            <a:chExt cx="935100" cy="633425"/>
          </a:xfrm>
        </p:grpSpPr>
        <p:sp>
          <p:nvSpPr>
            <p:cNvPr id="29" name="Google Shape;29;p5"/>
            <p:cNvSpPr/>
            <p:nvPr/>
          </p:nvSpPr>
          <p:spPr>
            <a:xfrm>
              <a:off x="6917100" y="2284550"/>
              <a:ext cx="839300" cy="589250"/>
            </a:xfrm>
            <a:custGeom>
              <a:rect b="b" l="l" r="r" t="t"/>
              <a:pathLst>
                <a:path extrusionOk="0" h="23570" w="33572">
                  <a:moveTo>
                    <a:pt x="11224" y="1"/>
                  </a:moveTo>
                  <a:cubicBezTo>
                    <a:pt x="7603" y="1"/>
                    <a:pt x="3668" y="456"/>
                    <a:pt x="1693" y="2431"/>
                  </a:cubicBezTo>
                  <a:cubicBezTo>
                    <a:pt x="551" y="3625"/>
                    <a:pt x="0" y="5384"/>
                    <a:pt x="276" y="7025"/>
                  </a:cubicBezTo>
                  <a:cubicBezTo>
                    <a:pt x="709" y="9151"/>
                    <a:pt x="2244" y="10135"/>
                    <a:pt x="3334" y="11775"/>
                  </a:cubicBezTo>
                  <a:cubicBezTo>
                    <a:pt x="4488" y="13534"/>
                    <a:pt x="4698" y="15608"/>
                    <a:pt x="5578" y="17524"/>
                  </a:cubicBezTo>
                  <a:cubicBezTo>
                    <a:pt x="6457" y="19322"/>
                    <a:pt x="7874" y="21015"/>
                    <a:pt x="9790" y="21736"/>
                  </a:cubicBezTo>
                  <a:cubicBezTo>
                    <a:pt x="11536" y="22445"/>
                    <a:pt x="13452" y="22275"/>
                    <a:pt x="15316" y="22327"/>
                  </a:cubicBezTo>
                  <a:cubicBezTo>
                    <a:pt x="18633" y="22464"/>
                    <a:pt x="21215" y="23569"/>
                    <a:pt x="23852" y="23569"/>
                  </a:cubicBezTo>
                  <a:cubicBezTo>
                    <a:pt x="25512" y="23569"/>
                    <a:pt x="27194" y="23131"/>
                    <a:pt x="29096" y="21736"/>
                  </a:cubicBezTo>
                  <a:cubicBezTo>
                    <a:pt x="30618" y="20634"/>
                    <a:pt x="32101" y="19217"/>
                    <a:pt x="32757" y="17406"/>
                  </a:cubicBezTo>
                  <a:cubicBezTo>
                    <a:pt x="33571" y="15332"/>
                    <a:pt x="33309" y="12930"/>
                    <a:pt x="32482" y="10791"/>
                  </a:cubicBezTo>
                  <a:cubicBezTo>
                    <a:pt x="29962" y="4282"/>
                    <a:pt x="23243" y="791"/>
                    <a:pt x="16576" y="239"/>
                  </a:cubicBezTo>
                  <a:cubicBezTo>
                    <a:pt x="15147" y="141"/>
                    <a:pt x="13234" y="1"/>
                    <a:pt x="11224" y="1"/>
                  </a:cubicBezTo>
                  <a:close/>
                </a:path>
              </a:pathLst>
            </a:custGeom>
            <a:solidFill>
              <a:srgbClr val="747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7007325" y="2240375"/>
              <a:ext cx="844875" cy="563475"/>
            </a:xfrm>
            <a:custGeom>
              <a:rect b="b" l="l" r="r" t="t"/>
              <a:pathLst>
                <a:path extrusionOk="0" h="22539" w="33795">
                  <a:moveTo>
                    <a:pt x="18863" y="0"/>
                  </a:moveTo>
                  <a:cubicBezTo>
                    <a:pt x="17448" y="0"/>
                    <a:pt x="16033" y="146"/>
                    <a:pt x="14660" y="418"/>
                  </a:cubicBezTo>
                  <a:cubicBezTo>
                    <a:pt x="10552" y="1245"/>
                    <a:pt x="6510" y="3214"/>
                    <a:pt x="4108" y="6600"/>
                  </a:cubicBezTo>
                  <a:cubicBezTo>
                    <a:pt x="0" y="12401"/>
                    <a:pt x="2467" y="21036"/>
                    <a:pt x="9843" y="22401"/>
                  </a:cubicBezTo>
                  <a:cubicBezTo>
                    <a:pt x="10381" y="22496"/>
                    <a:pt x="10913" y="22539"/>
                    <a:pt x="11440" y="22539"/>
                  </a:cubicBezTo>
                  <a:cubicBezTo>
                    <a:pt x="13978" y="22539"/>
                    <a:pt x="16398" y="21548"/>
                    <a:pt x="18702" y="20603"/>
                  </a:cubicBezTo>
                  <a:cubicBezTo>
                    <a:pt x="19699" y="20209"/>
                    <a:pt x="20615" y="20078"/>
                    <a:pt x="21506" y="20078"/>
                  </a:cubicBezTo>
                  <a:cubicBezTo>
                    <a:pt x="23289" y="20078"/>
                    <a:pt x="24969" y="20605"/>
                    <a:pt x="26988" y="20605"/>
                  </a:cubicBezTo>
                  <a:cubicBezTo>
                    <a:pt x="27051" y="20605"/>
                    <a:pt x="27115" y="20604"/>
                    <a:pt x="27180" y="20603"/>
                  </a:cubicBezTo>
                  <a:cubicBezTo>
                    <a:pt x="31340" y="20485"/>
                    <a:pt x="33361" y="17046"/>
                    <a:pt x="33637" y="13267"/>
                  </a:cubicBezTo>
                  <a:cubicBezTo>
                    <a:pt x="33794" y="11692"/>
                    <a:pt x="33519" y="10104"/>
                    <a:pt x="32915" y="8568"/>
                  </a:cubicBezTo>
                  <a:cubicBezTo>
                    <a:pt x="32049" y="6272"/>
                    <a:pt x="30461" y="4198"/>
                    <a:pt x="28492" y="2833"/>
                  </a:cubicBezTo>
                  <a:cubicBezTo>
                    <a:pt x="25706" y="855"/>
                    <a:pt x="22288" y="0"/>
                    <a:pt x="18863" y="0"/>
                  </a:cubicBezTo>
                  <a:close/>
                </a:path>
              </a:pathLst>
            </a:custGeom>
            <a:solidFill>
              <a:srgbClr val="565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5"/>
          <p:cNvGrpSpPr/>
          <p:nvPr/>
        </p:nvGrpSpPr>
        <p:grpSpPr>
          <a:xfrm>
            <a:off x="-1513925" y="4123059"/>
            <a:ext cx="3035722" cy="2289023"/>
            <a:chOff x="5987427" y="2423270"/>
            <a:chExt cx="974800" cy="735027"/>
          </a:xfrm>
        </p:grpSpPr>
        <p:sp>
          <p:nvSpPr>
            <p:cNvPr id="32" name="Google Shape;32;p5"/>
            <p:cNvSpPr/>
            <p:nvPr/>
          </p:nvSpPr>
          <p:spPr>
            <a:xfrm>
              <a:off x="5987427" y="2549173"/>
              <a:ext cx="974800" cy="609125"/>
            </a:xfrm>
            <a:custGeom>
              <a:rect b="b" l="l" r="r" t="t"/>
              <a:pathLst>
                <a:path extrusionOk="0" h="24365" w="38992">
                  <a:moveTo>
                    <a:pt x="19051" y="1"/>
                  </a:moveTo>
                  <a:cubicBezTo>
                    <a:pt x="15817" y="1"/>
                    <a:pt x="12595" y="258"/>
                    <a:pt x="9397" y="816"/>
                  </a:cubicBezTo>
                  <a:cubicBezTo>
                    <a:pt x="5854" y="1420"/>
                    <a:pt x="2678" y="2129"/>
                    <a:pt x="1365" y="5908"/>
                  </a:cubicBezTo>
                  <a:cubicBezTo>
                    <a:pt x="0" y="9951"/>
                    <a:pt x="2783" y="12195"/>
                    <a:pt x="4594" y="15305"/>
                  </a:cubicBezTo>
                  <a:cubicBezTo>
                    <a:pt x="6510" y="18534"/>
                    <a:pt x="8859" y="21762"/>
                    <a:pt x="12350" y="23403"/>
                  </a:cubicBezTo>
                  <a:cubicBezTo>
                    <a:pt x="13823" y="24056"/>
                    <a:pt x="15337" y="24364"/>
                    <a:pt x="16830" y="24364"/>
                  </a:cubicBezTo>
                  <a:cubicBezTo>
                    <a:pt x="19449" y="24364"/>
                    <a:pt x="22005" y="23415"/>
                    <a:pt x="24162" y="21710"/>
                  </a:cubicBezTo>
                  <a:cubicBezTo>
                    <a:pt x="25920" y="20345"/>
                    <a:pt x="27561" y="18757"/>
                    <a:pt x="29529" y="17773"/>
                  </a:cubicBezTo>
                  <a:cubicBezTo>
                    <a:pt x="32692" y="16132"/>
                    <a:pt x="36196" y="16080"/>
                    <a:pt x="37942" y="12470"/>
                  </a:cubicBezTo>
                  <a:cubicBezTo>
                    <a:pt x="38821" y="10830"/>
                    <a:pt x="38992" y="9242"/>
                    <a:pt x="38663" y="7811"/>
                  </a:cubicBezTo>
                  <a:cubicBezTo>
                    <a:pt x="38165" y="5252"/>
                    <a:pt x="36144" y="3166"/>
                    <a:pt x="33466" y="2076"/>
                  </a:cubicBezTo>
                  <a:cubicBezTo>
                    <a:pt x="29739" y="541"/>
                    <a:pt x="25592" y="265"/>
                    <a:pt x="21655" y="55"/>
                  </a:cubicBezTo>
                  <a:cubicBezTo>
                    <a:pt x="20786" y="19"/>
                    <a:pt x="19918" y="1"/>
                    <a:pt x="19051" y="1"/>
                  </a:cubicBezTo>
                  <a:close/>
                </a:path>
              </a:pathLst>
            </a:custGeom>
            <a:solidFill>
              <a:srgbClr val="747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6082902" y="2423270"/>
              <a:ext cx="784825" cy="673975"/>
            </a:xfrm>
            <a:custGeom>
              <a:rect b="b" l="l" r="r" t="t"/>
              <a:pathLst>
                <a:path extrusionOk="0" h="26959" w="31393">
                  <a:moveTo>
                    <a:pt x="12305" y="1"/>
                  </a:moveTo>
                  <a:cubicBezTo>
                    <a:pt x="10343" y="1"/>
                    <a:pt x="8563" y="368"/>
                    <a:pt x="7219" y="1156"/>
                  </a:cubicBezTo>
                  <a:cubicBezTo>
                    <a:pt x="2192" y="4056"/>
                    <a:pt x="0" y="14779"/>
                    <a:pt x="4056" y="20842"/>
                  </a:cubicBezTo>
                  <a:cubicBezTo>
                    <a:pt x="6647" y="24789"/>
                    <a:pt x="11132" y="26958"/>
                    <a:pt x="15724" y="26958"/>
                  </a:cubicBezTo>
                  <a:cubicBezTo>
                    <a:pt x="18201" y="26958"/>
                    <a:pt x="20709" y="26327"/>
                    <a:pt x="22967" y="25002"/>
                  </a:cubicBezTo>
                  <a:cubicBezTo>
                    <a:pt x="29424" y="21288"/>
                    <a:pt x="31393" y="13296"/>
                    <a:pt x="27403" y="7232"/>
                  </a:cubicBezTo>
                  <a:cubicBezTo>
                    <a:pt x="24478" y="2777"/>
                    <a:pt x="17700" y="1"/>
                    <a:pt x="12305" y="1"/>
                  </a:cubicBezTo>
                  <a:close/>
                </a:path>
              </a:pathLst>
            </a:custGeom>
            <a:solidFill>
              <a:srgbClr val="565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5"/>
          <p:cNvSpPr/>
          <p:nvPr/>
        </p:nvSpPr>
        <p:spPr>
          <a:xfrm rot="5400000">
            <a:off x="8096622" y="4092822"/>
            <a:ext cx="1211000" cy="1036156"/>
          </a:xfrm>
          <a:custGeom>
            <a:rect b="b" l="l" r="r" t="t"/>
            <a:pathLst>
              <a:path extrusionOk="0" h="17140" w="22260">
                <a:moveTo>
                  <a:pt x="982" y="1"/>
                </a:moveTo>
                <a:cubicBezTo>
                  <a:pt x="498" y="2099"/>
                  <a:pt x="1" y="6644"/>
                  <a:pt x="4004" y="8776"/>
                </a:cubicBezTo>
                <a:cubicBezTo>
                  <a:pt x="9307" y="11607"/>
                  <a:pt x="14728" y="9249"/>
                  <a:pt x="16376" y="12609"/>
                </a:cubicBezTo>
                <a:cubicBezTo>
                  <a:pt x="17722" y="15343"/>
                  <a:pt x="19573" y="17139"/>
                  <a:pt x="21583" y="17139"/>
                </a:cubicBezTo>
                <a:cubicBezTo>
                  <a:pt x="21807" y="17139"/>
                  <a:pt x="22033" y="17117"/>
                  <a:pt x="22260" y="17071"/>
                </a:cubicBezTo>
                <a:lnTo>
                  <a:pt x="22260" y="1"/>
                </a:lnTo>
                <a:close/>
              </a:path>
            </a:pathLst>
          </a:custGeom>
          <a:solidFill>
            <a:srgbClr val="C3C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fondo citazione V2">
  <p:cSld name="TITLE_AND_TWO_COLUMNS_1">
    <p:spTree>
      <p:nvGrpSpPr>
        <p:cNvPr id="35" name="Shape 35"/>
        <p:cNvGrpSpPr/>
        <p:nvPr/>
      </p:nvGrpSpPr>
      <p:grpSpPr>
        <a:xfrm>
          <a:off x="0" y="0"/>
          <a:ext cx="0" cy="0"/>
          <a:chOff x="0" y="0"/>
          <a:chExt cx="0" cy="0"/>
        </a:xfrm>
      </p:grpSpPr>
      <p:sp>
        <p:nvSpPr>
          <p:cNvPr id="36" name="Google Shape;36;p6"/>
          <p:cNvSpPr/>
          <p:nvPr/>
        </p:nvSpPr>
        <p:spPr>
          <a:xfrm>
            <a:off x="0" y="-35300"/>
            <a:ext cx="9162600" cy="5188200"/>
          </a:xfrm>
          <a:prstGeom prst="rect">
            <a:avLst/>
          </a:prstGeom>
          <a:solidFill>
            <a:srgbClr val="9D9C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p:nvPr/>
        </p:nvSpPr>
        <p:spPr>
          <a:xfrm rot="5400000">
            <a:off x="8096622" y="4092822"/>
            <a:ext cx="1211000" cy="1036156"/>
          </a:xfrm>
          <a:custGeom>
            <a:rect b="b" l="l" r="r" t="t"/>
            <a:pathLst>
              <a:path extrusionOk="0" h="17140" w="22260">
                <a:moveTo>
                  <a:pt x="982" y="1"/>
                </a:moveTo>
                <a:cubicBezTo>
                  <a:pt x="498" y="2099"/>
                  <a:pt x="1" y="6644"/>
                  <a:pt x="4004" y="8776"/>
                </a:cubicBezTo>
                <a:cubicBezTo>
                  <a:pt x="9307" y="11607"/>
                  <a:pt x="14728" y="9249"/>
                  <a:pt x="16376" y="12609"/>
                </a:cubicBezTo>
                <a:cubicBezTo>
                  <a:pt x="17722" y="15343"/>
                  <a:pt x="19573" y="17139"/>
                  <a:pt x="21583" y="17139"/>
                </a:cubicBezTo>
                <a:cubicBezTo>
                  <a:pt x="21807" y="17139"/>
                  <a:pt x="22033" y="17117"/>
                  <a:pt x="22260" y="17071"/>
                </a:cubicBezTo>
                <a:lnTo>
                  <a:pt x="22260" y="1"/>
                </a:lnTo>
                <a:close/>
              </a:path>
            </a:pathLst>
          </a:custGeom>
          <a:solidFill>
            <a:srgbClr val="565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6"/>
          <p:cNvGrpSpPr/>
          <p:nvPr/>
        </p:nvGrpSpPr>
        <p:grpSpPr>
          <a:xfrm>
            <a:off x="6622781" y="-35269"/>
            <a:ext cx="2539866" cy="2145205"/>
            <a:chOff x="4575400" y="4123125"/>
            <a:chExt cx="556500" cy="470027"/>
          </a:xfrm>
        </p:grpSpPr>
        <p:sp>
          <p:nvSpPr>
            <p:cNvPr id="39" name="Google Shape;39;p6"/>
            <p:cNvSpPr/>
            <p:nvPr/>
          </p:nvSpPr>
          <p:spPr>
            <a:xfrm>
              <a:off x="4575400" y="4123125"/>
              <a:ext cx="556500" cy="428500"/>
            </a:xfrm>
            <a:custGeom>
              <a:rect b="b" l="l" r="r" t="t"/>
              <a:pathLst>
                <a:path extrusionOk="0" h="17140" w="22260">
                  <a:moveTo>
                    <a:pt x="982" y="1"/>
                  </a:moveTo>
                  <a:cubicBezTo>
                    <a:pt x="498" y="2099"/>
                    <a:pt x="1" y="6644"/>
                    <a:pt x="4004" y="8776"/>
                  </a:cubicBezTo>
                  <a:cubicBezTo>
                    <a:pt x="9307" y="11607"/>
                    <a:pt x="14728" y="9249"/>
                    <a:pt x="16376" y="12609"/>
                  </a:cubicBezTo>
                  <a:cubicBezTo>
                    <a:pt x="17722" y="15343"/>
                    <a:pt x="19573" y="17139"/>
                    <a:pt x="21583" y="17139"/>
                  </a:cubicBezTo>
                  <a:cubicBezTo>
                    <a:pt x="21807" y="17139"/>
                    <a:pt x="22033" y="17117"/>
                    <a:pt x="22260" y="17071"/>
                  </a:cubicBezTo>
                  <a:lnTo>
                    <a:pt x="22260" y="1"/>
                  </a:lnTo>
                  <a:close/>
                </a:path>
              </a:pathLst>
            </a:custGeom>
            <a:solidFill>
              <a:srgbClr val="747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a:off x="4932850" y="4123125"/>
              <a:ext cx="194025" cy="75100"/>
            </a:xfrm>
            <a:custGeom>
              <a:rect b="b" l="l" r="r" t="t"/>
              <a:pathLst>
                <a:path extrusionOk="0" h="3004" w="7761">
                  <a:moveTo>
                    <a:pt x="324" y="1"/>
                  </a:moveTo>
                  <a:cubicBezTo>
                    <a:pt x="151" y="300"/>
                    <a:pt x="1" y="798"/>
                    <a:pt x="239" y="1489"/>
                  </a:cubicBezTo>
                  <a:cubicBezTo>
                    <a:pt x="536" y="2352"/>
                    <a:pt x="1622" y="3004"/>
                    <a:pt x="2776" y="3004"/>
                  </a:cubicBezTo>
                  <a:cubicBezTo>
                    <a:pt x="3239" y="3004"/>
                    <a:pt x="3712" y="2899"/>
                    <a:pt x="4150" y="2661"/>
                  </a:cubicBezTo>
                  <a:cubicBezTo>
                    <a:pt x="5676" y="1826"/>
                    <a:pt x="6292" y="1210"/>
                    <a:pt x="6947" y="1012"/>
                  </a:cubicBezTo>
                  <a:cubicBezTo>
                    <a:pt x="7359" y="886"/>
                    <a:pt x="7761" y="402"/>
                    <a:pt x="7413" y="1"/>
                  </a:cubicBezTo>
                  <a:close/>
                </a:path>
              </a:pathLst>
            </a:custGeom>
            <a:solidFill>
              <a:srgbClr val="C3C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4808346" y="4505602"/>
              <a:ext cx="124500" cy="87550"/>
            </a:xfrm>
            <a:custGeom>
              <a:rect b="b" l="l" r="r" t="t"/>
              <a:pathLst>
                <a:path extrusionOk="0" h="3502" w="4980">
                  <a:moveTo>
                    <a:pt x="2355" y="0"/>
                  </a:moveTo>
                  <a:cubicBezTo>
                    <a:pt x="1993" y="0"/>
                    <a:pt x="1597" y="92"/>
                    <a:pt x="1179" y="304"/>
                  </a:cubicBezTo>
                  <a:cubicBezTo>
                    <a:pt x="1179" y="304"/>
                    <a:pt x="0" y="965"/>
                    <a:pt x="395" y="2283"/>
                  </a:cubicBezTo>
                  <a:cubicBezTo>
                    <a:pt x="626" y="3060"/>
                    <a:pt x="1728" y="3502"/>
                    <a:pt x="2740" y="3502"/>
                  </a:cubicBezTo>
                  <a:cubicBezTo>
                    <a:pt x="3447" y="3502"/>
                    <a:pt x="4110" y="3286"/>
                    <a:pt x="4401" y="2818"/>
                  </a:cubicBezTo>
                  <a:cubicBezTo>
                    <a:pt x="4980" y="1883"/>
                    <a:pt x="4003" y="0"/>
                    <a:pt x="2355" y="0"/>
                  </a:cubicBezTo>
                  <a:close/>
                </a:path>
              </a:pathLst>
            </a:custGeom>
            <a:solidFill>
              <a:srgbClr val="C3C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6"/>
          <p:cNvGrpSpPr/>
          <p:nvPr/>
        </p:nvGrpSpPr>
        <p:grpSpPr>
          <a:xfrm>
            <a:off x="5209451" y="3363132"/>
            <a:ext cx="4604768" cy="3913729"/>
            <a:chOff x="3371370" y="617494"/>
            <a:chExt cx="4604768" cy="3913729"/>
          </a:xfrm>
        </p:grpSpPr>
        <p:sp>
          <p:nvSpPr>
            <p:cNvPr id="43" name="Google Shape;43;p6"/>
            <p:cNvSpPr/>
            <p:nvPr/>
          </p:nvSpPr>
          <p:spPr>
            <a:xfrm rot="2666210">
              <a:off x="3684502" y="1742828"/>
              <a:ext cx="1603724" cy="1549575"/>
            </a:xfrm>
            <a:custGeom>
              <a:rect b="b" l="l" r="r" t="t"/>
              <a:pathLst>
                <a:path extrusionOk="0" h="61985" w="64151">
                  <a:moveTo>
                    <a:pt x="36550" y="0"/>
                  </a:moveTo>
                  <a:cubicBezTo>
                    <a:pt x="33216" y="0"/>
                    <a:pt x="29867" y="1400"/>
                    <a:pt x="27298" y="4039"/>
                  </a:cubicBezTo>
                  <a:cubicBezTo>
                    <a:pt x="21983" y="9459"/>
                    <a:pt x="23899" y="10982"/>
                    <a:pt x="10723" y="17872"/>
                  </a:cubicBezTo>
                  <a:cubicBezTo>
                    <a:pt x="8203" y="19184"/>
                    <a:pt x="3505" y="20168"/>
                    <a:pt x="1864" y="24604"/>
                  </a:cubicBezTo>
                  <a:cubicBezTo>
                    <a:pt x="1" y="29683"/>
                    <a:pt x="3610" y="33568"/>
                    <a:pt x="3610" y="44238"/>
                  </a:cubicBezTo>
                  <a:cubicBezTo>
                    <a:pt x="3610" y="55136"/>
                    <a:pt x="9734" y="60131"/>
                    <a:pt x="19076" y="60131"/>
                  </a:cubicBezTo>
                  <a:cubicBezTo>
                    <a:pt x="20185" y="60131"/>
                    <a:pt x="21339" y="60060"/>
                    <a:pt x="22534" y="59921"/>
                  </a:cubicBezTo>
                  <a:cubicBezTo>
                    <a:pt x="23812" y="59766"/>
                    <a:pt x="25042" y="59700"/>
                    <a:pt x="26229" y="59700"/>
                  </a:cubicBezTo>
                  <a:cubicBezTo>
                    <a:pt x="33202" y="59700"/>
                    <a:pt x="38657" y="61985"/>
                    <a:pt x="43199" y="61985"/>
                  </a:cubicBezTo>
                  <a:cubicBezTo>
                    <a:pt x="44697" y="61985"/>
                    <a:pt x="46096" y="61736"/>
                    <a:pt x="47417" y="61076"/>
                  </a:cubicBezTo>
                  <a:cubicBezTo>
                    <a:pt x="53481" y="58018"/>
                    <a:pt x="49767" y="53254"/>
                    <a:pt x="54636" y="46141"/>
                  </a:cubicBezTo>
                  <a:cubicBezTo>
                    <a:pt x="59229" y="39474"/>
                    <a:pt x="64150" y="34395"/>
                    <a:pt x="60817" y="27557"/>
                  </a:cubicBezTo>
                  <a:cubicBezTo>
                    <a:pt x="57260" y="20221"/>
                    <a:pt x="52444" y="18856"/>
                    <a:pt x="48297" y="8685"/>
                  </a:cubicBezTo>
                  <a:cubicBezTo>
                    <a:pt x="45869" y="2749"/>
                    <a:pt x="41224" y="0"/>
                    <a:pt x="36550" y="0"/>
                  </a:cubicBezTo>
                  <a:close/>
                </a:path>
              </a:pathLst>
            </a:custGeom>
            <a:solidFill>
              <a:srgbClr val="C3C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2666424">
              <a:off x="4612610" y="1212425"/>
              <a:ext cx="2812107" cy="2723868"/>
            </a:xfrm>
            <a:custGeom>
              <a:rect b="b" l="l" r="r" t="t"/>
              <a:pathLst>
                <a:path extrusionOk="0" h="63498" w="65555">
                  <a:moveTo>
                    <a:pt x="17391" y="0"/>
                  </a:moveTo>
                  <a:cubicBezTo>
                    <a:pt x="10186" y="0"/>
                    <a:pt x="5114" y="5863"/>
                    <a:pt x="5250" y="12874"/>
                  </a:cubicBezTo>
                  <a:cubicBezTo>
                    <a:pt x="5355" y="20525"/>
                    <a:pt x="7809" y="20197"/>
                    <a:pt x="3439" y="34423"/>
                  </a:cubicBezTo>
                  <a:cubicBezTo>
                    <a:pt x="2626" y="37153"/>
                    <a:pt x="1" y="41195"/>
                    <a:pt x="2022" y="45460"/>
                  </a:cubicBezTo>
                  <a:cubicBezTo>
                    <a:pt x="4318" y="50329"/>
                    <a:pt x="9568" y="50553"/>
                    <a:pt x="17167" y="57994"/>
                  </a:cubicBezTo>
                  <a:cubicBezTo>
                    <a:pt x="20965" y="61769"/>
                    <a:pt x="24785" y="63497"/>
                    <a:pt x="28468" y="63497"/>
                  </a:cubicBezTo>
                  <a:cubicBezTo>
                    <a:pt x="33210" y="63497"/>
                    <a:pt x="37725" y="60632"/>
                    <a:pt x="41669" y="55579"/>
                  </a:cubicBezTo>
                  <a:cubicBezTo>
                    <a:pt x="48612" y="46615"/>
                    <a:pt x="60633" y="47377"/>
                    <a:pt x="63100" y="41195"/>
                  </a:cubicBezTo>
                  <a:cubicBezTo>
                    <a:pt x="65555" y="34961"/>
                    <a:pt x="56040" y="31523"/>
                    <a:pt x="54399" y="23097"/>
                  </a:cubicBezTo>
                  <a:cubicBezTo>
                    <a:pt x="52877" y="15118"/>
                    <a:pt x="52706" y="8057"/>
                    <a:pt x="45488" y="5603"/>
                  </a:cubicBezTo>
                  <a:cubicBezTo>
                    <a:pt x="37784" y="2978"/>
                    <a:pt x="33467" y="5432"/>
                    <a:pt x="23296" y="1233"/>
                  </a:cubicBezTo>
                  <a:cubicBezTo>
                    <a:pt x="21222" y="385"/>
                    <a:pt x="19237" y="0"/>
                    <a:pt x="17391" y="0"/>
                  </a:cubicBezTo>
                  <a:close/>
                </a:path>
              </a:pathLst>
            </a:custGeom>
            <a:solidFill>
              <a:srgbClr val="483A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6"/>
          <p:cNvGrpSpPr/>
          <p:nvPr/>
        </p:nvGrpSpPr>
        <p:grpSpPr>
          <a:xfrm>
            <a:off x="-558634" y="-504917"/>
            <a:ext cx="1829895" cy="1385421"/>
            <a:chOff x="6020400" y="2387300"/>
            <a:chExt cx="974800" cy="738025"/>
          </a:xfrm>
        </p:grpSpPr>
        <p:sp>
          <p:nvSpPr>
            <p:cNvPr id="46" name="Google Shape;46;p6"/>
            <p:cNvSpPr/>
            <p:nvPr/>
          </p:nvSpPr>
          <p:spPr>
            <a:xfrm>
              <a:off x="6020400" y="2516200"/>
              <a:ext cx="974800" cy="609125"/>
            </a:xfrm>
            <a:custGeom>
              <a:rect b="b" l="l" r="r" t="t"/>
              <a:pathLst>
                <a:path extrusionOk="0" h="24365" w="38992">
                  <a:moveTo>
                    <a:pt x="19051" y="1"/>
                  </a:moveTo>
                  <a:cubicBezTo>
                    <a:pt x="15817" y="1"/>
                    <a:pt x="12595" y="258"/>
                    <a:pt x="9397" y="816"/>
                  </a:cubicBezTo>
                  <a:cubicBezTo>
                    <a:pt x="5854" y="1420"/>
                    <a:pt x="2678" y="2129"/>
                    <a:pt x="1365" y="5908"/>
                  </a:cubicBezTo>
                  <a:cubicBezTo>
                    <a:pt x="0" y="9951"/>
                    <a:pt x="2783" y="12195"/>
                    <a:pt x="4594" y="15305"/>
                  </a:cubicBezTo>
                  <a:cubicBezTo>
                    <a:pt x="6510" y="18534"/>
                    <a:pt x="8859" y="21762"/>
                    <a:pt x="12350" y="23403"/>
                  </a:cubicBezTo>
                  <a:cubicBezTo>
                    <a:pt x="13823" y="24056"/>
                    <a:pt x="15337" y="24364"/>
                    <a:pt x="16830" y="24364"/>
                  </a:cubicBezTo>
                  <a:cubicBezTo>
                    <a:pt x="19449" y="24364"/>
                    <a:pt x="22005" y="23415"/>
                    <a:pt x="24162" y="21710"/>
                  </a:cubicBezTo>
                  <a:cubicBezTo>
                    <a:pt x="25920" y="20345"/>
                    <a:pt x="27561" y="18757"/>
                    <a:pt x="29529" y="17773"/>
                  </a:cubicBezTo>
                  <a:cubicBezTo>
                    <a:pt x="32692" y="16132"/>
                    <a:pt x="36196" y="16080"/>
                    <a:pt x="37942" y="12470"/>
                  </a:cubicBezTo>
                  <a:cubicBezTo>
                    <a:pt x="38821" y="10830"/>
                    <a:pt x="38992" y="9242"/>
                    <a:pt x="38663" y="7811"/>
                  </a:cubicBezTo>
                  <a:cubicBezTo>
                    <a:pt x="38165" y="5252"/>
                    <a:pt x="36144" y="3166"/>
                    <a:pt x="33466" y="2076"/>
                  </a:cubicBezTo>
                  <a:cubicBezTo>
                    <a:pt x="29739" y="541"/>
                    <a:pt x="25592" y="265"/>
                    <a:pt x="21655" y="55"/>
                  </a:cubicBezTo>
                  <a:cubicBezTo>
                    <a:pt x="20786" y="19"/>
                    <a:pt x="19918" y="1"/>
                    <a:pt x="19051" y="1"/>
                  </a:cubicBezTo>
                  <a:close/>
                </a:path>
              </a:pathLst>
            </a:custGeom>
            <a:solidFill>
              <a:srgbClr val="565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6115875" y="2387300"/>
              <a:ext cx="784825" cy="673975"/>
            </a:xfrm>
            <a:custGeom>
              <a:rect b="b" l="l" r="r" t="t"/>
              <a:pathLst>
                <a:path extrusionOk="0" h="26959" w="31393">
                  <a:moveTo>
                    <a:pt x="12305" y="1"/>
                  </a:moveTo>
                  <a:cubicBezTo>
                    <a:pt x="10343" y="1"/>
                    <a:pt x="8563" y="368"/>
                    <a:pt x="7219" y="1156"/>
                  </a:cubicBezTo>
                  <a:cubicBezTo>
                    <a:pt x="2192" y="4056"/>
                    <a:pt x="0" y="14779"/>
                    <a:pt x="4056" y="20842"/>
                  </a:cubicBezTo>
                  <a:cubicBezTo>
                    <a:pt x="6647" y="24789"/>
                    <a:pt x="11132" y="26958"/>
                    <a:pt x="15724" y="26958"/>
                  </a:cubicBezTo>
                  <a:cubicBezTo>
                    <a:pt x="18201" y="26958"/>
                    <a:pt x="20709" y="26327"/>
                    <a:pt x="22967" y="25002"/>
                  </a:cubicBezTo>
                  <a:cubicBezTo>
                    <a:pt x="29424" y="21288"/>
                    <a:pt x="31393" y="13296"/>
                    <a:pt x="27403" y="7232"/>
                  </a:cubicBezTo>
                  <a:cubicBezTo>
                    <a:pt x="24478" y="2777"/>
                    <a:pt x="17700" y="1"/>
                    <a:pt x="12305" y="1"/>
                  </a:cubicBezTo>
                  <a:close/>
                </a:path>
              </a:pathLst>
            </a:custGeom>
            <a:solidFill>
              <a:srgbClr val="747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tro">
  <p:cSld name="TITLE_ONLY_1">
    <p:spTree>
      <p:nvGrpSpPr>
        <p:cNvPr id="48" name="Shape 48"/>
        <p:cNvGrpSpPr/>
        <p:nvPr/>
      </p:nvGrpSpPr>
      <p:grpSpPr>
        <a:xfrm>
          <a:off x="0" y="0"/>
          <a:ext cx="0" cy="0"/>
          <a:chOff x="0" y="0"/>
          <a:chExt cx="0" cy="0"/>
        </a:xfrm>
      </p:grpSpPr>
      <p:sp>
        <p:nvSpPr>
          <p:cNvPr id="49" name="Google Shape;49;p7"/>
          <p:cNvSpPr/>
          <p:nvPr/>
        </p:nvSpPr>
        <p:spPr>
          <a:xfrm>
            <a:off x="-72375" y="-17700"/>
            <a:ext cx="9292500" cy="5178900"/>
          </a:xfrm>
          <a:prstGeom prst="rect">
            <a:avLst/>
          </a:prstGeom>
          <a:solidFill>
            <a:srgbClr val="483A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a:solidFill>
                  <a:srgbClr val="483A8F"/>
                </a:solidFill>
              </a:rPr>
              <a:t>    </a:t>
            </a:r>
            <a:endParaRPr>
              <a:solidFill>
                <a:srgbClr val="483A8F"/>
              </a:solidFill>
            </a:endParaRPr>
          </a:p>
        </p:txBody>
      </p:sp>
      <p:pic>
        <p:nvPicPr>
          <p:cNvPr id="50" name="Google Shape;50;p7"/>
          <p:cNvPicPr preferRelativeResize="0"/>
          <p:nvPr/>
        </p:nvPicPr>
        <p:blipFill>
          <a:blip r:embed="rId2">
            <a:alphaModFix/>
          </a:blip>
          <a:stretch>
            <a:fillRect/>
          </a:stretch>
        </p:blipFill>
        <p:spPr>
          <a:xfrm>
            <a:off x="-667900" y="441775"/>
            <a:ext cx="11883675" cy="4793700"/>
          </a:xfrm>
          <a:prstGeom prst="rect">
            <a:avLst/>
          </a:prstGeom>
          <a:noFill/>
          <a:ln>
            <a:noFill/>
          </a:ln>
        </p:spPr>
      </p:pic>
      <p:pic>
        <p:nvPicPr>
          <p:cNvPr id="51" name="Google Shape;51;p7"/>
          <p:cNvPicPr preferRelativeResize="0"/>
          <p:nvPr/>
        </p:nvPicPr>
        <p:blipFill>
          <a:blip r:embed="rId3">
            <a:alphaModFix/>
          </a:blip>
          <a:stretch>
            <a:fillRect/>
          </a:stretch>
        </p:blipFill>
        <p:spPr>
          <a:xfrm>
            <a:off x="322684" y="353382"/>
            <a:ext cx="1756735" cy="4098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tro no loghi">
  <p:cSld name="MAIN_POINT_1">
    <p:spTree>
      <p:nvGrpSpPr>
        <p:cNvPr id="52" name="Shape 52"/>
        <p:cNvGrpSpPr/>
        <p:nvPr/>
      </p:nvGrpSpPr>
      <p:grpSpPr>
        <a:xfrm>
          <a:off x="0" y="0"/>
          <a:ext cx="0" cy="0"/>
          <a:chOff x="0" y="0"/>
          <a:chExt cx="0" cy="0"/>
        </a:xfrm>
      </p:grpSpPr>
      <p:sp>
        <p:nvSpPr>
          <p:cNvPr id="53" name="Google Shape;53;p8"/>
          <p:cNvSpPr/>
          <p:nvPr/>
        </p:nvSpPr>
        <p:spPr>
          <a:xfrm>
            <a:off x="-72375" y="-17700"/>
            <a:ext cx="9292500" cy="5178900"/>
          </a:xfrm>
          <a:prstGeom prst="rect">
            <a:avLst/>
          </a:prstGeom>
          <a:solidFill>
            <a:srgbClr val="483A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a:solidFill>
                  <a:srgbClr val="483A8F"/>
                </a:solidFill>
              </a:rPr>
              <a:t>    </a:t>
            </a:r>
            <a:endParaRPr>
              <a:solidFill>
                <a:srgbClr val="483A8F"/>
              </a:solidFill>
            </a:endParaRPr>
          </a:p>
        </p:txBody>
      </p:sp>
      <p:sp>
        <p:nvSpPr>
          <p:cNvPr id="54" name="Google Shape;5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55" name="Google Shape;55;p8"/>
          <p:cNvPicPr preferRelativeResize="0"/>
          <p:nvPr/>
        </p:nvPicPr>
        <p:blipFill>
          <a:blip r:embed="rId2">
            <a:alphaModFix/>
          </a:blip>
          <a:stretch>
            <a:fillRect/>
          </a:stretch>
        </p:blipFill>
        <p:spPr>
          <a:xfrm>
            <a:off x="223666" y="2393575"/>
            <a:ext cx="9704823" cy="3914799"/>
          </a:xfrm>
          <a:prstGeom prst="rect">
            <a:avLst/>
          </a:prstGeom>
          <a:noFill/>
          <a:ln>
            <a:noFill/>
          </a:ln>
        </p:spPr>
      </p:pic>
      <p:grpSp>
        <p:nvGrpSpPr>
          <p:cNvPr id="56" name="Google Shape;56;p8"/>
          <p:cNvGrpSpPr/>
          <p:nvPr/>
        </p:nvGrpSpPr>
        <p:grpSpPr>
          <a:xfrm>
            <a:off x="7993832" y="458363"/>
            <a:ext cx="799458" cy="199836"/>
            <a:chOff x="5139975" y="678450"/>
            <a:chExt cx="328050" cy="81900"/>
          </a:xfrm>
        </p:grpSpPr>
        <p:sp>
          <p:nvSpPr>
            <p:cNvPr id="57" name="Google Shape;57;p8"/>
            <p:cNvSpPr/>
            <p:nvPr/>
          </p:nvSpPr>
          <p:spPr>
            <a:xfrm>
              <a:off x="5139975" y="678450"/>
              <a:ext cx="81900" cy="81900"/>
            </a:xfrm>
            <a:prstGeom prst="rect">
              <a:avLst/>
            </a:prstGeom>
            <a:solidFill>
              <a:srgbClr val="565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a:off x="5222025" y="678450"/>
              <a:ext cx="81900" cy="81900"/>
            </a:xfrm>
            <a:prstGeom prst="rect">
              <a:avLst/>
            </a:prstGeom>
            <a:solidFill>
              <a:srgbClr val="747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a:off x="5304075" y="678450"/>
              <a:ext cx="81900" cy="81900"/>
            </a:xfrm>
            <a:prstGeom prst="rect">
              <a:avLst/>
            </a:prstGeom>
            <a:solidFill>
              <a:srgbClr val="9D9C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5386125" y="678450"/>
              <a:ext cx="81900" cy="81900"/>
            </a:xfrm>
            <a:prstGeom prst="rect">
              <a:avLst/>
            </a:prstGeom>
            <a:solidFill>
              <a:srgbClr val="C3C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1" name="Google Shape;61;p8"/>
          <p:cNvPicPr preferRelativeResize="0"/>
          <p:nvPr/>
        </p:nvPicPr>
        <p:blipFill>
          <a:blip r:embed="rId3">
            <a:alphaModFix/>
          </a:blip>
          <a:stretch>
            <a:fillRect/>
          </a:stretch>
        </p:blipFill>
        <p:spPr>
          <a:xfrm>
            <a:off x="322684" y="353382"/>
            <a:ext cx="1756735" cy="409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rgbClr val="4B4B4B"/>
                </a:solidFill>
                <a:latin typeface="Be Vietnam"/>
                <a:ea typeface="Be Vietnam"/>
                <a:cs typeface="Be Vietnam"/>
                <a:sym typeface="Be Vietnam"/>
              </a:defRPr>
            </a:lvl1pPr>
            <a:lvl2pPr lvl="1" algn="r">
              <a:buNone/>
              <a:defRPr sz="1000">
                <a:solidFill>
                  <a:srgbClr val="4B4B4B"/>
                </a:solidFill>
                <a:latin typeface="Be Vietnam"/>
                <a:ea typeface="Be Vietnam"/>
                <a:cs typeface="Be Vietnam"/>
                <a:sym typeface="Be Vietnam"/>
              </a:defRPr>
            </a:lvl2pPr>
            <a:lvl3pPr lvl="2" algn="r">
              <a:buNone/>
              <a:defRPr sz="1000">
                <a:solidFill>
                  <a:srgbClr val="4B4B4B"/>
                </a:solidFill>
                <a:latin typeface="Be Vietnam"/>
                <a:ea typeface="Be Vietnam"/>
                <a:cs typeface="Be Vietnam"/>
                <a:sym typeface="Be Vietnam"/>
              </a:defRPr>
            </a:lvl3pPr>
            <a:lvl4pPr lvl="3" algn="r">
              <a:buNone/>
              <a:defRPr sz="1000">
                <a:solidFill>
                  <a:srgbClr val="4B4B4B"/>
                </a:solidFill>
                <a:latin typeface="Be Vietnam"/>
                <a:ea typeface="Be Vietnam"/>
                <a:cs typeface="Be Vietnam"/>
                <a:sym typeface="Be Vietnam"/>
              </a:defRPr>
            </a:lvl4pPr>
            <a:lvl5pPr lvl="4" algn="r">
              <a:buNone/>
              <a:defRPr sz="1000">
                <a:solidFill>
                  <a:srgbClr val="4B4B4B"/>
                </a:solidFill>
                <a:latin typeface="Be Vietnam"/>
                <a:ea typeface="Be Vietnam"/>
                <a:cs typeface="Be Vietnam"/>
                <a:sym typeface="Be Vietnam"/>
              </a:defRPr>
            </a:lvl5pPr>
            <a:lvl6pPr lvl="5" algn="r">
              <a:buNone/>
              <a:defRPr sz="1000">
                <a:solidFill>
                  <a:srgbClr val="4B4B4B"/>
                </a:solidFill>
                <a:latin typeface="Be Vietnam"/>
                <a:ea typeface="Be Vietnam"/>
                <a:cs typeface="Be Vietnam"/>
                <a:sym typeface="Be Vietnam"/>
              </a:defRPr>
            </a:lvl6pPr>
            <a:lvl7pPr lvl="6" algn="r">
              <a:buNone/>
              <a:defRPr sz="1000">
                <a:solidFill>
                  <a:srgbClr val="4B4B4B"/>
                </a:solidFill>
                <a:latin typeface="Be Vietnam"/>
                <a:ea typeface="Be Vietnam"/>
                <a:cs typeface="Be Vietnam"/>
                <a:sym typeface="Be Vietnam"/>
              </a:defRPr>
            </a:lvl7pPr>
            <a:lvl8pPr lvl="7" algn="r">
              <a:buNone/>
              <a:defRPr sz="1000">
                <a:solidFill>
                  <a:srgbClr val="4B4B4B"/>
                </a:solidFill>
                <a:latin typeface="Be Vietnam"/>
                <a:ea typeface="Be Vietnam"/>
                <a:cs typeface="Be Vietnam"/>
                <a:sym typeface="Be Vietnam"/>
              </a:defRPr>
            </a:lvl8pPr>
            <a:lvl9pPr lvl="8" algn="r">
              <a:buNone/>
              <a:defRPr sz="1000">
                <a:solidFill>
                  <a:srgbClr val="4B4B4B"/>
                </a:solidFill>
                <a:latin typeface="Be Vietnam"/>
                <a:ea typeface="Be Vietnam"/>
                <a:cs typeface="Be Vietnam"/>
                <a:sym typeface="Be Vietnam"/>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hub.com/Clearbox-AI/nerpii" TargetMode="External"/><Relationship Id="rId4" Type="http://schemas.openxmlformats.org/officeDocument/2006/relationships/hyperlink" Target="https://microsoft.github.io/presidio/" TargetMode="External"/><Relationship Id="rId5" Type="http://schemas.openxmlformats.org/officeDocument/2006/relationships/hyperlink" Target="https://faker.readthedocs.io/en/master/" TargetMode="External"/><Relationship Id="rId6"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www.clearbox.ai" TargetMode="External"/><Relationship Id="rId4" Type="http://schemas.openxmlformats.org/officeDocument/2006/relationships/hyperlink" Target="mailto:info@clearbox.ai" TargetMode="External"/><Relationship Id="rId5" Type="http://schemas.openxmlformats.org/officeDocument/2006/relationships/hyperlink" Target="mailto:simona@clearbox.a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9"/>
          <p:cNvSpPr txBox="1"/>
          <p:nvPr/>
        </p:nvSpPr>
        <p:spPr>
          <a:xfrm>
            <a:off x="302175" y="1049900"/>
            <a:ext cx="4940700" cy="85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it" sz="1600">
                <a:solidFill>
                  <a:srgbClr val="EEEDED"/>
                </a:solidFill>
                <a:latin typeface="Be Vietnam"/>
                <a:ea typeface="Be Vietnam"/>
                <a:cs typeface="Be Vietnam"/>
                <a:sym typeface="Be Vietnam"/>
              </a:rPr>
              <a:t>Preserving the Privacy of Personal Data: A Practical Approach with Nerpii</a:t>
            </a:r>
            <a:endParaRPr b="1" sz="1600">
              <a:solidFill>
                <a:srgbClr val="EEEDED"/>
              </a:solidFill>
              <a:latin typeface="Be Vietnam"/>
              <a:ea typeface="Be Vietnam"/>
              <a:cs typeface="Be Vietnam"/>
              <a:sym typeface="Be Vietnam"/>
            </a:endParaRPr>
          </a:p>
        </p:txBody>
      </p:sp>
      <p:sp>
        <p:nvSpPr>
          <p:cNvPr id="67" name="Google Shape;67;p9"/>
          <p:cNvSpPr txBox="1"/>
          <p:nvPr/>
        </p:nvSpPr>
        <p:spPr>
          <a:xfrm>
            <a:off x="7617025" y="569675"/>
            <a:ext cx="2706900" cy="31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t" sz="1000">
                <a:solidFill>
                  <a:srgbClr val="EEEDED"/>
                </a:solidFill>
                <a:latin typeface="Be Vietnam"/>
                <a:ea typeface="Be Vietnam"/>
                <a:cs typeface="Be Vietnam"/>
                <a:sym typeface="Be Vietnam"/>
              </a:rPr>
              <a:t>Torino</a:t>
            </a:r>
            <a:r>
              <a:rPr lang="it" sz="1000">
                <a:solidFill>
                  <a:srgbClr val="EEEDED"/>
                </a:solidFill>
                <a:latin typeface="Be Vietnam"/>
                <a:ea typeface="Be Vietnam"/>
                <a:cs typeface="Be Vietnam"/>
                <a:sym typeface="Be Vietnam"/>
              </a:rPr>
              <a:t>, 20/05/2024</a:t>
            </a:r>
            <a:endParaRPr sz="1000">
              <a:solidFill>
                <a:srgbClr val="EEEDED"/>
              </a:solidFill>
              <a:latin typeface="Be Vietnam"/>
              <a:ea typeface="Be Vietnam"/>
              <a:cs typeface="Be Vietnam"/>
              <a:sym typeface="Be Vietna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nvSpPr>
        <p:spPr>
          <a:xfrm>
            <a:off x="747525" y="1414125"/>
            <a:ext cx="6420600" cy="23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525251"/>
                </a:solidFill>
                <a:latin typeface="Be Vietnam"/>
                <a:ea typeface="Be Vietnam"/>
                <a:cs typeface="Be Vietnam"/>
                <a:sym typeface="Be Vietnam"/>
              </a:rPr>
              <a:t>Identifiers</a:t>
            </a:r>
            <a:r>
              <a:rPr lang="it" sz="1200">
                <a:solidFill>
                  <a:srgbClr val="525251"/>
                </a:solidFill>
                <a:latin typeface="Be Vietnam"/>
                <a:ea typeface="Be Vietnam"/>
                <a:cs typeface="Be Vietnam"/>
                <a:sym typeface="Be Vietnam"/>
              </a:rPr>
              <a:t> are personal attributes that can be used to help identify an individual. </a:t>
            </a:r>
            <a:endParaRPr sz="1200">
              <a:solidFill>
                <a:srgbClr val="525251"/>
              </a:solidFill>
              <a:latin typeface="Be Vietnam"/>
              <a:ea typeface="Be Vietnam"/>
              <a:cs typeface="Be Vietnam"/>
              <a:sym typeface="Be Vietnam"/>
            </a:endParaRPr>
          </a:p>
          <a:p>
            <a:pPr indent="0" lvl="0" marL="0" rtl="0" algn="l">
              <a:spcBef>
                <a:spcPts val="1600"/>
              </a:spcBef>
              <a:spcAft>
                <a:spcPts val="0"/>
              </a:spcAft>
              <a:buNone/>
            </a:pPr>
            <a:r>
              <a:rPr b="1" lang="it" sz="1200">
                <a:solidFill>
                  <a:srgbClr val="525251"/>
                </a:solidFill>
                <a:latin typeface="Be Vietnam"/>
                <a:ea typeface="Be Vietnam"/>
                <a:cs typeface="Be Vietnam"/>
                <a:sym typeface="Be Vietnam"/>
              </a:rPr>
              <a:t>Direct identifiers</a:t>
            </a:r>
            <a:r>
              <a:rPr lang="it" sz="1200">
                <a:solidFill>
                  <a:srgbClr val="525251"/>
                </a:solidFill>
                <a:latin typeface="Be Vietnam"/>
                <a:ea typeface="Be Vietnam"/>
                <a:cs typeface="Be Vietnam"/>
                <a:sym typeface="Be Vietnam"/>
              </a:rPr>
              <a:t>: Identifiers that are unique to a single individual, such as Name, Surname,  Social Security numbers (Codice Fiscale), passport numbers, IP addresses and IBANs. These are called </a:t>
            </a:r>
            <a:r>
              <a:rPr b="1" lang="it" sz="1200">
                <a:solidFill>
                  <a:srgbClr val="525251"/>
                </a:solidFill>
                <a:latin typeface="Be Vietnam"/>
                <a:ea typeface="Be Vietnam"/>
                <a:cs typeface="Be Vietnam"/>
                <a:sym typeface="Be Vietnam"/>
              </a:rPr>
              <a:t>Personal Identifiable Information (PII)</a:t>
            </a:r>
            <a:r>
              <a:rPr lang="it" sz="1200">
                <a:solidFill>
                  <a:srgbClr val="525251"/>
                </a:solidFill>
                <a:latin typeface="Be Vietnam"/>
                <a:ea typeface="Be Vietnam"/>
                <a:cs typeface="Be Vietnam"/>
                <a:sym typeface="Be Vietnam"/>
              </a:rPr>
              <a:t>.</a:t>
            </a:r>
            <a:endParaRPr sz="1200">
              <a:solidFill>
                <a:srgbClr val="525251"/>
              </a:solidFill>
              <a:latin typeface="Be Vietnam"/>
              <a:ea typeface="Be Vietnam"/>
              <a:cs typeface="Be Vietnam"/>
              <a:sym typeface="Be Vietnam"/>
            </a:endParaRPr>
          </a:p>
          <a:p>
            <a:pPr indent="0" lvl="0" marL="0" rtl="0" algn="l">
              <a:spcBef>
                <a:spcPts val="1600"/>
              </a:spcBef>
              <a:spcAft>
                <a:spcPts val="1600"/>
              </a:spcAft>
              <a:buNone/>
            </a:pPr>
            <a:r>
              <a:rPr b="1" lang="it" sz="1200">
                <a:solidFill>
                  <a:srgbClr val="525251"/>
                </a:solidFill>
                <a:latin typeface="Be Vietnam"/>
                <a:ea typeface="Be Vietnam"/>
                <a:cs typeface="Be Vietnam"/>
                <a:sym typeface="Be Vietnam"/>
              </a:rPr>
              <a:t>Indirect identifiers </a:t>
            </a:r>
            <a:r>
              <a:rPr lang="it" sz="1200">
                <a:solidFill>
                  <a:srgbClr val="525251"/>
                </a:solidFill>
                <a:latin typeface="Be Vietnam"/>
                <a:ea typeface="Be Vietnam"/>
                <a:cs typeface="Be Vietnam"/>
                <a:sym typeface="Be Vietnam"/>
              </a:rPr>
              <a:t>The remaining kinds of identifiers, personal attributes that are not unique to a specific individual on their own such as  height, gender, native country, city of residence,  and more. Indirect identifiers can often be used in combination to single out an individual’s records.</a:t>
            </a:r>
            <a:endParaRPr sz="1200">
              <a:solidFill>
                <a:srgbClr val="525251"/>
              </a:solidFill>
              <a:latin typeface="Be Vietnam"/>
              <a:ea typeface="Be Vietnam"/>
              <a:cs typeface="Be Vietnam"/>
              <a:sym typeface="Be Vietnam"/>
            </a:endParaRPr>
          </a:p>
        </p:txBody>
      </p:sp>
      <p:sp>
        <p:nvSpPr>
          <p:cNvPr id="160" name="Google Shape;16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rgbClr val="4B4B4B"/>
                </a:solidFill>
                <a:latin typeface="Arial"/>
                <a:ea typeface="Arial"/>
                <a:cs typeface="Arial"/>
                <a:sym typeface="Arial"/>
              </a:rPr>
              <a:t>‹#›</a:t>
            </a:fld>
            <a:endParaRPr>
              <a:solidFill>
                <a:srgbClr val="4B4B4B"/>
              </a:solidFill>
              <a:latin typeface="Arial"/>
              <a:ea typeface="Arial"/>
              <a:cs typeface="Arial"/>
              <a:sym typeface="Arial"/>
            </a:endParaRPr>
          </a:p>
        </p:txBody>
      </p:sp>
      <p:sp>
        <p:nvSpPr>
          <p:cNvPr id="161" name="Google Shape;161;p18"/>
          <p:cNvSpPr txBox="1"/>
          <p:nvPr/>
        </p:nvSpPr>
        <p:spPr>
          <a:xfrm>
            <a:off x="747525" y="730675"/>
            <a:ext cx="34779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82D32"/>
              </a:buClr>
              <a:buSzPts val="750"/>
              <a:buFont typeface="Arial"/>
              <a:buNone/>
            </a:pPr>
            <a:r>
              <a:rPr b="1" lang="it" sz="1800">
                <a:solidFill>
                  <a:srgbClr val="525251"/>
                </a:solidFill>
                <a:latin typeface="Be Vietnam"/>
                <a:ea typeface="Be Vietnam"/>
                <a:cs typeface="Be Vietnam"/>
                <a:sym typeface="Be Vietnam"/>
              </a:rPr>
              <a:t>Direct and Indirect </a:t>
            </a:r>
            <a:r>
              <a:rPr b="1" lang="it" sz="1800">
                <a:solidFill>
                  <a:srgbClr val="525251"/>
                </a:solidFill>
                <a:latin typeface="Be Vietnam"/>
                <a:ea typeface="Be Vietnam"/>
                <a:cs typeface="Be Vietnam"/>
                <a:sym typeface="Be Vietnam"/>
              </a:rPr>
              <a:t>Identifiers</a:t>
            </a:r>
            <a:endParaRPr b="1" sz="1800">
              <a:solidFill>
                <a:srgbClr val="525251"/>
              </a:solidFill>
              <a:latin typeface="Be Vietnam"/>
              <a:ea typeface="Be Vietnam"/>
              <a:cs typeface="Be Vietnam"/>
              <a:sym typeface="Be Vietna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nvSpPr>
        <p:spPr>
          <a:xfrm>
            <a:off x="747525" y="1545400"/>
            <a:ext cx="6755400" cy="2890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525251"/>
              </a:buClr>
              <a:buSzPts val="1200"/>
              <a:buFont typeface="Be Vietnam"/>
              <a:buChar char="●"/>
            </a:pPr>
            <a:r>
              <a:rPr b="1" lang="it" sz="1200">
                <a:solidFill>
                  <a:srgbClr val="525251"/>
                </a:solidFill>
                <a:latin typeface="Be Vietnam"/>
                <a:ea typeface="Be Vietnam"/>
                <a:cs typeface="Be Vietnam"/>
                <a:sym typeface="Be Vietnam"/>
              </a:rPr>
              <a:t>Replace Personally Identifiable Information (PII)</a:t>
            </a:r>
            <a:r>
              <a:rPr lang="it" sz="1200">
                <a:solidFill>
                  <a:srgbClr val="525251"/>
                </a:solidFill>
                <a:latin typeface="Be Vietnam"/>
                <a:ea typeface="Be Vietnam"/>
                <a:cs typeface="Be Vietnam"/>
                <a:sym typeface="Be Vietnam"/>
              </a:rPr>
              <a:t>:</a:t>
            </a:r>
            <a:endParaRPr sz="1200">
              <a:solidFill>
                <a:srgbClr val="525251"/>
              </a:solidFill>
              <a:latin typeface="Be Vietnam"/>
              <a:ea typeface="Be Vietnam"/>
              <a:cs typeface="Be Vietnam"/>
              <a:sym typeface="Be Vietnam"/>
            </a:endParaRPr>
          </a:p>
          <a:p>
            <a:pPr indent="-304800" lvl="1" marL="914400" rtl="0" algn="l">
              <a:spcBef>
                <a:spcPts val="0"/>
              </a:spcBef>
              <a:spcAft>
                <a:spcPts val="0"/>
              </a:spcAft>
              <a:buClr>
                <a:srgbClr val="525251"/>
              </a:buClr>
              <a:buSzPts val="1200"/>
              <a:buFont typeface="Be Vietnam"/>
              <a:buChar char="○"/>
            </a:pPr>
            <a:r>
              <a:rPr lang="it" sz="1200">
                <a:solidFill>
                  <a:srgbClr val="525251"/>
                </a:solidFill>
                <a:latin typeface="Be Vietnam"/>
                <a:ea typeface="Be Vietnam"/>
                <a:cs typeface="Be Vietnam"/>
                <a:sym typeface="Be Vietnam"/>
              </a:rPr>
              <a:t>Replace names, addresses, and other identifiable information with generic placeholders (e.g., "John Doe", "123 Main St").</a:t>
            </a:r>
            <a:endParaRPr sz="1200">
              <a:solidFill>
                <a:srgbClr val="525251"/>
              </a:solidFill>
              <a:latin typeface="Be Vietnam"/>
              <a:ea typeface="Be Vietnam"/>
              <a:cs typeface="Be Vietnam"/>
              <a:sym typeface="Be Vietnam"/>
            </a:endParaRPr>
          </a:p>
          <a:p>
            <a:pPr indent="-304800" lvl="0" marL="457200" rtl="0" algn="l">
              <a:spcBef>
                <a:spcPts val="0"/>
              </a:spcBef>
              <a:spcAft>
                <a:spcPts val="0"/>
              </a:spcAft>
              <a:buClr>
                <a:srgbClr val="525251"/>
              </a:buClr>
              <a:buSzPts val="1200"/>
              <a:buFont typeface="Be Vietnam"/>
              <a:buChar char="●"/>
            </a:pPr>
            <a:r>
              <a:rPr b="1" lang="it" sz="1200">
                <a:solidFill>
                  <a:srgbClr val="525251"/>
                </a:solidFill>
                <a:latin typeface="Be Vietnam"/>
                <a:ea typeface="Be Vietnam"/>
                <a:cs typeface="Be Vietnam"/>
                <a:sym typeface="Be Vietnam"/>
              </a:rPr>
              <a:t>Tokenization:</a:t>
            </a:r>
            <a:endParaRPr b="1" sz="1200">
              <a:solidFill>
                <a:srgbClr val="525251"/>
              </a:solidFill>
              <a:latin typeface="Be Vietnam"/>
              <a:ea typeface="Be Vietnam"/>
              <a:cs typeface="Be Vietnam"/>
              <a:sym typeface="Be Vietnam"/>
            </a:endParaRPr>
          </a:p>
          <a:p>
            <a:pPr indent="-304800" lvl="1" marL="914400" rtl="0" algn="l">
              <a:spcBef>
                <a:spcPts val="0"/>
              </a:spcBef>
              <a:spcAft>
                <a:spcPts val="0"/>
              </a:spcAft>
              <a:buClr>
                <a:srgbClr val="525251"/>
              </a:buClr>
              <a:buSzPts val="1200"/>
              <a:buFont typeface="Be Vietnam"/>
              <a:buChar char="○"/>
            </a:pPr>
            <a:r>
              <a:rPr lang="it" sz="1200">
                <a:solidFill>
                  <a:srgbClr val="525251"/>
                </a:solidFill>
                <a:latin typeface="Be Vietnam"/>
                <a:ea typeface="Be Vietnam"/>
                <a:cs typeface="Be Vietnam"/>
                <a:sym typeface="Be Vietnam"/>
              </a:rPr>
              <a:t>Break down text into tokens and replace sensitive words or phrases with random identifiers or tokens.</a:t>
            </a:r>
            <a:endParaRPr sz="1200">
              <a:solidFill>
                <a:srgbClr val="525251"/>
              </a:solidFill>
              <a:latin typeface="Be Vietnam"/>
              <a:ea typeface="Be Vietnam"/>
              <a:cs typeface="Be Vietnam"/>
              <a:sym typeface="Be Vietnam"/>
            </a:endParaRPr>
          </a:p>
          <a:p>
            <a:pPr indent="-304800" lvl="1" marL="914400" rtl="0" algn="l">
              <a:spcBef>
                <a:spcPts val="0"/>
              </a:spcBef>
              <a:spcAft>
                <a:spcPts val="0"/>
              </a:spcAft>
              <a:buClr>
                <a:srgbClr val="525251"/>
              </a:buClr>
              <a:buSzPts val="1200"/>
              <a:buFont typeface="Be Vietnam"/>
              <a:buChar char="○"/>
            </a:pPr>
            <a:r>
              <a:rPr lang="it" sz="1200">
                <a:solidFill>
                  <a:srgbClr val="525251"/>
                </a:solidFill>
                <a:latin typeface="Be Vietnam"/>
                <a:ea typeface="Be Vietnam"/>
                <a:cs typeface="Be Vietnam"/>
                <a:sym typeface="Be Vietnam"/>
              </a:rPr>
              <a:t>Preserves the structure and context of the text while masking sensitive information.</a:t>
            </a:r>
            <a:endParaRPr sz="1200">
              <a:solidFill>
                <a:srgbClr val="525251"/>
              </a:solidFill>
              <a:latin typeface="Be Vietnam"/>
              <a:ea typeface="Be Vietnam"/>
              <a:cs typeface="Be Vietnam"/>
              <a:sym typeface="Be Vietnam"/>
            </a:endParaRPr>
          </a:p>
          <a:p>
            <a:pPr indent="-304800" lvl="0" marL="457200" rtl="0" algn="l">
              <a:spcBef>
                <a:spcPts val="0"/>
              </a:spcBef>
              <a:spcAft>
                <a:spcPts val="0"/>
              </a:spcAft>
              <a:buClr>
                <a:srgbClr val="525251"/>
              </a:buClr>
              <a:buSzPts val="1200"/>
              <a:buFont typeface="Be Vietnam"/>
              <a:buChar char="●"/>
            </a:pPr>
            <a:r>
              <a:rPr b="1" lang="it" sz="1200">
                <a:solidFill>
                  <a:srgbClr val="525251"/>
                </a:solidFill>
                <a:latin typeface="Be Vietnam"/>
                <a:ea typeface="Be Vietnam"/>
                <a:cs typeface="Be Vietnam"/>
                <a:sym typeface="Be Vietnam"/>
              </a:rPr>
              <a:t>Hashing or Encryption:</a:t>
            </a:r>
            <a:endParaRPr b="1" sz="1200">
              <a:solidFill>
                <a:srgbClr val="525251"/>
              </a:solidFill>
              <a:latin typeface="Be Vietnam"/>
              <a:ea typeface="Be Vietnam"/>
              <a:cs typeface="Be Vietnam"/>
              <a:sym typeface="Be Vietnam"/>
            </a:endParaRPr>
          </a:p>
          <a:p>
            <a:pPr indent="-304800" lvl="1" marL="914400" rtl="0" algn="l">
              <a:spcBef>
                <a:spcPts val="0"/>
              </a:spcBef>
              <a:spcAft>
                <a:spcPts val="0"/>
              </a:spcAft>
              <a:buClr>
                <a:srgbClr val="525251"/>
              </a:buClr>
              <a:buSzPts val="1200"/>
              <a:buFont typeface="Be Vietnam"/>
              <a:buChar char="○"/>
            </a:pPr>
            <a:r>
              <a:rPr lang="it" sz="1200">
                <a:solidFill>
                  <a:srgbClr val="525251"/>
                </a:solidFill>
                <a:latin typeface="Be Vietnam"/>
                <a:ea typeface="Be Vietnam"/>
                <a:cs typeface="Be Vietnam"/>
                <a:sym typeface="Be Vietnam"/>
              </a:rPr>
              <a:t>Apply cryptographic techniques like hashing or encryption to obscure sensitive data.</a:t>
            </a:r>
            <a:endParaRPr sz="1200">
              <a:solidFill>
                <a:srgbClr val="525251"/>
              </a:solidFill>
              <a:latin typeface="Be Vietnam"/>
              <a:ea typeface="Be Vietnam"/>
              <a:cs typeface="Be Vietnam"/>
              <a:sym typeface="Be Vietnam"/>
            </a:endParaRPr>
          </a:p>
          <a:p>
            <a:pPr indent="-304800" lvl="1" marL="914400" rtl="0" algn="l">
              <a:spcBef>
                <a:spcPts val="0"/>
              </a:spcBef>
              <a:spcAft>
                <a:spcPts val="0"/>
              </a:spcAft>
              <a:buClr>
                <a:srgbClr val="525251"/>
              </a:buClr>
              <a:buSzPts val="1200"/>
              <a:buFont typeface="Be Vietnam"/>
              <a:buChar char="○"/>
            </a:pPr>
            <a:r>
              <a:rPr lang="it" sz="1200">
                <a:solidFill>
                  <a:srgbClr val="525251"/>
                </a:solidFill>
                <a:latin typeface="Be Vietnam"/>
                <a:ea typeface="Be Vietnam"/>
                <a:cs typeface="Be Vietnam"/>
                <a:sym typeface="Be Vietnam"/>
              </a:rPr>
              <a:t>Hash functions convert data into fixed-size strings of characters, making it difficult to reverse-engineer original values.</a:t>
            </a:r>
            <a:endParaRPr sz="1200">
              <a:solidFill>
                <a:srgbClr val="525251"/>
              </a:solidFill>
              <a:latin typeface="Be Vietnam"/>
              <a:ea typeface="Be Vietnam"/>
              <a:cs typeface="Be Vietnam"/>
              <a:sym typeface="Be Vietnam"/>
            </a:endParaRPr>
          </a:p>
          <a:p>
            <a:pPr indent="-304800" lvl="1" marL="914400" rtl="0" algn="l">
              <a:spcBef>
                <a:spcPts val="0"/>
              </a:spcBef>
              <a:spcAft>
                <a:spcPts val="0"/>
              </a:spcAft>
              <a:buClr>
                <a:srgbClr val="525251"/>
              </a:buClr>
              <a:buSzPts val="1200"/>
              <a:buFont typeface="Be Vietnam"/>
              <a:buChar char="○"/>
            </a:pPr>
            <a:r>
              <a:rPr lang="it" sz="1200">
                <a:solidFill>
                  <a:srgbClr val="525251"/>
                </a:solidFill>
                <a:latin typeface="Be Vietnam"/>
                <a:ea typeface="Be Vietnam"/>
                <a:cs typeface="Be Vietnam"/>
                <a:sym typeface="Be Vietnam"/>
              </a:rPr>
              <a:t>Encryption algorithms encode data in a way that only authorized parties with access to a decryption key can decipher.</a:t>
            </a:r>
            <a:endParaRPr sz="1200">
              <a:solidFill>
                <a:srgbClr val="525251"/>
              </a:solidFill>
              <a:latin typeface="Be Vietnam"/>
              <a:ea typeface="Be Vietnam"/>
              <a:cs typeface="Be Vietnam"/>
              <a:sym typeface="Be Vietnam"/>
            </a:endParaRPr>
          </a:p>
          <a:p>
            <a:pPr indent="0" lvl="0" marL="0" rtl="0" algn="l">
              <a:spcBef>
                <a:spcPts val="1600"/>
              </a:spcBef>
              <a:spcAft>
                <a:spcPts val="1600"/>
              </a:spcAft>
              <a:buNone/>
            </a:pPr>
            <a:r>
              <a:t/>
            </a:r>
            <a:endParaRPr sz="1200">
              <a:solidFill>
                <a:srgbClr val="525251"/>
              </a:solidFill>
              <a:latin typeface="Be Vietnam"/>
              <a:ea typeface="Be Vietnam"/>
              <a:cs typeface="Be Vietnam"/>
              <a:sym typeface="Be Vietnam"/>
            </a:endParaRPr>
          </a:p>
        </p:txBody>
      </p:sp>
      <p:sp>
        <p:nvSpPr>
          <p:cNvPr id="167" name="Google Shape;16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rgbClr val="4B4B4B"/>
                </a:solidFill>
                <a:latin typeface="Arial"/>
                <a:ea typeface="Arial"/>
                <a:cs typeface="Arial"/>
                <a:sym typeface="Arial"/>
              </a:rPr>
              <a:t>‹#›</a:t>
            </a:fld>
            <a:endParaRPr>
              <a:solidFill>
                <a:srgbClr val="4B4B4B"/>
              </a:solidFill>
              <a:latin typeface="Arial"/>
              <a:ea typeface="Arial"/>
              <a:cs typeface="Arial"/>
              <a:sym typeface="Arial"/>
            </a:endParaRPr>
          </a:p>
        </p:txBody>
      </p:sp>
      <p:sp>
        <p:nvSpPr>
          <p:cNvPr id="168" name="Google Shape;168;p19"/>
          <p:cNvSpPr txBox="1"/>
          <p:nvPr/>
        </p:nvSpPr>
        <p:spPr>
          <a:xfrm>
            <a:off x="747525" y="730675"/>
            <a:ext cx="45729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82D32"/>
              </a:buClr>
              <a:buSzPts val="750"/>
              <a:buFont typeface="Arial"/>
              <a:buNone/>
            </a:pPr>
            <a:r>
              <a:rPr b="1" lang="it" sz="1800">
                <a:solidFill>
                  <a:srgbClr val="525251"/>
                </a:solidFill>
                <a:latin typeface="Be Vietnam"/>
                <a:ea typeface="Be Vietnam"/>
                <a:cs typeface="Be Vietnam"/>
                <a:sym typeface="Be Vietnam"/>
              </a:rPr>
              <a:t>Privacy Preserving Techniques on Textual Data</a:t>
            </a:r>
            <a:endParaRPr b="1" sz="1800">
              <a:solidFill>
                <a:srgbClr val="525251"/>
              </a:solidFill>
              <a:latin typeface="Be Vietnam"/>
              <a:ea typeface="Be Vietnam"/>
              <a:cs typeface="Be Vietnam"/>
              <a:sym typeface="Be Vietna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74" name="Google Shape;174;p20"/>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75" name="Google Shape;175;p20"/>
          <p:cNvSpPr txBox="1"/>
          <p:nvPr/>
        </p:nvSpPr>
        <p:spPr>
          <a:xfrm>
            <a:off x="756075" y="1643575"/>
            <a:ext cx="6667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rgbClr val="4B4B4B"/>
                </a:solidFill>
                <a:latin typeface="Be Vietnam Pro"/>
                <a:ea typeface="Be Vietnam Pro"/>
                <a:cs typeface="Be Vietnam Pro"/>
                <a:sym typeface="Be Vietnam Pro"/>
              </a:rPr>
              <a:t>NERPII is a Python library to perform Named Entity Recognition and generate Personal Identifiable Information.</a:t>
            </a:r>
            <a:endParaRPr sz="1200">
              <a:solidFill>
                <a:srgbClr val="4B4B4B"/>
              </a:solidFill>
              <a:latin typeface="Be Vietnam Pro"/>
              <a:ea typeface="Be Vietnam Pro"/>
              <a:cs typeface="Be Vietnam Pro"/>
              <a:sym typeface="Be Vietnam Pro"/>
            </a:endParaRPr>
          </a:p>
          <a:p>
            <a:pPr indent="0" lvl="0" marL="0" rtl="0" algn="l">
              <a:spcBef>
                <a:spcPts val="0"/>
              </a:spcBef>
              <a:spcAft>
                <a:spcPts val="0"/>
              </a:spcAft>
              <a:buNone/>
            </a:pPr>
            <a:r>
              <a:t/>
            </a:r>
            <a:endParaRPr sz="1200">
              <a:solidFill>
                <a:srgbClr val="4B4B4B"/>
              </a:solidFill>
              <a:latin typeface="Be Vietnam Pro"/>
              <a:ea typeface="Be Vietnam Pro"/>
              <a:cs typeface="Be Vietnam Pro"/>
              <a:sym typeface="Be Vietnam Pro"/>
            </a:endParaRPr>
          </a:p>
          <a:p>
            <a:pPr indent="0" lvl="0" marL="0" rtl="0" algn="l">
              <a:spcBef>
                <a:spcPts val="0"/>
              </a:spcBef>
              <a:spcAft>
                <a:spcPts val="0"/>
              </a:spcAft>
              <a:buNone/>
            </a:pPr>
            <a:r>
              <a:rPr lang="it" sz="1200">
                <a:solidFill>
                  <a:srgbClr val="4B4B4B"/>
                </a:solidFill>
                <a:latin typeface="Be Vietnam Pro"/>
                <a:ea typeface="Be Vietnam Pro"/>
                <a:cs typeface="Be Vietnam Pro"/>
                <a:sym typeface="Be Vietnam Pro"/>
              </a:rPr>
              <a:t>When working with banks or healthcare companies, personal information is abundant, necessitating the anonymization of this data.</a:t>
            </a:r>
            <a:endParaRPr sz="1200">
              <a:solidFill>
                <a:srgbClr val="4B4B4B"/>
              </a:solidFill>
              <a:latin typeface="Be Vietnam Pro"/>
              <a:ea typeface="Be Vietnam Pro"/>
              <a:cs typeface="Be Vietnam Pro"/>
              <a:sym typeface="Be Vietnam Pro"/>
            </a:endParaRPr>
          </a:p>
          <a:p>
            <a:pPr indent="0" lvl="0" marL="457200" rtl="0" algn="l">
              <a:spcBef>
                <a:spcPts val="0"/>
              </a:spcBef>
              <a:spcAft>
                <a:spcPts val="0"/>
              </a:spcAft>
              <a:buNone/>
            </a:pPr>
            <a:r>
              <a:t/>
            </a:r>
            <a:endParaRPr sz="1200">
              <a:solidFill>
                <a:srgbClr val="4B4B4B"/>
              </a:solidFill>
              <a:latin typeface="Be Vietnam Pro"/>
              <a:ea typeface="Be Vietnam Pro"/>
              <a:cs typeface="Be Vietnam Pro"/>
              <a:sym typeface="Be Vietnam Pro"/>
            </a:endParaRPr>
          </a:p>
          <a:p>
            <a:pPr indent="0" lvl="0" marL="0" rtl="0" algn="l">
              <a:spcBef>
                <a:spcPts val="0"/>
              </a:spcBef>
              <a:spcAft>
                <a:spcPts val="0"/>
              </a:spcAft>
              <a:buNone/>
            </a:pPr>
            <a:r>
              <a:rPr lang="it" sz="1200">
                <a:solidFill>
                  <a:srgbClr val="4B4B4B"/>
                </a:solidFill>
                <a:latin typeface="Be Vietnam Pro"/>
                <a:ea typeface="Be Vietnam Pro"/>
                <a:cs typeface="Be Vietnam Pro"/>
                <a:sym typeface="Be Vietnam Pro"/>
              </a:rPr>
              <a:t>The idea for NERPII stems from the need to preserve the privacy of personal information contained in </a:t>
            </a:r>
            <a:r>
              <a:rPr b="1" lang="it" sz="1200">
                <a:solidFill>
                  <a:srgbClr val="4B4B4B"/>
                </a:solidFill>
                <a:latin typeface="Be Vietnam Pro"/>
                <a:ea typeface="Be Vietnam Pro"/>
                <a:cs typeface="Be Vietnam Pro"/>
                <a:sym typeface="Be Vietnam Pro"/>
              </a:rPr>
              <a:t>structured data</a:t>
            </a:r>
            <a:r>
              <a:rPr lang="it" sz="1200">
                <a:solidFill>
                  <a:srgbClr val="4B4B4B"/>
                </a:solidFill>
                <a:latin typeface="Be Vietnam Pro"/>
                <a:ea typeface="Be Vietnam Pro"/>
                <a:cs typeface="Be Vietnam Pro"/>
                <a:sym typeface="Be Vietnam Pro"/>
              </a:rPr>
              <a:t>, such as Excel or CSV files. </a:t>
            </a:r>
            <a:endParaRPr sz="1200">
              <a:solidFill>
                <a:srgbClr val="4B4B4B"/>
              </a:solidFill>
              <a:latin typeface="Be Vietnam Pro"/>
              <a:ea typeface="Be Vietnam Pro"/>
              <a:cs typeface="Be Vietnam Pro"/>
              <a:sym typeface="Be Vietnam Pro"/>
            </a:endParaRPr>
          </a:p>
        </p:txBody>
      </p:sp>
      <p:sp>
        <p:nvSpPr>
          <p:cNvPr id="176" name="Google Shape;176;p20"/>
          <p:cNvSpPr txBox="1"/>
          <p:nvPr/>
        </p:nvSpPr>
        <p:spPr>
          <a:xfrm>
            <a:off x="756075" y="702525"/>
            <a:ext cx="65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rgbClr val="4B4B4B"/>
                </a:solidFill>
                <a:latin typeface="Be Vietnam Pro"/>
                <a:ea typeface="Be Vietnam Pro"/>
                <a:cs typeface="Be Vietnam Pro"/>
                <a:sym typeface="Be Vietnam Pro"/>
              </a:rPr>
              <a:t>NERPII</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82" name="Google Shape;182;p21"/>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83" name="Google Shape;183;p21"/>
          <p:cNvSpPr txBox="1"/>
          <p:nvPr/>
        </p:nvSpPr>
        <p:spPr>
          <a:xfrm>
            <a:off x="710125" y="1379538"/>
            <a:ext cx="666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200">
                <a:solidFill>
                  <a:schemeClr val="accent2"/>
                </a:solidFill>
                <a:latin typeface="Be Vietnam Pro"/>
                <a:ea typeface="Be Vietnam Pro"/>
                <a:cs typeface="Be Vietnam Pro"/>
                <a:sym typeface="Be Vietnam Pro"/>
              </a:rPr>
              <a:t>Named Entity Recognition </a:t>
            </a:r>
            <a:r>
              <a:rPr lang="it" sz="1200">
                <a:solidFill>
                  <a:schemeClr val="accent2"/>
                </a:solidFill>
                <a:latin typeface="Be Vietnam Pro"/>
                <a:ea typeface="Be Vietnam Pro"/>
                <a:cs typeface="Be Vietnam Pro"/>
                <a:sym typeface="Be Vietnam Pro"/>
              </a:rPr>
              <a:t>(NER) is a natural language processing technique that focuses on identifying and classifying specific entities or named entities in data, </a:t>
            </a:r>
            <a:r>
              <a:rPr lang="it" sz="1200">
                <a:solidFill>
                  <a:srgbClr val="4B4B4B"/>
                </a:solidFill>
                <a:latin typeface="Be Vietnam Pro"/>
                <a:ea typeface="Be Vietnam Pro"/>
                <a:cs typeface="Be Vietnam Pro"/>
                <a:sym typeface="Be Vietnam Pro"/>
              </a:rPr>
              <a:t>such as LOCATION, ORGANIZATION or PERSON to words in texts.</a:t>
            </a:r>
            <a:endParaRPr sz="1200">
              <a:solidFill>
                <a:srgbClr val="4B4B4B"/>
              </a:solidFill>
              <a:latin typeface="Be Vietnam Pro"/>
              <a:ea typeface="Be Vietnam Pro"/>
              <a:cs typeface="Be Vietnam Pro"/>
              <a:sym typeface="Be Vietnam Pro"/>
            </a:endParaRPr>
          </a:p>
        </p:txBody>
      </p:sp>
      <p:sp>
        <p:nvSpPr>
          <p:cNvPr id="184" name="Google Shape;184;p21"/>
          <p:cNvSpPr txBox="1"/>
          <p:nvPr/>
        </p:nvSpPr>
        <p:spPr>
          <a:xfrm>
            <a:off x="744625" y="718950"/>
            <a:ext cx="65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rgbClr val="4B4B4B"/>
                </a:solidFill>
                <a:latin typeface="Be Vietnam Pro"/>
                <a:ea typeface="Be Vietnam Pro"/>
                <a:cs typeface="Be Vietnam Pro"/>
                <a:sym typeface="Be Vietnam Pro"/>
              </a:rPr>
              <a:t>Named Entity Recognition</a:t>
            </a:r>
            <a:endParaRPr b="1" sz="1800">
              <a:solidFill>
                <a:srgbClr val="4B4B4B"/>
              </a:solidFill>
              <a:latin typeface="Be Vietnam Pro"/>
              <a:ea typeface="Be Vietnam Pro"/>
              <a:cs typeface="Be Vietnam Pro"/>
              <a:sym typeface="Be Vietnam Pro"/>
            </a:endParaRPr>
          </a:p>
        </p:txBody>
      </p:sp>
      <p:pic>
        <p:nvPicPr>
          <p:cNvPr id="185" name="Google Shape;185;p21"/>
          <p:cNvPicPr preferRelativeResize="0"/>
          <p:nvPr/>
        </p:nvPicPr>
        <p:blipFill>
          <a:blip r:embed="rId3">
            <a:alphaModFix/>
          </a:blip>
          <a:stretch>
            <a:fillRect/>
          </a:stretch>
        </p:blipFill>
        <p:spPr>
          <a:xfrm>
            <a:off x="1448838" y="2317350"/>
            <a:ext cx="6102975" cy="1746150"/>
          </a:xfrm>
          <a:prstGeom prst="rect">
            <a:avLst/>
          </a:prstGeom>
          <a:noFill/>
          <a:ln>
            <a:noFill/>
          </a:ln>
        </p:spPr>
      </p:pic>
      <p:sp>
        <p:nvSpPr>
          <p:cNvPr id="186" name="Google Shape;186;p21"/>
          <p:cNvSpPr txBox="1"/>
          <p:nvPr/>
        </p:nvSpPr>
        <p:spPr>
          <a:xfrm>
            <a:off x="795750" y="4713775"/>
            <a:ext cx="5133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700">
                <a:latin typeface="Be Vietnam"/>
                <a:ea typeface="Be Vietnam"/>
                <a:cs typeface="Be Vietnam"/>
                <a:sym typeface="Be Vietnam"/>
              </a:rPr>
              <a:t>Image source: https://demos.explosion.ai/displacy-ent</a:t>
            </a:r>
            <a:endParaRPr sz="700">
              <a:latin typeface="Be Vietnam"/>
              <a:ea typeface="Be Vietnam"/>
              <a:cs typeface="Be Vietnam"/>
              <a:sym typeface="Be Vietna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92" name="Google Shape;192;p22"/>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93" name="Google Shape;193;p22"/>
          <p:cNvSpPr txBox="1"/>
          <p:nvPr/>
        </p:nvSpPr>
        <p:spPr>
          <a:xfrm>
            <a:off x="744625" y="1358575"/>
            <a:ext cx="3389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2"/>
                </a:solidFill>
                <a:latin typeface="Be Vietnam Pro"/>
                <a:ea typeface="Be Vietnam Pro"/>
                <a:cs typeface="Be Vietnam Pro"/>
                <a:sym typeface="Be Vietnam Pro"/>
              </a:rPr>
              <a:t>NERPII contains two classes:</a:t>
            </a:r>
            <a:endParaRPr b="1" sz="1200">
              <a:solidFill>
                <a:schemeClr val="accent2"/>
              </a:solidFill>
              <a:latin typeface="Be Vietnam Pro"/>
              <a:ea typeface="Be Vietnam Pro"/>
              <a:cs typeface="Be Vietnam Pro"/>
              <a:sym typeface="Be Vietnam Pro"/>
            </a:endParaRPr>
          </a:p>
        </p:txBody>
      </p:sp>
      <p:sp>
        <p:nvSpPr>
          <p:cNvPr id="194" name="Google Shape;194;p22"/>
          <p:cNvSpPr txBox="1"/>
          <p:nvPr/>
        </p:nvSpPr>
        <p:spPr>
          <a:xfrm>
            <a:off x="744625" y="718950"/>
            <a:ext cx="65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rgbClr val="4B4B4B"/>
                </a:solidFill>
                <a:latin typeface="Be Vietnam Pro"/>
                <a:ea typeface="Be Vietnam Pro"/>
                <a:cs typeface="Be Vietnam Pro"/>
                <a:sym typeface="Be Vietnam Pro"/>
              </a:rPr>
              <a:t>NERPII Library - Architecture</a:t>
            </a:r>
            <a:endParaRPr b="1" sz="1800">
              <a:solidFill>
                <a:srgbClr val="4B4B4B"/>
              </a:solidFill>
              <a:latin typeface="Be Vietnam Pro"/>
              <a:ea typeface="Be Vietnam Pro"/>
              <a:cs typeface="Be Vietnam Pro"/>
              <a:sym typeface="Be Vietnam Pro"/>
            </a:endParaRPr>
          </a:p>
        </p:txBody>
      </p:sp>
      <p:sp>
        <p:nvSpPr>
          <p:cNvPr id="195" name="Google Shape;195;p22"/>
          <p:cNvSpPr/>
          <p:nvPr/>
        </p:nvSpPr>
        <p:spPr>
          <a:xfrm>
            <a:off x="1423438" y="2012100"/>
            <a:ext cx="2769300" cy="2299500"/>
          </a:xfrm>
          <a:prstGeom prst="roundRect">
            <a:avLst>
              <a:gd fmla="val 16667" name="adj"/>
            </a:avLst>
          </a:prstGeom>
          <a:solidFill>
            <a:srgbClr val="9D9C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96" name="Google Shape;196;p22"/>
          <p:cNvSpPr txBox="1"/>
          <p:nvPr/>
        </p:nvSpPr>
        <p:spPr>
          <a:xfrm>
            <a:off x="1551708" y="2218360"/>
            <a:ext cx="2512800" cy="25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i="1" lang="it">
                <a:solidFill>
                  <a:schemeClr val="lt1"/>
                </a:solidFill>
                <a:latin typeface="Be Vietnam"/>
                <a:ea typeface="Be Vietnam"/>
                <a:cs typeface="Be Vietnam"/>
                <a:sym typeface="Be Vietnam"/>
              </a:rPr>
              <a:t>NamedEntityRecognizer</a:t>
            </a:r>
            <a:endParaRPr b="1" i="1">
              <a:solidFill>
                <a:schemeClr val="lt1"/>
              </a:solidFill>
              <a:latin typeface="Be Vietnam"/>
              <a:ea typeface="Be Vietnam"/>
              <a:cs typeface="Be Vietnam"/>
              <a:sym typeface="Be Vietnam"/>
            </a:endParaRPr>
          </a:p>
          <a:p>
            <a:pPr indent="0" lvl="0" marL="0" rtl="0" algn="ctr">
              <a:spcBef>
                <a:spcPts val="0"/>
              </a:spcBef>
              <a:spcAft>
                <a:spcPts val="0"/>
              </a:spcAft>
              <a:buClr>
                <a:srgbClr val="000000"/>
              </a:buClr>
              <a:buSzPts val="1100"/>
              <a:buFont typeface="Arial"/>
              <a:buNone/>
            </a:pPr>
            <a:r>
              <a:t/>
            </a:r>
            <a:endParaRPr b="1" i="1" sz="1000">
              <a:solidFill>
                <a:schemeClr val="lt1"/>
              </a:solidFill>
              <a:latin typeface="Be Vietnam"/>
              <a:ea typeface="Be Vietnam"/>
              <a:cs typeface="Be Vietnam"/>
              <a:sym typeface="Be Vietnam"/>
            </a:endParaRPr>
          </a:p>
          <a:p>
            <a:pPr indent="0" lvl="0" marL="0" rtl="0" algn="l">
              <a:spcBef>
                <a:spcPts val="0"/>
              </a:spcBef>
              <a:spcAft>
                <a:spcPts val="0"/>
              </a:spcAft>
              <a:buClr>
                <a:srgbClr val="000000"/>
              </a:buClr>
              <a:buSzPts val="1100"/>
              <a:buFont typeface="Arial"/>
              <a:buNone/>
            </a:pPr>
            <a:r>
              <a:t/>
            </a:r>
            <a:endParaRPr b="1" i="1" sz="1000">
              <a:solidFill>
                <a:schemeClr val="lt1"/>
              </a:solidFill>
              <a:latin typeface="Be Vietnam"/>
              <a:ea typeface="Be Vietnam"/>
              <a:cs typeface="Be Vietnam"/>
              <a:sym typeface="Be Vietnam"/>
            </a:endParaRPr>
          </a:p>
          <a:p>
            <a:pPr indent="0" lvl="0" marL="0" rtl="0" algn="l">
              <a:spcBef>
                <a:spcPts val="0"/>
              </a:spcBef>
              <a:spcAft>
                <a:spcPts val="0"/>
              </a:spcAft>
              <a:buClr>
                <a:srgbClr val="000000"/>
              </a:buClr>
              <a:buSzPts val="1100"/>
              <a:buFont typeface="Arial"/>
              <a:buNone/>
            </a:pPr>
            <a:r>
              <a:t/>
            </a:r>
            <a:endParaRPr b="1" i="1" sz="1000">
              <a:solidFill>
                <a:schemeClr val="lt1"/>
              </a:solidFill>
              <a:latin typeface="Be Vietnam"/>
              <a:ea typeface="Be Vietnam"/>
              <a:cs typeface="Be Vietnam"/>
              <a:sym typeface="Be Vietnam"/>
            </a:endParaRPr>
          </a:p>
          <a:p>
            <a:pPr indent="0" lvl="0" marL="0" rtl="0" algn="ctr">
              <a:spcBef>
                <a:spcPts val="0"/>
              </a:spcBef>
              <a:spcAft>
                <a:spcPts val="0"/>
              </a:spcAft>
              <a:buClr>
                <a:srgbClr val="000000"/>
              </a:buClr>
              <a:buSzPts val="1100"/>
              <a:buFont typeface="Arial"/>
              <a:buNone/>
            </a:pPr>
            <a:r>
              <a:rPr b="1" lang="it" sz="1800">
                <a:solidFill>
                  <a:schemeClr val="lt1"/>
                </a:solidFill>
                <a:latin typeface="Be Vietnam"/>
                <a:ea typeface="Be Vietnam"/>
                <a:cs typeface="Be Vietnam"/>
                <a:sym typeface="Be Vietnam"/>
              </a:rPr>
              <a:t> </a:t>
            </a:r>
            <a:r>
              <a:rPr lang="it" sz="1200">
                <a:solidFill>
                  <a:srgbClr val="FFFFFF"/>
                </a:solidFill>
                <a:latin typeface="Be Vietnam"/>
                <a:ea typeface="Be Vietnam"/>
                <a:cs typeface="Be Vietnam"/>
                <a:sym typeface="Be Vietnam"/>
              </a:rPr>
              <a:t>to perform Named Entity Recognition on structured data, typically in the form of a CSV file</a:t>
            </a:r>
            <a:endParaRPr sz="1200">
              <a:solidFill>
                <a:srgbClr val="FFFFFF"/>
              </a:solidFill>
            </a:endParaRPr>
          </a:p>
          <a:p>
            <a:pPr indent="0" lvl="0" marL="0" rtl="0" algn="ctr">
              <a:spcBef>
                <a:spcPts val="0"/>
              </a:spcBef>
              <a:spcAft>
                <a:spcPts val="0"/>
              </a:spcAft>
              <a:buNone/>
            </a:pPr>
            <a:r>
              <a:t/>
            </a:r>
            <a:endParaRPr sz="600">
              <a:solidFill>
                <a:srgbClr val="FFFFFF"/>
              </a:solidFill>
            </a:endParaRPr>
          </a:p>
        </p:txBody>
      </p:sp>
      <p:sp>
        <p:nvSpPr>
          <p:cNvPr id="197" name="Google Shape;197;p22"/>
          <p:cNvSpPr/>
          <p:nvPr/>
        </p:nvSpPr>
        <p:spPr>
          <a:xfrm>
            <a:off x="4951272" y="2012100"/>
            <a:ext cx="2769300" cy="2299500"/>
          </a:xfrm>
          <a:prstGeom prst="roundRect">
            <a:avLst>
              <a:gd fmla="val 16667" name="adj"/>
            </a:avLst>
          </a:prstGeom>
          <a:solidFill>
            <a:srgbClr val="9D9C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sz="1200"/>
              <a:t> </a:t>
            </a:r>
            <a:endParaRPr sz="1200"/>
          </a:p>
        </p:txBody>
      </p:sp>
      <p:sp>
        <p:nvSpPr>
          <p:cNvPr id="198" name="Google Shape;198;p22"/>
          <p:cNvSpPr txBox="1"/>
          <p:nvPr/>
        </p:nvSpPr>
        <p:spPr>
          <a:xfrm>
            <a:off x="5079543" y="2218360"/>
            <a:ext cx="2512800" cy="25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i="1" lang="it">
                <a:solidFill>
                  <a:schemeClr val="lt1"/>
                </a:solidFill>
                <a:latin typeface="Be Vietnam"/>
                <a:ea typeface="Be Vietnam"/>
                <a:cs typeface="Be Vietnam"/>
                <a:sym typeface="Be Vietnam"/>
              </a:rPr>
              <a:t>FakerGenerator</a:t>
            </a:r>
            <a:endParaRPr b="1" i="1">
              <a:solidFill>
                <a:schemeClr val="lt1"/>
              </a:solidFill>
              <a:latin typeface="Be Vietnam"/>
              <a:ea typeface="Be Vietnam"/>
              <a:cs typeface="Be Vietnam"/>
              <a:sym typeface="Be Vietnam"/>
            </a:endParaRPr>
          </a:p>
          <a:p>
            <a:pPr indent="0" lvl="0" marL="0" rtl="0" algn="ctr">
              <a:spcBef>
                <a:spcPts val="0"/>
              </a:spcBef>
              <a:spcAft>
                <a:spcPts val="0"/>
              </a:spcAft>
              <a:buClr>
                <a:srgbClr val="000000"/>
              </a:buClr>
              <a:buSzPts val="1100"/>
              <a:buFont typeface="Arial"/>
              <a:buNone/>
            </a:pPr>
            <a:r>
              <a:t/>
            </a:r>
            <a:endParaRPr b="1" i="1" sz="1000">
              <a:solidFill>
                <a:schemeClr val="lt1"/>
              </a:solidFill>
              <a:latin typeface="Be Vietnam"/>
              <a:ea typeface="Be Vietnam"/>
              <a:cs typeface="Be Vietnam"/>
              <a:sym typeface="Be Vietnam"/>
            </a:endParaRPr>
          </a:p>
          <a:p>
            <a:pPr indent="0" lvl="0" marL="0" rtl="0" algn="l">
              <a:spcBef>
                <a:spcPts val="0"/>
              </a:spcBef>
              <a:spcAft>
                <a:spcPts val="0"/>
              </a:spcAft>
              <a:buClr>
                <a:srgbClr val="000000"/>
              </a:buClr>
              <a:buSzPts val="1100"/>
              <a:buFont typeface="Arial"/>
              <a:buNone/>
            </a:pPr>
            <a:r>
              <a:t/>
            </a:r>
            <a:endParaRPr b="1" i="1" sz="1000">
              <a:solidFill>
                <a:schemeClr val="lt1"/>
              </a:solidFill>
              <a:latin typeface="Be Vietnam"/>
              <a:ea typeface="Be Vietnam"/>
              <a:cs typeface="Be Vietnam"/>
              <a:sym typeface="Be Vietnam"/>
            </a:endParaRPr>
          </a:p>
          <a:p>
            <a:pPr indent="0" lvl="0" marL="0" rtl="0" algn="l">
              <a:spcBef>
                <a:spcPts val="0"/>
              </a:spcBef>
              <a:spcAft>
                <a:spcPts val="0"/>
              </a:spcAft>
              <a:buClr>
                <a:srgbClr val="000000"/>
              </a:buClr>
              <a:buSzPts val="1100"/>
              <a:buFont typeface="Arial"/>
              <a:buNone/>
            </a:pPr>
            <a:r>
              <a:t/>
            </a:r>
            <a:endParaRPr b="1" i="1" sz="1000">
              <a:solidFill>
                <a:schemeClr val="lt1"/>
              </a:solidFill>
              <a:latin typeface="Be Vietnam"/>
              <a:ea typeface="Be Vietnam"/>
              <a:cs typeface="Be Vietnam"/>
              <a:sym typeface="Be Vietnam"/>
            </a:endParaRPr>
          </a:p>
          <a:p>
            <a:pPr indent="0" lvl="0" marL="0" rtl="0" algn="ctr">
              <a:spcBef>
                <a:spcPts val="0"/>
              </a:spcBef>
              <a:spcAft>
                <a:spcPts val="0"/>
              </a:spcAft>
              <a:buClr>
                <a:srgbClr val="000000"/>
              </a:buClr>
              <a:buSzPts val="1100"/>
              <a:buFont typeface="Arial"/>
              <a:buNone/>
            </a:pPr>
            <a:r>
              <a:rPr b="1" lang="it" sz="1800">
                <a:solidFill>
                  <a:schemeClr val="lt1"/>
                </a:solidFill>
                <a:latin typeface="Be Vietnam"/>
                <a:ea typeface="Be Vietnam"/>
                <a:cs typeface="Be Vietnam"/>
                <a:sym typeface="Be Vietnam"/>
              </a:rPr>
              <a:t> </a:t>
            </a:r>
            <a:r>
              <a:rPr lang="it" sz="1200">
                <a:solidFill>
                  <a:srgbClr val="FFFFFF"/>
                </a:solidFill>
                <a:latin typeface="Be Vietnam"/>
                <a:ea typeface="Be Vietnam"/>
                <a:cs typeface="Be Vietnam"/>
                <a:sym typeface="Be Vietnam"/>
              </a:rPr>
              <a:t>to generate synthetic Personal Identifiable Information</a:t>
            </a:r>
            <a:endParaRPr sz="1200">
              <a:solidFill>
                <a:srgbClr val="FFFFFF"/>
              </a:solidFill>
            </a:endParaRPr>
          </a:p>
          <a:p>
            <a:pPr indent="0" lvl="0" marL="0" rtl="0" algn="ctr">
              <a:spcBef>
                <a:spcPts val="0"/>
              </a:spcBef>
              <a:spcAft>
                <a:spcPts val="0"/>
              </a:spcAft>
              <a:buNone/>
            </a:pPr>
            <a:r>
              <a:t/>
            </a:r>
            <a:endParaRPr sz="6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04" name="Google Shape;204;p23"/>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05" name="Google Shape;205;p23"/>
          <p:cNvSpPr txBox="1"/>
          <p:nvPr/>
        </p:nvSpPr>
        <p:spPr>
          <a:xfrm>
            <a:off x="744625" y="1358575"/>
            <a:ext cx="70701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2"/>
                </a:solidFill>
                <a:latin typeface="Be Vietnam Pro"/>
                <a:ea typeface="Be Vietnam Pro"/>
                <a:cs typeface="Be Vietnam Pro"/>
                <a:sym typeface="Be Vietnam Pro"/>
              </a:rPr>
              <a:t>This class assigns a named entity to the columns of a dataset to obtain information about their contents. </a:t>
            </a:r>
            <a:endParaRPr sz="1200">
              <a:solidFill>
                <a:schemeClr val="accent2"/>
              </a:solidFill>
              <a:latin typeface="Be Vietnam Pro"/>
              <a:ea typeface="Be Vietnam Pro"/>
              <a:cs typeface="Be Vietnam Pro"/>
              <a:sym typeface="Be Vietnam Pro"/>
            </a:endParaRPr>
          </a:p>
          <a:p>
            <a:pPr indent="0" lvl="0" marL="0" rtl="0" algn="l">
              <a:spcBef>
                <a:spcPts val="0"/>
              </a:spcBef>
              <a:spcAft>
                <a:spcPts val="0"/>
              </a:spcAft>
              <a:buNone/>
            </a:pPr>
            <a:r>
              <a:t/>
            </a:r>
            <a:endParaRPr sz="1200">
              <a:solidFill>
                <a:schemeClr val="accent2"/>
              </a:solidFill>
              <a:latin typeface="Be Vietnam Pro"/>
              <a:ea typeface="Be Vietnam Pro"/>
              <a:cs typeface="Be Vietnam Pro"/>
              <a:sym typeface="Be Vietnam Pro"/>
            </a:endParaRPr>
          </a:p>
          <a:p>
            <a:pPr indent="0" lvl="0" marL="0" rtl="0" algn="l">
              <a:spcBef>
                <a:spcPts val="0"/>
              </a:spcBef>
              <a:spcAft>
                <a:spcPts val="0"/>
              </a:spcAft>
              <a:buNone/>
            </a:pPr>
            <a:r>
              <a:rPr lang="it" sz="1200">
                <a:solidFill>
                  <a:schemeClr val="accent2"/>
                </a:solidFill>
                <a:latin typeface="Be Vietnam Pro"/>
                <a:ea typeface="Be Vietnam Pro"/>
                <a:cs typeface="Be Vietnam Pro"/>
                <a:sym typeface="Be Vietnam Pro"/>
              </a:rPr>
              <a:t>To do this, it uses:</a:t>
            </a:r>
            <a:endParaRPr sz="1200">
              <a:solidFill>
                <a:schemeClr val="accent2"/>
              </a:solidFill>
              <a:latin typeface="Be Vietnam Pro"/>
              <a:ea typeface="Be Vietnam Pro"/>
              <a:cs typeface="Be Vietnam Pro"/>
              <a:sym typeface="Be Vietnam Pro"/>
            </a:endParaRPr>
          </a:p>
          <a:p>
            <a:pPr indent="-304800" lvl="0" marL="457200" rtl="0" algn="l">
              <a:spcBef>
                <a:spcPts val="0"/>
              </a:spcBef>
              <a:spcAft>
                <a:spcPts val="0"/>
              </a:spcAft>
              <a:buClr>
                <a:schemeClr val="accent2"/>
              </a:buClr>
              <a:buSzPts val="1200"/>
              <a:buFont typeface="Be Vietnam Pro"/>
              <a:buChar char="-"/>
            </a:pPr>
            <a:r>
              <a:rPr b="1" lang="it" sz="1200">
                <a:solidFill>
                  <a:schemeClr val="accent2"/>
                </a:solidFill>
                <a:latin typeface="Be Vietnam Pro"/>
                <a:ea typeface="Be Vietnam Pro"/>
                <a:cs typeface="Be Vietnam Pro"/>
                <a:sym typeface="Be Vietnam Pro"/>
              </a:rPr>
              <a:t>Presidio</a:t>
            </a:r>
            <a:r>
              <a:rPr lang="it" sz="1200">
                <a:solidFill>
                  <a:schemeClr val="accent2"/>
                </a:solidFill>
                <a:latin typeface="Be Vietnam Pro"/>
                <a:ea typeface="Be Vietnam Pro"/>
                <a:cs typeface="Be Vietnam Pro"/>
                <a:sym typeface="Be Vietnam Pro"/>
              </a:rPr>
              <a:t>, an SDK from Microsoft</a:t>
            </a:r>
            <a:endParaRPr sz="1200">
              <a:solidFill>
                <a:schemeClr val="accent2"/>
              </a:solidFill>
              <a:latin typeface="Be Vietnam Pro"/>
              <a:ea typeface="Be Vietnam Pro"/>
              <a:cs typeface="Be Vietnam Pro"/>
              <a:sym typeface="Be Vietnam Pro"/>
            </a:endParaRPr>
          </a:p>
          <a:p>
            <a:pPr indent="-304800" lvl="0" marL="457200" rtl="0" algn="l">
              <a:spcBef>
                <a:spcPts val="0"/>
              </a:spcBef>
              <a:spcAft>
                <a:spcPts val="0"/>
              </a:spcAft>
              <a:buClr>
                <a:schemeClr val="accent2"/>
              </a:buClr>
              <a:buSzPts val="1200"/>
              <a:buFont typeface="Be Vietnam Pro"/>
              <a:buChar char="-"/>
            </a:pPr>
            <a:r>
              <a:rPr lang="it" sz="1200">
                <a:solidFill>
                  <a:schemeClr val="accent2"/>
                </a:solidFill>
                <a:latin typeface="Be Vietnam Pro"/>
                <a:ea typeface="Be Vietnam Pro"/>
                <a:cs typeface="Be Vietnam Pro"/>
                <a:sym typeface="Be Vietnam Pro"/>
              </a:rPr>
              <a:t>NLP model (</a:t>
            </a:r>
            <a:r>
              <a:rPr b="1" i="1" lang="it" sz="1200">
                <a:solidFill>
                  <a:schemeClr val="accent2"/>
                </a:solidFill>
                <a:latin typeface="Be Vietnam Pro"/>
                <a:ea typeface="Be Vietnam Pro"/>
                <a:cs typeface="Be Vietnam Pro"/>
                <a:sym typeface="Be Vietnam Pro"/>
              </a:rPr>
              <a:t>dslim/bert-base-NER</a:t>
            </a:r>
            <a:r>
              <a:rPr i="1" lang="it" sz="1200">
                <a:solidFill>
                  <a:schemeClr val="accent2"/>
                </a:solidFill>
                <a:latin typeface="Be Vietnam Pro"/>
                <a:ea typeface="Be Vietnam Pro"/>
                <a:cs typeface="Be Vietnam Pro"/>
                <a:sym typeface="Be Vietnam Pro"/>
              </a:rPr>
              <a:t> </a:t>
            </a:r>
            <a:r>
              <a:rPr lang="it" sz="1200">
                <a:solidFill>
                  <a:schemeClr val="accent2"/>
                </a:solidFill>
                <a:latin typeface="Be Vietnam Pro"/>
                <a:ea typeface="Be Vietnam Pro"/>
                <a:cs typeface="Be Vietnam Pro"/>
                <a:sym typeface="Be Vietnam Pro"/>
              </a:rPr>
              <a:t>for English and </a:t>
            </a:r>
            <a:r>
              <a:rPr b="1" i="1" lang="it" sz="1200">
                <a:solidFill>
                  <a:schemeClr val="accent2"/>
                </a:solidFill>
                <a:latin typeface="Be Vietnam Pro"/>
                <a:ea typeface="Be Vietnam Pro"/>
                <a:cs typeface="Be Vietnam Pro"/>
                <a:sym typeface="Be Vietnam Pro"/>
              </a:rPr>
              <a:t>osiria/bert-italian-uncased-ner</a:t>
            </a:r>
            <a:r>
              <a:rPr i="1" lang="it" sz="1200">
                <a:solidFill>
                  <a:schemeClr val="accent2"/>
                </a:solidFill>
                <a:latin typeface="Be Vietnam Pro"/>
                <a:ea typeface="Be Vietnam Pro"/>
                <a:cs typeface="Be Vietnam Pro"/>
                <a:sym typeface="Be Vietnam Pro"/>
              </a:rPr>
              <a:t> </a:t>
            </a:r>
            <a:r>
              <a:rPr lang="it" sz="1200">
                <a:solidFill>
                  <a:schemeClr val="accent2"/>
                </a:solidFill>
                <a:latin typeface="Be Vietnam Pro"/>
                <a:ea typeface="Be Vietnam Pro"/>
                <a:cs typeface="Be Vietnam Pro"/>
                <a:sym typeface="Be Vietnam Pro"/>
              </a:rPr>
              <a:t>for Italian)</a:t>
            </a:r>
            <a:r>
              <a:rPr lang="it" sz="1200">
                <a:solidFill>
                  <a:schemeClr val="accent2"/>
                </a:solidFill>
                <a:latin typeface="Be Vietnam Pro"/>
                <a:ea typeface="Be Vietnam Pro"/>
                <a:cs typeface="Be Vietnam Pro"/>
                <a:sym typeface="Be Vietnam Pro"/>
              </a:rPr>
              <a:t>, available on HuggingFace.</a:t>
            </a:r>
            <a:endParaRPr sz="1200">
              <a:solidFill>
                <a:schemeClr val="accent2"/>
              </a:solidFill>
              <a:latin typeface="Be Vietnam Pro"/>
              <a:ea typeface="Be Vietnam Pro"/>
              <a:cs typeface="Be Vietnam Pro"/>
              <a:sym typeface="Be Vietnam Pro"/>
            </a:endParaRPr>
          </a:p>
          <a:p>
            <a:pPr indent="-304800" lvl="0" marL="457200" rtl="0" algn="l">
              <a:spcBef>
                <a:spcPts val="0"/>
              </a:spcBef>
              <a:spcAft>
                <a:spcPts val="0"/>
              </a:spcAft>
              <a:buClr>
                <a:schemeClr val="accent2"/>
              </a:buClr>
              <a:buSzPts val="1200"/>
              <a:buFont typeface="Be Vietnam Pro"/>
              <a:buChar char="-"/>
            </a:pPr>
            <a:r>
              <a:rPr lang="it" sz="1200">
                <a:solidFill>
                  <a:schemeClr val="accent2"/>
                </a:solidFill>
                <a:latin typeface="Be Vietnam Pro"/>
                <a:ea typeface="Be Vietnam Pro"/>
                <a:cs typeface="Be Vietnam Pro"/>
                <a:sym typeface="Be Vietnam Pro"/>
              </a:rPr>
              <a:t>some manual processes based on regex.</a:t>
            </a:r>
            <a:endParaRPr sz="1200">
              <a:solidFill>
                <a:schemeClr val="accent2"/>
              </a:solidFill>
              <a:latin typeface="Be Vietnam Pro"/>
              <a:ea typeface="Be Vietnam Pro"/>
              <a:cs typeface="Be Vietnam Pro"/>
              <a:sym typeface="Be Vietnam Pro"/>
            </a:endParaRPr>
          </a:p>
          <a:p>
            <a:pPr indent="0" lvl="0" marL="0" rtl="0" algn="l">
              <a:spcBef>
                <a:spcPts val="0"/>
              </a:spcBef>
              <a:spcAft>
                <a:spcPts val="0"/>
              </a:spcAft>
              <a:buNone/>
            </a:pPr>
            <a:r>
              <a:t/>
            </a:r>
            <a:endParaRPr sz="1200">
              <a:solidFill>
                <a:schemeClr val="accent2"/>
              </a:solidFill>
              <a:latin typeface="Be Vietnam Pro"/>
              <a:ea typeface="Be Vietnam Pro"/>
              <a:cs typeface="Be Vietnam Pro"/>
              <a:sym typeface="Be Vietnam Pro"/>
            </a:endParaRPr>
          </a:p>
          <a:p>
            <a:pPr indent="0" lvl="0" marL="0" rtl="0" algn="l">
              <a:spcBef>
                <a:spcPts val="0"/>
              </a:spcBef>
              <a:spcAft>
                <a:spcPts val="0"/>
              </a:spcAft>
              <a:buNone/>
            </a:pPr>
            <a:r>
              <a:rPr lang="it" sz="1200">
                <a:solidFill>
                  <a:schemeClr val="accent2"/>
                </a:solidFill>
                <a:latin typeface="Be Vietnam Pro"/>
                <a:ea typeface="Be Vietnam Pro"/>
                <a:cs typeface="Be Vietnam Pro"/>
                <a:sym typeface="Be Vietnam Pro"/>
              </a:rPr>
              <a:t>These two models, trained to perform NER, check each row in a column and try to assign an entity to each row. The final entity assigned to the column will be the most frequent entity.</a:t>
            </a:r>
            <a:endParaRPr b="1" sz="1200">
              <a:solidFill>
                <a:schemeClr val="accent2"/>
              </a:solidFill>
              <a:latin typeface="Be Vietnam Pro"/>
              <a:ea typeface="Be Vietnam Pro"/>
              <a:cs typeface="Be Vietnam Pro"/>
              <a:sym typeface="Be Vietnam Pro"/>
            </a:endParaRPr>
          </a:p>
        </p:txBody>
      </p:sp>
      <p:sp>
        <p:nvSpPr>
          <p:cNvPr id="206" name="Google Shape;206;p23"/>
          <p:cNvSpPr txBox="1"/>
          <p:nvPr/>
        </p:nvSpPr>
        <p:spPr>
          <a:xfrm>
            <a:off x="744625" y="718950"/>
            <a:ext cx="65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rgbClr val="4B4B4B"/>
                </a:solidFill>
                <a:latin typeface="Be Vietnam Pro"/>
                <a:ea typeface="Be Vietnam Pro"/>
                <a:cs typeface="Be Vietnam Pro"/>
                <a:sym typeface="Be Vietnam Pro"/>
              </a:rPr>
              <a:t>NamedEntityRecognizer</a:t>
            </a:r>
            <a:endParaRPr b="1" sz="1800">
              <a:solidFill>
                <a:srgbClr val="4B4B4B"/>
              </a:solidFill>
              <a:latin typeface="Be Vietnam Pro"/>
              <a:ea typeface="Be Vietnam Pro"/>
              <a:cs typeface="Be Vietnam Pro"/>
              <a:sym typeface="Be Vietnam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12" name="Google Shape;212;p24"/>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13" name="Google Shape;213;p24"/>
          <p:cNvSpPr txBox="1"/>
          <p:nvPr/>
        </p:nvSpPr>
        <p:spPr>
          <a:xfrm>
            <a:off x="744625" y="718950"/>
            <a:ext cx="65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rgbClr val="4B4B4B"/>
                </a:solidFill>
                <a:latin typeface="Be Vietnam Pro"/>
                <a:ea typeface="Be Vietnam Pro"/>
                <a:cs typeface="Be Vietnam Pro"/>
                <a:sym typeface="Be Vietnam Pro"/>
              </a:rPr>
              <a:t>NERPII Library - How to use it - 1</a:t>
            </a:r>
            <a:endParaRPr b="1" sz="1800">
              <a:solidFill>
                <a:srgbClr val="4B4B4B"/>
              </a:solidFill>
              <a:latin typeface="Be Vietnam Pro"/>
              <a:ea typeface="Be Vietnam Pro"/>
              <a:cs typeface="Be Vietnam Pro"/>
              <a:sym typeface="Be Vietnam Pro"/>
            </a:endParaRPr>
          </a:p>
        </p:txBody>
      </p:sp>
      <p:sp>
        <p:nvSpPr>
          <p:cNvPr id="214" name="Google Shape;214;p24"/>
          <p:cNvSpPr/>
          <p:nvPr/>
        </p:nvSpPr>
        <p:spPr>
          <a:xfrm>
            <a:off x="3624425" y="1443550"/>
            <a:ext cx="1895400" cy="219000"/>
          </a:xfrm>
          <a:prstGeom prst="roundRect">
            <a:avLst>
              <a:gd fmla="val 16667" name="adj"/>
            </a:avLst>
          </a:prstGeom>
          <a:solidFill>
            <a:srgbClr val="9D9CCD"/>
          </a:solidFill>
          <a:ln cap="flat" cmpd="sng" w="38100">
            <a:solidFill>
              <a:srgbClr val="9D9C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rgbClr val="F9FBFC"/>
                </a:solidFill>
                <a:latin typeface="Courier New"/>
                <a:ea typeface="Courier New"/>
                <a:cs typeface="Courier New"/>
                <a:sym typeface="Courier New"/>
              </a:rPr>
              <a:t>pip install nerpii </a:t>
            </a:r>
            <a:endParaRPr b="1" sz="1100">
              <a:solidFill>
                <a:srgbClr val="F9FBFC"/>
              </a:solidFill>
              <a:latin typeface="Courier New"/>
              <a:ea typeface="Courier New"/>
              <a:cs typeface="Courier New"/>
              <a:sym typeface="Courier New"/>
            </a:endParaRPr>
          </a:p>
        </p:txBody>
      </p:sp>
      <p:sp>
        <p:nvSpPr>
          <p:cNvPr id="215" name="Google Shape;215;p24"/>
          <p:cNvSpPr/>
          <p:nvPr/>
        </p:nvSpPr>
        <p:spPr>
          <a:xfrm rot="5400000">
            <a:off x="4492450" y="1756387"/>
            <a:ext cx="159241" cy="174206"/>
          </a:xfrm>
          <a:custGeom>
            <a:rect b="b" l="l" r="r" t="t"/>
            <a:pathLst>
              <a:path extrusionOk="0" h="2179" w="2626">
                <a:moveTo>
                  <a:pt x="0" y="1"/>
                </a:moveTo>
                <a:lnTo>
                  <a:pt x="887" y="1090"/>
                </a:lnTo>
                <a:lnTo>
                  <a:pt x="0" y="2179"/>
                </a:lnTo>
                <a:lnTo>
                  <a:pt x="1644" y="2179"/>
                </a:lnTo>
                <a:lnTo>
                  <a:pt x="2625" y="1090"/>
                </a:lnTo>
                <a:lnTo>
                  <a:pt x="1644" y="1"/>
                </a:lnTo>
                <a:close/>
              </a:path>
            </a:pathLst>
          </a:custGeom>
          <a:solidFill>
            <a:srgbClr val="9D9CCD"/>
          </a:solidFill>
          <a:ln cap="flat" cmpd="sng" w="9525">
            <a:solidFill>
              <a:srgbClr val="9D9C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2981100" y="1997375"/>
            <a:ext cx="3181800" cy="523200"/>
          </a:xfrm>
          <a:prstGeom prst="roundRect">
            <a:avLst>
              <a:gd fmla="val 16667" name="adj"/>
            </a:avLst>
          </a:prstGeom>
          <a:solidFill>
            <a:srgbClr val="9D9CCD"/>
          </a:solidFill>
          <a:ln cap="flat" cmpd="sng" w="38100">
            <a:solidFill>
              <a:srgbClr val="9D9C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sz="1100">
                <a:solidFill>
                  <a:srgbClr val="483A8F"/>
                </a:solidFill>
                <a:latin typeface="Courier New"/>
                <a:ea typeface="Courier New"/>
                <a:cs typeface="Courier New"/>
                <a:sym typeface="Courier New"/>
              </a:rPr>
              <a:t>from</a:t>
            </a:r>
            <a:r>
              <a:rPr b="1" lang="it" sz="1100">
                <a:solidFill>
                  <a:srgbClr val="F9FBFC"/>
                </a:solidFill>
                <a:latin typeface="Courier New"/>
                <a:ea typeface="Courier New"/>
                <a:cs typeface="Courier New"/>
                <a:sym typeface="Courier New"/>
              </a:rPr>
              <a:t> nerpii.named_entity_recognizer </a:t>
            </a:r>
            <a:r>
              <a:rPr b="1" lang="it" sz="1100">
                <a:solidFill>
                  <a:srgbClr val="483A8F"/>
                </a:solidFill>
                <a:latin typeface="Courier New"/>
                <a:ea typeface="Courier New"/>
                <a:cs typeface="Courier New"/>
                <a:sym typeface="Courier New"/>
              </a:rPr>
              <a:t>import</a:t>
            </a:r>
            <a:r>
              <a:rPr b="1" lang="it" sz="1100">
                <a:solidFill>
                  <a:srgbClr val="F9FBFC"/>
                </a:solidFill>
                <a:latin typeface="Courier New"/>
                <a:ea typeface="Courier New"/>
                <a:cs typeface="Courier New"/>
                <a:sym typeface="Courier New"/>
              </a:rPr>
              <a:t> NamedEntityRecognizer</a:t>
            </a:r>
            <a:endParaRPr b="1" sz="1100">
              <a:solidFill>
                <a:srgbClr val="F9FBFC"/>
              </a:solidFill>
              <a:latin typeface="Courier New"/>
              <a:ea typeface="Courier New"/>
              <a:cs typeface="Courier New"/>
              <a:sym typeface="Courier New"/>
            </a:endParaRPr>
          </a:p>
        </p:txBody>
      </p:sp>
      <p:sp>
        <p:nvSpPr>
          <p:cNvPr id="217" name="Google Shape;217;p24"/>
          <p:cNvSpPr/>
          <p:nvPr/>
        </p:nvSpPr>
        <p:spPr>
          <a:xfrm>
            <a:off x="1756475" y="2834936"/>
            <a:ext cx="5631300" cy="340200"/>
          </a:xfrm>
          <a:prstGeom prst="roundRect">
            <a:avLst>
              <a:gd fmla="val 16667" name="adj"/>
            </a:avLst>
          </a:prstGeom>
          <a:solidFill>
            <a:srgbClr val="9D9CCD"/>
          </a:solidFill>
          <a:ln cap="flat" cmpd="sng" w="38100">
            <a:solidFill>
              <a:srgbClr val="9D9C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sz="1100">
                <a:solidFill>
                  <a:srgbClr val="F9FBFC"/>
                </a:solidFill>
                <a:latin typeface="Courier New"/>
                <a:ea typeface="Courier New"/>
                <a:cs typeface="Courier New"/>
                <a:sym typeface="Courier New"/>
              </a:rPr>
              <a:t>recognizer = NamedEntityRecognizer('./csv_path.csv', lang='en')</a:t>
            </a:r>
            <a:endParaRPr b="1" sz="1100">
              <a:solidFill>
                <a:srgbClr val="F9FBFC"/>
              </a:solidFill>
              <a:latin typeface="Courier New"/>
              <a:ea typeface="Courier New"/>
              <a:cs typeface="Courier New"/>
              <a:sym typeface="Courier New"/>
            </a:endParaRPr>
          </a:p>
        </p:txBody>
      </p:sp>
      <p:sp>
        <p:nvSpPr>
          <p:cNvPr id="218" name="Google Shape;218;p24"/>
          <p:cNvSpPr/>
          <p:nvPr/>
        </p:nvSpPr>
        <p:spPr>
          <a:xfrm rot="5400000">
            <a:off x="4492387" y="2587366"/>
            <a:ext cx="159241" cy="174206"/>
          </a:xfrm>
          <a:custGeom>
            <a:rect b="b" l="l" r="r" t="t"/>
            <a:pathLst>
              <a:path extrusionOk="0" h="2179" w="2626">
                <a:moveTo>
                  <a:pt x="0" y="1"/>
                </a:moveTo>
                <a:lnTo>
                  <a:pt x="887" y="1090"/>
                </a:lnTo>
                <a:lnTo>
                  <a:pt x="0" y="2179"/>
                </a:lnTo>
                <a:lnTo>
                  <a:pt x="1644" y="2179"/>
                </a:lnTo>
                <a:lnTo>
                  <a:pt x="2625" y="1090"/>
                </a:lnTo>
                <a:lnTo>
                  <a:pt x="1644" y="1"/>
                </a:lnTo>
                <a:close/>
              </a:path>
            </a:pathLst>
          </a:custGeom>
          <a:solidFill>
            <a:srgbClr val="9D9CCD"/>
          </a:solidFill>
          <a:ln cap="flat" cmpd="sng" w="9525">
            <a:solidFill>
              <a:srgbClr val="9D9C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2303400" y="3499738"/>
            <a:ext cx="4537200" cy="540300"/>
          </a:xfrm>
          <a:prstGeom prst="roundRect">
            <a:avLst>
              <a:gd fmla="val 16667" name="adj"/>
            </a:avLst>
          </a:prstGeom>
          <a:solidFill>
            <a:srgbClr val="9D9CCD"/>
          </a:solidFill>
          <a:ln cap="flat" cmpd="sng" w="38100">
            <a:solidFill>
              <a:srgbClr val="9D9C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solidFill>
                <a:srgbClr val="483A8F"/>
              </a:solidFill>
              <a:latin typeface="Courier New"/>
              <a:ea typeface="Courier New"/>
              <a:cs typeface="Courier New"/>
              <a:sym typeface="Courier New"/>
            </a:endParaRPr>
          </a:p>
          <a:p>
            <a:pPr indent="0" lvl="0" marL="0" rtl="0" algn="l">
              <a:spcBef>
                <a:spcPts val="0"/>
              </a:spcBef>
              <a:spcAft>
                <a:spcPts val="0"/>
              </a:spcAft>
              <a:buNone/>
            </a:pPr>
            <a:r>
              <a:t/>
            </a:r>
            <a:endParaRPr b="1" sz="1100">
              <a:solidFill>
                <a:srgbClr val="483A8F"/>
              </a:solidFill>
              <a:latin typeface="Courier New"/>
              <a:ea typeface="Courier New"/>
              <a:cs typeface="Courier New"/>
              <a:sym typeface="Courier New"/>
            </a:endParaRPr>
          </a:p>
          <a:p>
            <a:pPr indent="0" lvl="0" marL="0" rtl="0" algn="l">
              <a:spcBef>
                <a:spcPts val="0"/>
              </a:spcBef>
              <a:spcAft>
                <a:spcPts val="0"/>
              </a:spcAft>
              <a:buNone/>
            </a:pPr>
            <a:r>
              <a:rPr b="1" lang="it" sz="1100">
                <a:solidFill>
                  <a:srgbClr val="F9FBFC"/>
                </a:solidFill>
                <a:latin typeface="Courier New"/>
                <a:ea typeface="Courier New"/>
                <a:cs typeface="Courier New"/>
                <a:sym typeface="Courier New"/>
              </a:rPr>
              <a:t>recognizer.assign_entities_with_presidio()</a:t>
            </a:r>
            <a:endParaRPr b="1" sz="1100">
              <a:solidFill>
                <a:srgbClr val="F9FBFC"/>
              </a:solidFill>
              <a:latin typeface="Courier New"/>
              <a:ea typeface="Courier New"/>
              <a:cs typeface="Courier New"/>
              <a:sym typeface="Courier New"/>
            </a:endParaRPr>
          </a:p>
          <a:p>
            <a:pPr indent="0" lvl="0" marL="0" rtl="0" algn="l">
              <a:spcBef>
                <a:spcPts val="0"/>
              </a:spcBef>
              <a:spcAft>
                <a:spcPts val="0"/>
              </a:spcAft>
              <a:buNone/>
            </a:pPr>
            <a:r>
              <a:rPr b="1" lang="it" sz="1100">
                <a:solidFill>
                  <a:srgbClr val="F9FBFC"/>
                </a:solidFill>
                <a:latin typeface="Courier New"/>
                <a:ea typeface="Courier New"/>
                <a:cs typeface="Courier New"/>
                <a:sym typeface="Courier New"/>
              </a:rPr>
              <a:t>recognizer.assign_entities_manually() recognizer.assign_organization_entity_with_model()</a:t>
            </a:r>
            <a:endParaRPr b="1" sz="1100">
              <a:solidFill>
                <a:srgbClr val="F9FBFC"/>
              </a:solidFill>
              <a:latin typeface="Courier New"/>
              <a:ea typeface="Courier New"/>
              <a:cs typeface="Courier New"/>
              <a:sym typeface="Courier New"/>
            </a:endParaRPr>
          </a:p>
          <a:p>
            <a:pPr indent="0" lvl="0" marL="0" rtl="0" algn="l">
              <a:spcBef>
                <a:spcPts val="0"/>
              </a:spcBef>
              <a:spcAft>
                <a:spcPts val="0"/>
              </a:spcAft>
              <a:buNone/>
            </a:pPr>
            <a:r>
              <a:rPr b="1" lang="it" sz="1100">
                <a:solidFill>
                  <a:srgbClr val="483A8F"/>
                </a:solidFill>
                <a:latin typeface="Courier New"/>
                <a:ea typeface="Courier New"/>
                <a:cs typeface="Courier New"/>
                <a:sym typeface="Courier New"/>
              </a:rPr>
              <a:t> </a:t>
            </a:r>
            <a:endParaRPr b="1" sz="1100">
              <a:solidFill>
                <a:srgbClr val="483A8F"/>
              </a:solidFill>
              <a:latin typeface="Courier New"/>
              <a:ea typeface="Courier New"/>
              <a:cs typeface="Courier New"/>
              <a:sym typeface="Courier New"/>
            </a:endParaRPr>
          </a:p>
          <a:p>
            <a:pPr indent="0" lvl="0" marL="0" rtl="0" algn="l">
              <a:spcBef>
                <a:spcPts val="0"/>
              </a:spcBef>
              <a:spcAft>
                <a:spcPts val="0"/>
              </a:spcAft>
              <a:buNone/>
            </a:pPr>
            <a:r>
              <a:t/>
            </a:r>
            <a:endParaRPr b="1" sz="1100">
              <a:solidFill>
                <a:srgbClr val="483A8F"/>
              </a:solidFill>
              <a:latin typeface="Courier New"/>
              <a:ea typeface="Courier New"/>
              <a:cs typeface="Courier New"/>
              <a:sym typeface="Courier New"/>
            </a:endParaRPr>
          </a:p>
        </p:txBody>
      </p:sp>
      <p:sp>
        <p:nvSpPr>
          <p:cNvPr id="220" name="Google Shape;220;p24"/>
          <p:cNvSpPr/>
          <p:nvPr/>
        </p:nvSpPr>
        <p:spPr>
          <a:xfrm rot="5400000">
            <a:off x="4486675" y="3254201"/>
            <a:ext cx="170651" cy="174200"/>
          </a:xfrm>
          <a:custGeom>
            <a:rect b="b" l="l" r="r" t="t"/>
            <a:pathLst>
              <a:path extrusionOk="0" h="2179" w="2626">
                <a:moveTo>
                  <a:pt x="0" y="1"/>
                </a:moveTo>
                <a:lnTo>
                  <a:pt x="887" y="1090"/>
                </a:lnTo>
                <a:lnTo>
                  <a:pt x="0" y="2179"/>
                </a:lnTo>
                <a:lnTo>
                  <a:pt x="1644" y="2179"/>
                </a:lnTo>
                <a:lnTo>
                  <a:pt x="2625" y="1090"/>
                </a:lnTo>
                <a:lnTo>
                  <a:pt x="1644" y="1"/>
                </a:lnTo>
                <a:close/>
              </a:path>
            </a:pathLst>
          </a:custGeom>
          <a:solidFill>
            <a:srgbClr val="9D9CCD"/>
          </a:solidFill>
          <a:ln cap="flat" cmpd="sng" w="9525">
            <a:solidFill>
              <a:srgbClr val="9D9C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3130200" y="4444225"/>
            <a:ext cx="2883600" cy="219000"/>
          </a:xfrm>
          <a:prstGeom prst="roundRect">
            <a:avLst>
              <a:gd fmla="val 16667" name="adj"/>
            </a:avLst>
          </a:prstGeom>
          <a:solidFill>
            <a:srgbClr val="9D9CCD"/>
          </a:solidFill>
          <a:ln cap="flat" cmpd="sng" w="38100">
            <a:solidFill>
              <a:srgbClr val="9D9C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sz="1100">
                <a:solidFill>
                  <a:srgbClr val="F9FBFC"/>
                </a:solidFill>
                <a:latin typeface="Courier New"/>
                <a:ea typeface="Courier New"/>
                <a:cs typeface="Courier New"/>
                <a:sym typeface="Courier New"/>
              </a:rPr>
              <a:t>recognizer.dict_global_entities</a:t>
            </a:r>
            <a:endParaRPr b="1" sz="1100">
              <a:solidFill>
                <a:srgbClr val="F9FBFC"/>
              </a:solidFill>
              <a:latin typeface="Courier New"/>
              <a:ea typeface="Courier New"/>
              <a:cs typeface="Courier New"/>
              <a:sym typeface="Courier New"/>
            </a:endParaRPr>
          </a:p>
        </p:txBody>
      </p:sp>
      <p:sp>
        <p:nvSpPr>
          <p:cNvPr id="222" name="Google Shape;222;p24"/>
          <p:cNvSpPr/>
          <p:nvPr/>
        </p:nvSpPr>
        <p:spPr>
          <a:xfrm rot="5400000">
            <a:off x="4492449" y="4155036"/>
            <a:ext cx="159241" cy="174206"/>
          </a:xfrm>
          <a:custGeom>
            <a:rect b="b" l="l" r="r" t="t"/>
            <a:pathLst>
              <a:path extrusionOk="0" h="2179" w="2626">
                <a:moveTo>
                  <a:pt x="0" y="1"/>
                </a:moveTo>
                <a:lnTo>
                  <a:pt x="887" y="1090"/>
                </a:lnTo>
                <a:lnTo>
                  <a:pt x="0" y="2179"/>
                </a:lnTo>
                <a:lnTo>
                  <a:pt x="1644" y="2179"/>
                </a:lnTo>
                <a:lnTo>
                  <a:pt x="2625" y="1090"/>
                </a:lnTo>
                <a:lnTo>
                  <a:pt x="1644" y="1"/>
                </a:lnTo>
                <a:close/>
              </a:path>
            </a:pathLst>
          </a:custGeom>
          <a:solidFill>
            <a:srgbClr val="9D9CCD"/>
          </a:solidFill>
          <a:ln cap="flat" cmpd="sng" w="9525">
            <a:solidFill>
              <a:srgbClr val="9D9C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28" name="Google Shape;228;p25"/>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29" name="Google Shape;229;p25"/>
          <p:cNvSpPr/>
          <p:nvPr/>
        </p:nvSpPr>
        <p:spPr>
          <a:xfrm>
            <a:off x="992075" y="1901175"/>
            <a:ext cx="7303200" cy="1783200"/>
          </a:xfrm>
          <a:prstGeom prst="roundRect">
            <a:avLst>
              <a:gd fmla="val 16667" name="adj"/>
            </a:avLst>
          </a:prstGeom>
          <a:solidFill>
            <a:srgbClr val="9D9CCD"/>
          </a:solidFill>
          <a:ln cap="flat" cmpd="sng" w="38100">
            <a:solidFill>
              <a:srgbClr val="9D9C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sz="1100">
                <a:solidFill>
                  <a:srgbClr val="F9FBFC"/>
                </a:solidFill>
                <a:latin typeface="Courier New"/>
                <a:ea typeface="Courier New"/>
                <a:cs typeface="Courier New"/>
                <a:sym typeface="Courier New"/>
              </a:rPr>
              <a:t>{</a:t>
            </a:r>
            <a:r>
              <a:rPr b="1" lang="it" sz="1100">
                <a:solidFill>
                  <a:srgbClr val="483A8F"/>
                </a:solidFill>
                <a:latin typeface="Courier New"/>
                <a:ea typeface="Courier New"/>
                <a:cs typeface="Courier New"/>
                <a:sym typeface="Courier New"/>
              </a:rPr>
              <a:t>'name'</a:t>
            </a:r>
            <a:r>
              <a:rPr b="1" lang="it" sz="1100">
                <a:solidFill>
                  <a:srgbClr val="F9FBFC"/>
                </a:solidFill>
                <a:latin typeface="Courier New"/>
                <a:ea typeface="Courier New"/>
                <a:cs typeface="Courier New"/>
                <a:sym typeface="Courier New"/>
              </a:rPr>
              <a:t>: {'entity': </a:t>
            </a:r>
            <a:r>
              <a:rPr b="1" lang="it" sz="1100">
                <a:solidFill>
                  <a:srgbClr val="483A8F"/>
                </a:solidFill>
                <a:latin typeface="Courier New"/>
                <a:ea typeface="Courier New"/>
                <a:cs typeface="Courier New"/>
                <a:sym typeface="Courier New"/>
              </a:rPr>
              <a:t>'PERSON'</a:t>
            </a:r>
            <a:r>
              <a:rPr b="1" lang="it" sz="1100">
                <a:solidFill>
                  <a:srgbClr val="F9FBFC"/>
                </a:solidFill>
                <a:latin typeface="Courier New"/>
                <a:ea typeface="Courier New"/>
                <a:cs typeface="Courier New"/>
                <a:sym typeface="Courier New"/>
              </a:rPr>
              <a:t>, 'confidence_score': 0.9127725856697819},</a:t>
            </a:r>
            <a:endParaRPr b="1" sz="1100">
              <a:solidFill>
                <a:srgbClr val="F9FBFC"/>
              </a:solidFill>
              <a:latin typeface="Courier New"/>
              <a:ea typeface="Courier New"/>
              <a:cs typeface="Courier New"/>
              <a:sym typeface="Courier New"/>
            </a:endParaRPr>
          </a:p>
          <a:p>
            <a:pPr indent="0" lvl="0" marL="0" rtl="0" algn="l">
              <a:spcBef>
                <a:spcPts val="0"/>
              </a:spcBef>
              <a:spcAft>
                <a:spcPts val="0"/>
              </a:spcAft>
              <a:buNone/>
            </a:pPr>
            <a:r>
              <a:rPr b="1" lang="it" sz="1100">
                <a:solidFill>
                  <a:srgbClr val="483A8F"/>
                </a:solidFill>
                <a:latin typeface="Courier New"/>
                <a:ea typeface="Courier New"/>
                <a:cs typeface="Courier New"/>
                <a:sym typeface="Courier New"/>
              </a:rPr>
              <a:t>'address'</a:t>
            </a:r>
            <a:r>
              <a:rPr b="1" lang="it" sz="1100">
                <a:solidFill>
                  <a:srgbClr val="F9FBFC"/>
                </a:solidFill>
                <a:latin typeface="Courier New"/>
                <a:ea typeface="Courier New"/>
                <a:cs typeface="Courier New"/>
                <a:sym typeface="Courier New"/>
              </a:rPr>
              <a:t>: {'entity': </a:t>
            </a:r>
            <a:r>
              <a:rPr b="1" lang="it" sz="1100">
                <a:solidFill>
                  <a:srgbClr val="483A8F"/>
                </a:solidFill>
                <a:latin typeface="Courier New"/>
                <a:ea typeface="Courier New"/>
                <a:cs typeface="Courier New"/>
                <a:sym typeface="Courier New"/>
              </a:rPr>
              <a:t>'ADDRESS'</a:t>
            </a:r>
            <a:r>
              <a:rPr b="1" lang="it" sz="1100">
                <a:solidFill>
                  <a:srgbClr val="F9FBFC"/>
                </a:solidFill>
                <a:latin typeface="Courier New"/>
                <a:ea typeface="Courier New"/>
                <a:cs typeface="Courier New"/>
                <a:sym typeface="Courier New"/>
              </a:rPr>
              <a:t>, 'confidence_score': 0.8926174496644296}, </a:t>
            </a:r>
            <a:endParaRPr b="1" sz="1100">
              <a:solidFill>
                <a:srgbClr val="F9FBFC"/>
              </a:solidFill>
              <a:latin typeface="Courier New"/>
              <a:ea typeface="Courier New"/>
              <a:cs typeface="Courier New"/>
              <a:sym typeface="Courier New"/>
            </a:endParaRPr>
          </a:p>
          <a:p>
            <a:pPr indent="0" lvl="0" marL="0" rtl="0" algn="l">
              <a:spcBef>
                <a:spcPts val="0"/>
              </a:spcBef>
              <a:spcAft>
                <a:spcPts val="0"/>
              </a:spcAft>
              <a:buNone/>
            </a:pPr>
            <a:r>
              <a:rPr b="1" lang="it" sz="1100">
                <a:solidFill>
                  <a:srgbClr val="483A8F"/>
                </a:solidFill>
                <a:latin typeface="Courier New"/>
                <a:ea typeface="Courier New"/>
                <a:cs typeface="Courier New"/>
                <a:sym typeface="Courier New"/>
              </a:rPr>
              <a:t>'city'</a:t>
            </a:r>
            <a:r>
              <a:rPr b="1" lang="it" sz="1100">
                <a:solidFill>
                  <a:srgbClr val="F9FBFC"/>
                </a:solidFill>
                <a:latin typeface="Courier New"/>
                <a:ea typeface="Courier New"/>
                <a:cs typeface="Courier New"/>
                <a:sym typeface="Courier New"/>
              </a:rPr>
              <a:t>: {'entity': </a:t>
            </a:r>
            <a:r>
              <a:rPr b="1" lang="it" sz="1100">
                <a:solidFill>
                  <a:srgbClr val="483A8F"/>
                </a:solidFill>
                <a:latin typeface="Courier New"/>
                <a:ea typeface="Courier New"/>
                <a:cs typeface="Courier New"/>
                <a:sym typeface="Courier New"/>
              </a:rPr>
              <a:t>'LOCATION'</a:t>
            </a:r>
            <a:r>
              <a:rPr b="1" lang="it" sz="1100">
                <a:solidFill>
                  <a:srgbClr val="F9FBFC"/>
                </a:solidFill>
                <a:latin typeface="Courier New"/>
                <a:ea typeface="Courier New"/>
                <a:cs typeface="Courier New"/>
                <a:sym typeface="Courier New"/>
              </a:rPr>
              <a:t>, 'confidence_score': 0.8731343283582089},</a:t>
            </a:r>
            <a:endParaRPr b="1" sz="1100">
              <a:solidFill>
                <a:srgbClr val="F9FBFC"/>
              </a:solidFill>
              <a:latin typeface="Courier New"/>
              <a:ea typeface="Courier New"/>
              <a:cs typeface="Courier New"/>
              <a:sym typeface="Courier New"/>
            </a:endParaRPr>
          </a:p>
          <a:p>
            <a:pPr indent="0" lvl="0" marL="0" rtl="0" algn="l">
              <a:spcBef>
                <a:spcPts val="0"/>
              </a:spcBef>
              <a:spcAft>
                <a:spcPts val="0"/>
              </a:spcAft>
              <a:buNone/>
            </a:pPr>
            <a:r>
              <a:rPr b="1" lang="it" sz="1100">
                <a:solidFill>
                  <a:srgbClr val="483A8F"/>
                </a:solidFill>
                <a:latin typeface="Courier New"/>
                <a:ea typeface="Courier New"/>
                <a:cs typeface="Courier New"/>
                <a:sym typeface="Courier New"/>
              </a:rPr>
              <a:t>'zip'</a:t>
            </a:r>
            <a:r>
              <a:rPr b="1" lang="it" sz="1100">
                <a:solidFill>
                  <a:srgbClr val="F9FBFC"/>
                </a:solidFill>
                <a:latin typeface="Courier New"/>
                <a:ea typeface="Courier New"/>
                <a:cs typeface="Courier New"/>
                <a:sym typeface="Courier New"/>
              </a:rPr>
              <a:t>: {'entity': </a:t>
            </a:r>
            <a:r>
              <a:rPr b="1" lang="it" sz="1100">
                <a:solidFill>
                  <a:srgbClr val="483A8F"/>
                </a:solidFill>
                <a:latin typeface="Courier New"/>
                <a:ea typeface="Courier New"/>
                <a:cs typeface="Courier New"/>
                <a:sym typeface="Courier New"/>
              </a:rPr>
              <a:t>'ZIPCODE'</a:t>
            </a:r>
            <a:r>
              <a:rPr b="1" lang="it" sz="1100">
                <a:solidFill>
                  <a:srgbClr val="F9FBFC"/>
                </a:solidFill>
                <a:latin typeface="Courier New"/>
                <a:ea typeface="Courier New"/>
                <a:cs typeface="Courier New"/>
                <a:sym typeface="Courier New"/>
              </a:rPr>
              <a:t>, 'confidence_score': 1.0},</a:t>
            </a:r>
            <a:endParaRPr b="1" sz="1100">
              <a:solidFill>
                <a:srgbClr val="F9FBFC"/>
              </a:solidFill>
              <a:latin typeface="Courier New"/>
              <a:ea typeface="Courier New"/>
              <a:cs typeface="Courier New"/>
              <a:sym typeface="Courier New"/>
            </a:endParaRPr>
          </a:p>
          <a:p>
            <a:pPr indent="0" lvl="0" marL="0" rtl="0" algn="l">
              <a:spcBef>
                <a:spcPts val="0"/>
              </a:spcBef>
              <a:spcAft>
                <a:spcPts val="0"/>
              </a:spcAft>
              <a:buNone/>
            </a:pPr>
            <a:r>
              <a:rPr b="1" lang="it" sz="1100">
                <a:solidFill>
                  <a:srgbClr val="483A8F"/>
                </a:solidFill>
                <a:latin typeface="Courier New"/>
                <a:ea typeface="Courier New"/>
                <a:cs typeface="Courier New"/>
                <a:sym typeface="Courier New"/>
              </a:rPr>
              <a:t>'phone'</a:t>
            </a:r>
            <a:r>
              <a:rPr b="1" lang="it" sz="1100">
                <a:solidFill>
                  <a:srgbClr val="F9FBFC"/>
                </a:solidFill>
                <a:latin typeface="Courier New"/>
                <a:ea typeface="Courier New"/>
                <a:cs typeface="Courier New"/>
                <a:sym typeface="Courier New"/>
              </a:rPr>
              <a:t>: {'entity': </a:t>
            </a:r>
            <a:r>
              <a:rPr b="1" lang="it" sz="1100">
                <a:solidFill>
                  <a:srgbClr val="483A8F"/>
                </a:solidFill>
                <a:latin typeface="Courier New"/>
                <a:ea typeface="Courier New"/>
                <a:cs typeface="Courier New"/>
                <a:sym typeface="Courier New"/>
              </a:rPr>
              <a:t>'PHONE_NUMBER'</a:t>
            </a:r>
            <a:r>
              <a:rPr b="1" lang="it" sz="1100">
                <a:solidFill>
                  <a:srgbClr val="F9FBFC"/>
                </a:solidFill>
                <a:latin typeface="Courier New"/>
                <a:ea typeface="Courier New"/>
                <a:cs typeface="Courier New"/>
                <a:sym typeface="Courier New"/>
              </a:rPr>
              <a:t>, 'confidence_score': 0.888}, </a:t>
            </a:r>
            <a:endParaRPr b="1" sz="1100">
              <a:solidFill>
                <a:srgbClr val="F9FBFC"/>
              </a:solidFill>
              <a:latin typeface="Courier New"/>
              <a:ea typeface="Courier New"/>
              <a:cs typeface="Courier New"/>
              <a:sym typeface="Courier New"/>
            </a:endParaRPr>
          </a:p>
          <a:p>
            <a:pPr indent="0" lvl="0" marL="0" rtl="0" algn="l">
              <a:spcBef>
                <a:spcPts val="0"/>
              </a:spcBef>
              <a:spcAft>
                <a:spcPts val="0"/>
              </a:spcAft>
              <a:buNone/>
            </a:pPr>
            <a:r>
              <a:rPr b="1" lang="it" sz="1100">
                <a:solidFill>
                  <a:srgbClr val="483A8F"/>
                </a:solidFill>
                <a:latin typeface="Courier New"/>
                <a:ea typeface="Courier New"/>
                <a:cs typeface="Courier New"/>
                <a:sym typeface="Courier New"/>
              </a:rPr>
              <a:t>'email'</a:t>
            </a:r>
            <a:r>
              <a:rPr b="1" lang="it" sz="1100">
                <a:solidFill>
                  <a:srgbClr val="F9FBFC"/>
                </a:solidFill>
                <a:latin typeface="Courier New"/>
                <a:ea typeface="Courier New"/>
                <a:cs typeface="Courier New"/>
                <a:sym typeface="Courier New"/>
              </a:rPr>
              <a:t>: {'entity': </a:t>
            </a:r>
            <a:r>
              <a:rPr b="1" lang="it" sz="1100">
                <a:solidFill>
                  <a:srgbClr val="483A8F"/>
                </a:solidFill>
                <a:latin typeface="Courier New"/>
                <a:ea typeface="Courier New"/>
                <a:cs typeface="Courier New"/>
                <a:sym typeface="Courier New"/>
              </a:rPr>
              <a:t>'EMAIL_ADDRESS'</a:t>
            </a:r>
            <a:r>
              <a:rPr b="1" lang="it" sz="1100">
                <a:solidFill>
                  <a:srgbClr val="F9FBFC"/>
                </a:solidFill>
                <a:latin typeface="Courier New"/>
                <a:ea typeface="Courier New"/>
                <a:cs typeface="Courier New"/>
                <a:sym typeface="Courier New"/>
              </a:rPr>
              <a:t>, 'confidence_score': 1.0}}</a:t>
            </a:r>
            <a:endParaRPr b="1" sz="1100">
              <a:solidFill>
                <a:srgbClr val="F9FBFC"/>
              </a:solidFill>
              <a:latin typeface="Courier New"/>
              <a:ea typeface="Courier New"/>
              <a:cs typeface="Courier New"/>
              <a:sym typeface="Courier New"/>
            </a:endParaRPr>
          </a:p>
        </p:txBody>
      </p:sp>
      <p:sp>
        <p:nvSpPr>
          <p:cNvPr id="230" name="Google Shape;230;p25"/>
          <p:cNvSpPr txBox="1"/>
          <p:nvPr/>
        </p:nvSpPr>
        <p:spPr>
          <a:xfrm>
            <a:off x="744625" y="718950"/>
            <a:ext cx="65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rgbClr val="4B4B4B"/>
                </a:solidFill>
                <a:latin typeface="Be Vietnam Pro"/>
                <a:ea typeface="Be Vietnam Pro"/>
                <a:cs typeface="Be Vietnam Pro"/>
                <a:sym typeface="Be Vietnam Pro"/>
              </a:rPr>
              <a:t>Results of the NamedEntityRecognizer</a:t>
            </a:r>
            <a:endParaRPr b="1" sz="1800">
              <a:solidFill>
                <a:srgbClr val="4B4B4B"/>
              </a:solidFill>
              <a:latin typeface="Be Vietnam Pro"/>
              <a:ea typeface="Be Vietnam Pro"/>
              <a:cs typeface="Be Vietnam Pro"/>
              <a:sym typeface="Be Vietnam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36" name="Google Shape;236;p26"/>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37" name="Google Shape;237;p26"/>
          <p:cNvSpPr txBox="1"/>
          <p:nvPr/>
        </p:nvSpPr>
        <p:spPr>
          <a:xfrm>
            <a:off x="744625" y="1358575"/>
            <a:ext cx="7070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2"/>
                </a:solidFill>
                <a:latin typeface="Be Vietnam Pro"/>
                <a:ea typeface="Be Vietnam Pro"/>
                <a:cs typeface="Be Vietnam Pro"/>
                <a:sym typeface="Be Vietnam Pro"/>
              </a:rPr>
              <a:t>After knowing which entity types our columns in the dataset contain, NERPII regenerates data for those columns containing PII, such as names, addresses, phone numbers etc.</a:t>
            </a:r>
            <a:endParaRPr sz="1200">
              <a:solidFill>
                <a:schemeClr val="accent2"/>
              </a:solidFill>
              <a:latin typeface="Be Vietnam Pro"/>
              <a:ea typeface="Be Vietnam Pro"/>
              <a:cs typeface="Be Vietnam Pro"/>
              <a:sym typeface="Be Vietnam Pro"/>
            </a:endParaRPr>
          </a:p>
          <a:p>
            <a:pPr indent="0" lvl="0" marL="0" rtl="0" algn="l">
              <a:spcBef>
                <a:spcPts val="0"/>
              </a:spcBef>
              <a:spcAft>
                <a:spcPts val="0"/>
              </a:spcAft>
              <a:buNone/>
            </a:pPr>
            <a:r>
              <a:t/>
            </a:r>
            <a:endParaRPr sz="1200">
              <a:solidFill>
                <a:schemeClr val="accent2"/>
              </a:solidFill>
              <a:latin typeface="Be Vietnam Pro"/>
              <a:ea typeface="Be Vietnam Pro"/>
              <a:cs typeface="Be Vietnam Pro"/>
              <a:sym typeface="Be Vietnam Pro"/>
            </a:endParaRPr>
          </a:p>
          <a:p>
            <a:pPr indent="0" lvl="0" marL="0" rtl="0" algn="l">
              <a:spcBef>
                <a:spcPts val="0"/>
              </a:spcBef>
              <a:spcAft>
                <a:spcPts val="0"/>
              </a:spcAft>
              <a:buNone/>
            </a:pPr>
            <a:r>
              <a:rPr lang="it" sz="1200">
                <a:solidFill>
                  <a:schemeClr val="accent2"/>
                </a:solidFill>
                <a:latin typeface="Be Vietnam Pro"/>
                <a:ea typeface="Be Vietnam Pro"/>
                <a:cs typeface="Be Vietnam Pro"/>
                <a:sym typeface="Be Vietnam Pro"/>
              </a:rPr>
              <a:t>For this generation it uses </a:t>
            </a:r>
            <a:r>
              <a:rPr b="1" lang="it" sz="1200">
                <a:solidFill>
                  <a:schemeClr val="accent2"/>
                </a:solidFill>
                <a:latin typeface="Be Vietnam Pro"/>
                <a:ea typeface="Be Vietnam Pro"/>
                <a:cs typeface="Be Vietnam Pro"/>
                <a:sym typeface="Be Vietnam Pro"/>
              </a:rPr>
              <a:t>Faker</a:t>
            </a:r>
            <a:r>
              <a:rPr lang="it" sz="1200">
                <a:solidFill>
                  <a:schemeClr val="accent2"/>
                </a:solidFill>
                <a:latin typeface="Be Vietnam Pro"/>
                <a:ea typeface="Be Vietnam Pro"/>
                <a:cs typeface="Be Vietnam Pro"/>
                <a:sym typeface="Be Vietnam Pro"/>
              </a:rPr>
              <a:t>, a Python package that generates fake data to anonymize PII.</a:t>
            </a:r>
            <a:endParaRPr b="1" sz="1200">
              <a:solidFill>
                <a:schemeClr val="accent2"/>
              </a:solidFill>
              <a:latin typeface="Be Vietnam Pro"/>
              <a:ea typeface="Be Vietnam Pro"/>
              <a:cs typeface="Be Vietnam Pro"/>
              <a:sym typeface="Be Vietnam Pro"/>
            </a:endParaRPr>
          </a:p>
        </p:txBody>
      </p:sp>
      <p:sp>
        <p:nvSpPr>
          <p:cNvPr id="238" name="Google Shape;238;p26"/>
          <p:cNvSpPr txBox="1"/>
          <p:nvPr/>
        </p:nvSpPr>
        <p:spPr>
          <a:xfrm>
            <a:off x="744625" y="718950"/>
            <a:ext cx="65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rgbClr val="4B4B4B"/>
                </a:solidFill>
                <a:latin typeface="Be Vietnam Pro"/>
                <a:ea typeface="Be Vietnam Pro"/>
                <a:cs typeface="Be Vietnam Pro"/>
                <a:sym typeface="Be Vietnam Pro"/>
              </a:rPr>
              <a:t>FakerGenerator</a:t>
            </a:r>
            <a:endParaRPr b="1" sz="1800">
              <a:solidFill>
                <a:srgbClr val="4B4B4B"/>
              </a:solidFill>
              <a:latin typeface="Be Vietnam Pro"/>
              <a:ea typeface="Be Vietnam Pro"/>
              <a:cs typeface="Be Vietnam Pro"/>
              <a:sym typeface="Be Vietnam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44" name="Google Shape;244;p27"/>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45" name="Google Shape;245;p27"/>
          <p:cNvSpPr txBox="1"/>
          <p:nvPr/>
        </p:nvSpPr>
        <p:spPr>
          <a:xfrm>
            <a:off x="744625" y="718950"/>
            <a:ext cx="65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rgbClr val="4B4B4B"/>
                </a:solidFill>
                <a:latin typeface="Be Vietnam Pro"/>
                <a:ea typeface="Be Vietnam Pro"/>
                <a:cs typeface="Be Vietnam Pro"/>
                <a:sym typeface="Be Vietnam Pro"/>
              </a:rPr>
              <a:t>NERPII Library - How to use it - 2</a:t>
            </a:r>
            <a:endParaRPr b="1" sz="1800">
              <a:solidFill>
                <a:srgbClr val="4B4B4B"/>
              </a:solidFill>
              <a:latin typeface="Be Vietnam Pro"/>
              <a:ea typeface="Be Vietnam Pro"/>
              <a:cs typeface="Be Vietnam Pro"/>
              <a:sym typeface="Be Vietnam Pro"/>
            </a:endParaRPr>
          </a:p>
        </p:txBody>
      </p:sp>
      <p:sp>
        <p:nvSpPr>
          <p:cNvPr id="246" name="Google Shape;246;p27"/>
          <p:cNvSpPr/>
          <p:nvPr/>
        </p:nvSpPr>
        <p:spPr>
          <a:xfrm>
            <a:off x="3022238" y="1613850"/>
            <a:ext cx="3099600" cy="490500"/>
          </a:xfrm>
          <a:prstGeom prst="roundRect">
            <a:avLst>
              <a:gd fmla="val 16667" name="adj"/>
            </a:avLst>
          </a:prstGeom>
          <a:solidFill>
            <a:srgbClr val="9D9CCD"/>
          </a:solidFill>
          <a:ln cap="flat" cmpd="sng" w="38100">
            <a:solidFill>
              <a:srgbClr val="9D9C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sz="1100">
                <a:solidFill>
                  <a:srgbClr val="483A8F"/>
                </a:solidFill>
                <a:latin typeface="Courier New"/>
                <a:ea typeface="Courier New"/>
                <a:cs typeface="Courier New"/>
                <a:sym typeface="Courier New"/>
              </a:rPr>
              <a:t>from </a:t>
            </a:r>
            <a:r>
              <a:rPr b="1" lang="it" sz="1100">
                <a:solidFill>
                  <a:srgbClr val="F9FBFC"/>
                </a:solidFill>
                <a:latin typeface="Courier New"/>
                <a:ea typeface="Courier New"/>
                <a:cs typeface="Courier New"/>
                <a:sym typeface="Courier New"/>
              </a:rPr>
              <a:t>nerpii.faker_generator</a:t>
            </a:r>
            <a:r>
              <a:rPr b="1" lang="it" sz="1100">
                <a:solidFill>
                  <a:srgbClr val="483A8F"/>
                </a:solidFill>
                <a:latin typeface="Courier New"/>
                <a:ea typeface="Courier New"/>
                <a:cs typeface="Courier New"/>
                <a:sym typeface="Courier New"/>
              </a:rPr>
              <a:t> import </a:t>
            </a:r>
            <a:r>
              <a:rPr b="1" lang="it" sz="1100">
                <a:solidFill>
                  <a:srgbClr val="F9FBFC"/>
                </a:solidFill>
                <a:latin typeface="Courier New"/>
                <a:ea typeface="Courier New"/>
                <a:cs typeface="Courier New"/>
                <a:sym typeface="Courier New"/>
              </a:rPr>
              <a:t>FakerGenerator</a:t>
            </a:r>
            <a:endParaRPr b="1" sz="1100">
              <a:solidFill>
                <a:srgbClr val="F9FBFC"/>
              </a:solidFill>
              <a:latin typeface="Courier New"/>
              <a:ea typeface="Courier New"/>
              <a:cs typeface="Courier New"/>
              <a:sym typeface="Courier New"/>
            </a:endParaRPr>
          </a:p>
        </p:txBody>
      </p:sp>
      <p:sp>
        <p:nvSpPr>
          <p:cNvPr id="247" name="Google Shape;247;p27"/>
          <p:cNvSpPr/>
          <p:nvPr/>
        </p:nvSpPr>
        <p:spPr>
          <a:xfrm>
            <a:off x="992250" y="2826925"/>
            <a:ext cx="7159500" cy="490500"/>
          </a:xfrm>
          <a:prstGeom prst="roundRect">
            <a:avLst>
              <a:gd fmla="val 16667" name="adj"/>
            </a:avLst>
          </a:prstGeom>
          <a:solidFill>
            <a:srgbClr val="9D9CCD"/>
          </a:solidFill>
          <a:ln cap="flat" cmpd="sng" w="38100">
            <a:solidFill>
              <a:srgbClr val="9D9C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sz="1100">
                <a:solidFill>
                  <a:srgbClr val="F9FBFC"/>
                </a:solidFill>
                <a:latin typeface="Courier New"/>
                <a:ea typeface="Courier New"/>
                <a:cs typeface="Courier New"/>
                <a:sym typeface="Courier New"/>
              </a:rPr>
              <a:t>generator = FakerGenerator(dataset, recognizer.dict_global_entities, </a:t>
            </a:r>
            <a:r>
              <a:rPr b="1" lang="it" sz="1100">
                <a:solidFill>
                  <a:srgbClr val="F9FBFC"/>
                </a:solidFill>
                <a:latin typeface="Courier New"/>
                <a:ea typeface="Courier New"/>
                <a:cs typeface="Courier New"/>
                <a:sym typeface="Courier New"/>
              </a:rPr>
              <a:t> lang='en'</a:t>
            </a:r>
            <a:r>
              <a:rPr b="1" lang="it" sz="1100">
                <a:solidFill>
                  <a:srgbClr val="F9FBFC"/>
                </a:solidFill>
                <a:latin typeface="Courier New"/>
                <a:ea typeface="Courier New"/>
                <a:cs typeface="Courier New"/>
                <a:sym typeface="Courier New"/>
              </a:rPr>
              <a:t>)</a:t>
            </a:r>
            <a:endParaRPr b="1" sz="1100">
              <a:solidFill>
                <a:srgbClr val="F9FBFC"/>
              </a:solidFill>
              <a:latin typeface="Courier New"/>
              <a:ea typeface="Courier New"/>
              <a:cs typeface="Courier New"/>
              <a:sym typeface="Courier New"/>
            </a:endParaRPr>
          </a:p>
        </p:txBody>
      </p:sp>
      <p:sp>
        <p:nvSpPr>
          <p:cNvPr id="248" name="Google Shape;248;p27"/>
          <p:cNvSpPr/>
          <p:nvPr/>
        </p:nvSpPr>
        <p:spPr>
          <a:xfrm rot="5400000">
            <a:off x="4460253" y="2336133"/>
            <a:ext cx="223683" cy="214430"/>
          </a:xfrm>
          <a:custGeom>
            <a:rect b="b" l="l" r="r" t="t"/>
            <a:pathLst>
              <a:path extrusionOk="0" h="2179" w="2626">
                <a:moveTo>
                  <a:pt x="0" y="1"/>
                </a:moveTo>
                <a:lnTo>
                  <a:pt x="887" y="1090"/>
                </a:lnTo>
                <a:lnTo>
                  <a:pt x="0" y="2179"/>
                </a:lnTo>
                <a:lnTo>
                  <a:pt x="1644" y="2179"/>
                </a:lnTo>
                <a:lnTo>
                  <a:pt x="2625" y="1090"/>
                </a:lnTo>
                <a:lnTo>
                  <a:pt x="1644" y="1"/>
                </a:lnTo>
                <a:close/>
              </a:path>
            </a:pathLst>
          </a:custGeom>
          <a:solidFill>
            <a:srgbClr val="9D9CCD"/>
          </a:solidFill>
          <a:ln cap="flat" cmpd="sng" w="9525">
            <a:solidFill>
              <a:srgbClr val="9D9C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rot="5400000">
            <a:off x="4460259" y="3504399"/>
            <a:ext cx="223683" cy="214430"/>
          </a:xfrm>
          <a:custGeom>
            <a:rect b="b" l="l" r="r" t="t"/>
            <a:pathLst>
              <a:path extrusionOk="0" h="2179" w="2626">
                <a:moveTo>
                  <a:pt x="0" y="1"/>
                </a:moveTo>
                <a:lnTo>
                  <a:pt x="887" y="1090"/>
                </a:lnTo>
                <a:lnTo>
                  <a:pt x="0" y="2179"/>
                </a:lnTo>
                <a:lnTo>
                  <a:pt x="1644" y="2179"/>
                </a:lnTo>
                <a:lnTo>
                  <a:pt x="2625" y="1090"/>
                </a:lnTo>
                <a:lnTo>
                  <a:pt x="1644" y="1"/>
                </a:lnTo>
                <a:close/>
              </a:path>
            </a:pathLst>
          </a:custGeom>
          <a:solidFill>
            <a:srgbClr val="9D9CCD"/>
          </a:solidFill>
          <a:ln cap="flat" cmpd="sng" w="9525">
            <a:solidFill>
              <a:srgbClr val="9D9C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2832325" y="3950400"/>
            <a:ext cx="2928900" cy="307500"/>
          </a:xfrm>
          <a:prstGeom prst="roundRect">
            <a:avLst>
              <a:gd fmla="val 16667" name="adj"/>
            </a:avLst>
          </a:prstGeom>
          <a:solidFill>
            <a:srgbClr val="9D9CCD"/>
          </a:solidFill>
          <a:ln cap="flat" cmpd="sng" w="38100">
            <a:solidFill>
              <a:srgbClr val="9D9C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sz="1100">
                <a:solidFill>
                  <a:srgbClr val="F9FBFC"/>
                </a:solidFill>
                <a:latin typeface="Courier New"/>
                <a:ea typeface="Courier New"/>
                <a:cs typeface="Courier New"/>
                <a:sym typeface="Courier New"/>
              </a:rPr>
              <a:t>generator.get_faker_generation()</a:t>
            </a:r>
            <a:endParaRPr b="1" sz="1100">
              <a:solidFill>
                <a:srgbClr val="F9FBFC"/>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73" name="Google Shape;73;p10"/>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74" name="Google Shape;74;p10"/>
          <p:cNvPicPr preferRelativeResize="0"/>
          <p:nvPr/>
        </p:nvPicPr>
        <p:blipFill>
          <a:blip r:embed="rId3">
            <a:alphaModFix/>
          </a:blip>
          <a:stretch>
            <a:fillRect/>
          </a:stretch>
        </p:blipFill>
        <p:spPr>
          <a:xfrm>
            <a:off x="744625" y="1377725"/>
            <a:ext cx="4273001" cy="3015925"/>
          </a:xfrm>
          <a:prstGeom prst="rect">
            <a:avLst/>
          </a:prstGeom>
          <a:noFill/>
          <a:ln>
            <a:noFill/>
          </a:ln>
        </p:spPr>
      </p:pic>
      <p:sp>
        <p:nvSpPr>
          <p:cNvPr id="75" name="Google Shape;75;p10"/>
          <p:cNvSpPr txBox="1"/>
          <p:nvPr/>
        </p:nvSpPr>
        <p:spPr>
          <a:xfrm>
            <a:off x="5329925" y="1494225"/>
            <a:ext cx="2651400" cy="2589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SzPts val="1200"/>
              <a:buFont typeface="Be Vietnam"/>
              <a:buChar char="●"/>
            </a:pPr>
            <a:r>
              <a:rPr lang="it" sz="1200">
                <a:latin typeface="Be Vietnam"/>
                <a:ea typeface="Be Vietnam"/>
                <a:cs typeface="Be Vietnam"/>
                <a:sym typeface="Be Vietnam"/>
              </a:rPr>
              <a:t>Synthetic data is artificially generated using artificial intelligence algorithms on real data samples.</a:t>
            </a:r>
            <a:endParaRPr sz="1200">
              <a:latin typeface="Be Vietnam"/>
              <a:ea typeface="Be Vietnam"/>
              <a:cs typeface="Be Vietnam"/>
              <a:sym typeface="Be Vietnam"/>
            </a:endParaRPr>
          </a:p>
          <a:p>
            <a:pPr indent="0" lvl="0" marL="457200" rtl="0" algn="l">
              <a:lnSpc>
                <a:spcPct val="115000"/>
              </a:lnSpc>
              <a:spcBef>
                <a:spcPts val="1200"/>
              </a:spcBef>
              <a:spcAft>
                <a:spcPts val="0"/>
              </a:spcAft>
              <a:buNone/>
            </a:pPr>
            <a:r>
              <a:t/>
            </a:r>
            <a:endParaRPr sz="1200">
              <a:latin typeface="Be Vietnam"/>
              <a:ea typeface="Be Vietnam"/>
              <a:cs typeface="Be Vietnam"/>
              <a:sym typeface="Be Vietnam"/>
            </a:endParaRPr>
          </a:p>
          <a:p>
            <a:pPr indent="-304800" lvl="0" marL="457200" rtl="0" algn="l">
              <a:lnSpc>
                <a:spcPct val="115000"/>
              </a:lnSpc>
              <a:spcBef>
                <a:spcPts val="1200"/>
              </a:spcBef>
              <a:spcAft>
                <a:spcPts val="0"/>
              </a:spcAft>
              <a:buSzPts val="1200"/>
              <a:buFont typeface="Be Vietnam"/>
              <a:buChar char="●"/>
            </a:pPr>
            <a:r>
              <a:rPr lang="it" sz="1200">
                <a:latin typeface="Be Vietnam"/>
                <a:ea typeface="Be Vietnam"/>
                <a:cs typeface="Be Vietnam"/>
                <a:sym typeface="Be Vietnam"/>
              </a:rPr>
              <a:t>They possess the same statistical properties and predictive capabilities as the real data from which they were generated.</a:t>
            </a:r>
            <a:endParaRPr sz="1200">
              <a:latin typeface="Be Vietnam"/>
              <a:ea typeface="Be Vietnam"/>
              <a:cs typeface="Be Vietnam"/>
              <a:sym typeface="Be Vietnam"/>
            </a:endParaRPr>
          </a:p>
        </p:txBody>
      </p:sp>
      <p:sp>
        <p:nvSpPr>
          <p:cNvPr id="76" name="Google Shape;76;p10"/>
          <p:cNvSpPr txBox="1"/>
          <p:nvPr/>
        </p:nvSpPr>
        <p:spPr>
          <a:xfrm>
            <a:off x="744625" y="718950"/>
            <a:ext cx="65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rgbClr val="4B4B4B"/>
                </a:solidFill>
                <a:latin typeface="Be Vietnam"/>
                <a:ea typeface="Be Vietnam"/>
                <a:cs typeface="Be Vietnam"/>
                <a:sym typeface="Be Vietnam"/>
              </a:rPr>
              <a:t>What are Synthetic Data?</a:t>
            </a:r>
            <a:endParaRPr b="1" sz="1800">
              <a:solidFill>
                <a:srgbClr val="4B4B4B"/>
              </a:solidFill>
              <a:latin typeface="Be Vietnam"/>
              <a:ea typeface="Be Vietnam"/>
              <a:cs typeface="Be Vietnam"/>
              <a:sym typeface="Be Vietna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56" name="Google Shape;256;p28"/>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57" name="Google Shape;257;p28"/>
          <p:cNvSpPr txBox="1"/>
          <p:nvPr/>
        </p:nvSpPr>
        <p:spPr>
          <a:xfrm>
            <a:off x="713500" y="477725"/>
            <a:ext cx="65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rgbClr val="4B4B4B"/>
                </a:solidFill>
                <a:latin typeface="Be Vietnam Pro"/>
                <a:ea typeface="Be Vietnam Pro"/>
                <a:cs typeface="Be Vietnam Pro"/>
                <a:sym typeface="Be Vietnam Pro"/>
              </a:rPr>
              <a:t>Results of the FakerGenerator</a:t>
            </a:r>
            <a:endParaRPr b="1" sz="1800">
              <a:solidFill>
                <a:srgbClr val="4B4B4B"/>
              </a:solidFill>
              <a:latin typeface="Be Vietnam Pro"/>
              <a:ea typeface="Be Vietnam Pro"/>
              <a:cs typeface="Be Vietnam Pro"/>
              <a:sym typeface="Be Vietnam Pro"/>
            </a:endParaRPr>
          </a:p>
        </p:txBody>
      </p:sp>
      <p:sp>
        <p:nvSpPr>
          <p:cNvPr id="258" name="Google Shape;258;p28"/>
          <p:cNvSpPr txBox="1"/>
          <p:nvPr/>
        </p:nvSpPr>
        <p:spPr>
          <a:xfrm>
            <a:off x="998086" y="2685209"/>
            <a:ext cx="4699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900">
                <a:solidFill>
                  <a:srgbClr val="483A8F"/>
                </a:solidFill>
                <a:latin typeface="Be Vietnam Pro"/>
                <a:ea typeface="Be Vietnam Pro"/>
                <a:cs typeface="Be Vietnam Pro"/>
                <a:sym typeface="Be Vietnam Pro"/>
              </a:rPr>
              <a:t>Table 1: Real Data</a:t>
            </a:r>
            <a:endParaRPr sz="900">
              <a:solidFill>
                <a:srgbClr val="483A8F"/>
              </a:solidFill>
              <a:latin typeface="Be Vietnam Pro"/>
              <a:ea typeface="Be Vietnam Pro"/>
              <a:cs typeface="Be Vietnam Pro"/>
              <a:sym typeface="Be Vietnam Pro"/>
            </a:endParaRPr>
          </a:p>
        </p:txBody>
      </p:sp>
      <p:sp>
        <p:nvSpPr>
          <p:cNvPr id="259" name="Google Shape;259;p28"/>
          <p:cNvSpPr txBox="1"/>
          <p:nvPr/>
        </p:nvSpPr>
        <p:spPr>
          <a:xfrm>
            <a:off x="998087" y="4498290"/>
            <a:ext cx="4699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900">
                <a:solidFill>
                  <a:srgbClr val="483A8F"/>
                </a:solidFill>
                <a:latin typeface="Be Vietnam Pro"/>
                <a:ea typeface="Be Vietnam Pro"/>
                <a:cs typeface="Be Vietnam Pro"/>
                <a:sym typeface="Be Vietnam Pro"/>
              </a:rPr>
              <a:t>Table 2: Synthetic Data</a:t>
            </a:r>
            <a:endParaRPr sz="900">
              <a:solidFill>
                <a:srgbClr val="483A8F"/>
              </a:solidFill>
              <a:latin typeface="Be Vietnam Pro"/>
              <a:ea typeface="Be Vietnam Pro"/>
              <a:cs typeface="Be Vietnam Pro"/>
              <a:sym typeface="Be Vietnam Pro"/>
            </a:endParaRPr>
          </a:p>
        </p:txBody>
      </p:sp>
      <p:pic>
        <p:nvPicPr>
          <p:cNvPr id="260" name="Google Shape;260;p28"/>
          <p:cNvPicPr preferRelativeResize="0"/>
          <p:nvPr/>
        </p:nvPicPr>
        <p:blipFill rotWithShape="1">
          <a:blip r:embed="rId3">
            <a:alphaModFix/>
          </a:blip>
          <a:srcRect b="0" l="0" r="18180" t="0"/>
          <a:stretch/>
        </p:blipFill>
        <p:spPr>
          <a:xfrm>
            <a:off x="1023760" y="1153475"/>
            <a:ext cx="7045073" cy="1564750"/>
          </a:xfrm>
          <a:prstGeom prst="rect">
            <a:avLst/>
          </a:prstGeom>
          <a:noFill/>
          <a:ln>
            <a:noFill/>
          </a:ln>
        </p:spPr>
      </p:pic>
      <p:pic>
        <p:nvPicPr>
          <p:cNvPr id="261" name="Google Shape;261;p28"/>
          <p:cNvPicPr preferRelativeResize="0"/>
          <p:nvPr/>
        </p:nvPicPr>
        <p:blipFill rotWithShape="1">
          <a:blip r:embed="rId4">
            <a:alphaModFix/>
          </a:blip>
          <a:srcRect b="0" l="0" r="13711" t="0"/>
          <a:stretch/>
        </p:blipFill>
        <p:spPr>
          <a:xfrm>
            <a:off x="998075" y="3068650"/>
            <a:ext cx="7096448" cy="14296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67" name="Google Shape;267;p29"/>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68" name="Google Shape;268;p29"/>
          <p:cNvSpPr txBox="1"/>
          <p:nvPr/>
        </p:nvSpPr>
        <p:spPr>
          <a:xfrm>
            <a:off x="744625" y="718950"/>
            <a:ext cx="65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rgbClr val="4B4B4B"/>
                </a:solidFill>
                <a:latin typeface="Be Vietnam Pro"/>
                <a:ea typeface="Be Vietnam Pro"/>
                <a:cs typeface="Be Vietnam Pro"/>
                <a:sym typeface="Be Vietnam Pro"/>
              </a:rPr>
              <a:t>Future Directions and Conclusion for Nerpii</a:t>
            </a:r>
            <a:endParaRPr b="1" sz="1800">
              <a:solidFill>
                <a:srgbClr val="4B4B4B"/>
              </a:solidFill>
              <a:latin typeface="Be Vietnam Pro"/>
              <a:ea typeface="Be Vietnam Pro"/>
              <a:cs typeface="Be Vietnam Pro"/>
              <a:sym typeface="Be Vietnam Pro"/>
            </a:endParaRPr>
          </a:p>
        </p:txBody>
      </p:sp>
      <p:sp>
        <p:nvSpPr>
          <p:cNvPr id="269" name="Google Shape;269;p29"/>
          <p:cNvSpPr txBox="1"/>
          <p:nvPr/>
        </p:nvSpPr>
        <p:spPr>
          <a:xfrm>
            <a:off x="792300" y="1351725"/>
            <a:ext cx="7559400" cy="253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2"/>
                </a:solidFill>
                <a:latin typeface="Be Vietnam Pro"/>
                <a:ea typeface="Be Vietnam Pro"/>
                <a:cs typeface="Be Vietnam Pro"/>
                <a:sym typeface="Be Vietnam Pro"/>
              </a:rPr>
              <a:t>A promising direction for the future development of this library is </a:t>
            </a:r>
            <a:endParaRPr sz="1200">
              <a:solidFill>
                <a:schemeClr val="accent2"/>
              </a:solidFill>
              <a:latin typeface="Be Vietnam Pro"/>
              <a:ea typeface="Be Vietnam Pro"/>
              <a:cs typeface="Be Vietnam Pro"/>
              <a:sym typeface="Be Vietnam Pro"/>
            </a:endParaRPr>
          </a:p>
          <a:p>
            <a:pPr indent="-304800" lvl="0" marL="457200" rtl="0" algn="l">
              <a:lnSpc>
                <a:spcPct val="115000"/>
              </a:lnSpc>
              <a:spcBef>
                <a:spcPts val="1200"/>
              </a:spcBef>
              <a:spcAft>
                <a:spcPts val="0"/>
              </a:spcAft>
              <a:buClr>
                <a:schemeClr val="accent2"/>
              </a:buClr>
              <a:buSzPts val="1200"/>
              <a:buFont typeface="Be Vietnam Pro"/>
              <a:buChar char="●"/>
            </a:pPr>
            <a:r>
              <a:rPr lang="it" sz="1200">
                <a:solidFill>
                  <a:schemeClr val="accent2"/>
                </a:solidFill>
                <a:latin typeface="Be Vietnam Pro"/>
                <a:ea typeface="Be Vietnam Pro"/>
                <a:cs typeface="Be Vietnam Pro"/>
                <a:sym typeface="Be Vietnam Pro"/>
              </a:rPr>
              <a:t>to adapt it to other languages in addition to English and Italian </a:t>
            </a:r>
            <a:endParaRPr sz="1200">
              <a:solidFill>
                <a:schemeClr val="accent2"/>
              </a:solidFill>
              <a:latin typeface="Be Vietnam Pro"/>
              <a:ea typeface="Be Vietnam Pro"/>
              <a:cs typeface="Be Vietnam Pro"/>
              <a:sym typeface="Be Vietnam Pro"/>
            </a:endParaRPr>
          </a:p>
          <a:p>
            <a:pPr indent="-304800" lvl="0" marL="457200" rtl="0" algn="l">
              <a:lnSpc>
                <a:spcPct val="115000"/>
              </a:lnSpc>
              <a:spcBef>
                <a:spcPts val="0"/>
              </a:spcBef>
              <a:spcAft>
                <a:spcPts val="0"/>
              </a:spcAft>
              <a:buClr>
                <a:schemeClr val="accent2"/>
              </a:buClr>
              <a:buSzPts val="1200"/>
              <a:buFont typeface="Be Vietnam Pro"/>
              <a:buChar char="●"/>
            </a:pPr>
            <a:r>
              <a:rPr lang="it" sz="1200">
                <a:solidFill>
                  <a:schemeClr val="accent2"/>
                </a:solidFill>
                <a:latin typeface="Be Vietnam Pro"/>
                <a:ea typeface="Be Vietnam Pro"/>
                <a:cs typeface="Be Vietnam Pro"/>
                <a:sym typeface="Be Vietnam Pro"/>
              </a:rPr>
              <a:t>to expand the number of Named Entities recognized by the NamedEntityRecognizer and those regenerated by the FakerGenerator. </a:t>
            </a:r>
            <a:endParaRPr sz="1200">
              <a:solidFill>
                <a:schemeClr val="accent2"/>
              </a:solidFill>
              <a:latin typeface="Be Vietnam Pro"/>
              <a:ea typeface="Be Vietnam Pro"/>
              <a:cs typeface="Be Vietnam Pro"/>
              <a:sym typeface="Be Vietnam Pro"/>
            </a:endParaRPr>
          </a:p>
          <a:p>
            <a:pPr indent="-304800" lvl="0" marL="457200" rtl="0" algn="l">
              <a:lnSpc>
                <a:spcPct val="115000"/>
              </a:lnSpc>
              <a:spcBef>
                <a:spcPts val="0"/>
              </a:spcBef>
              <a:spcAft>
                <a:spcPts val="0"/>
              </a:spcAft>
              <a:buClr>
                <a:schemeClr val="accent2"/>
              </a:buClr>
              <a:buSzPts val="1200"/>
              <a:buFont typeface="Be Vietnam Pro"/>
              <a:buChar char="●"/>
            </a:pPr>
            <a:r>
              <a:rPr lang="it" sz="1200">
                <a:solidFill>
                  <a:schemeClr val="accent2"/>
                </a:solidFill>
                <a:latin typeface="Be Vietnam Pro"/>
                <a:ea typeface="Be Vietnam Pro"/>
                <a:cs typeface="Be Vietnam Pro"/>
                <a:sym typeface="Be Vietnam Pro"/>
              </a:rPr>
              <a:t>to examine the aspect of coherence among different columns. 				</a:t>
            </a:r>
            <a:endParaRPr sz="1200">
              <a:solidFill>
                <a:schemeClr val="accent2"/>
              </a:solidFill>
              <a:latin typeface="Be Vietnam Pro"/>
              <a:ea typeface="Be Vietnam Pro"/>
              <a:cs typeface="Be Vietnam Pro"/>
              <a:sym typeface="Be Vietnam Pro"/>
            </a:endParaRPr>
          </a:p>
          <a:p>
            <a:pPr indent="0" lvl="0" marL="0" rtl="0" algn="l">
              <a:lnSpc>
                <a:spcPct val="115000"/>
              </a:lnSpc>
              <a:spcBef>
                <a:spcPts val="1200"/>
              </a:spcBef>
              <a:spcAft>
                <a:spcPts val="0"/>
              </a:spcAft>
              <a:buNone/>
            </a:pPr>
            <a:r>
              <a:t/>
            </a:r>
            <a:endParaRPr sz="1200">
              <a:solidFill>
                <a:schemeClr val="accent2"/>
              </a:solidFill>
              <a:latin typeface="Be Vietnam Pro"/>
              <a:ea typeface="Be Vietnam Pro"/>
              <a:cs typeface="Be Vietnam Pro"/>
              <a:sym typeface="Be Vietnam Pro"/>
            </a:endParaRPr>
          </a:p>
          <a:p>
            <a:pPr indent="0" lvl="0" marL="0" rtl="0" algn="l">
              <a:lnSpc>
                <a:spcPct val="115000"/>
              </a:lnSpc>
              <a:spcBef>
                <a:spcPts val="1200"/>
              </a:spcBef>
              <a:spcAft>
                <a:spcPts val="1200"/>
              </a:spcAft>
              <a:buNone/>
            </a:pPr>
            <a:r>
              <a:rPr lang="it" sz="1200">
                <a:solidFill>
                  <a:schemeClr val="accent2"/>
                </a:solidFill>
                <a:latin typeface="Be Vietnam Pro"/>
                <a:ea typeface="Be Vietnam Pro"/>
                <a:cs typeface="Be Vietnam Pro"/>
                <a:sym typeface="Be Vietnam Pro"/>
              </a:rPr>
              <a:t>NERPII combines the remarkable potential of Named Entity Recognition with the power of synthetic data in order to preserve the privacy of the Personal Identifiable Information contained in structured data. </a:t>
            </a:r>
            <a:r>
              <a:rPr lang="it" sz="1200">
                <a:solidFill>
                  <a:schemeClr val="accent2"/>
                </a:solidFill>
                <a:latin typeface="Be Vietnam Pro"/>
                <a:ea typeface="Be Vietnam Pro"/>
                <a:cs typeface="Be Vietnam Pro"/>
                <a:sym typeface="Be Vietnam Pro"/>
              </a:rPr>
              <a:t>	</a:t>
            </a:r>
            <a:r>
              <a:rPr lang="it">
                <a:latin typeface="Be Vietnam Pro"/>
                <a:ea typeface="Be Vietnam Pro"/>
                <a:cs typeface="Be Vietnam Pro"/>
                <a:sym typeface="Be Vietnam Pro"/>
              </a:rPr>
              <a:t>			</a:t>
            </a:r>
            <a:endParaRPr>
              <a:latin typeface="Be Vietnam Pro"/>
              <a:ea typeface="Be Vietnam Pro"/>
              <a:cs typeface="Be Vietnam Pro"/>
              <a:sym typeface="Be Vietnam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75" name="Google Shape;275;p30"/>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76" name="Google Shape;276;p30"/>
          <p:cNvSpPr txBox="1"/>
          <p:nvPr/>
        </p:nvSpPr>
        <p:spPr>
          <a:xfrm>
            <a:off x="744625" y="1358575"/>
            <a:ext cx="7070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2"/>
                </a:solidFill>
                <a:latin typeface="Be Vietnam Pro"/>
                <a:ea typeface="Be Vietnam Pro"/>
                <a:cs typeface="Be Vietnam Pro"/>
                <a:sym typeface="Be Vietnam Pro"/>
              </a:rPr>
              <a:t>NERPII: </a:t>
            </a:r>
            <a:r>
              <a:rPr lang="it" sz="1200" u="sng">
                <a:solidFill>
                  <a:schemeClr val="hlink"/>
                </a:solidFill>
                <a:latin typeface="Be Vietnam Pro"/>
                <a:ea typeface="Be Vietnam Pro"/>
                <a:cs typeface="Be Vietnam Pro"/>
                <a:sym typeface="Be Vietnam Pro"/>
                <a:hlinkClick r:id="rId3"/>
              </a:rPr>
              <a:t>https://github.com/Clearbox-AI/nerpii</a:t>
            </a:r>
            <a:endParaRPr sz="1200">
              <a:solidFill>
                <a:schemeClr val="accent2"/>
              </a:solidFill>
              <a:latin typeface="Be Vietnam Pro"/>
              <a:ea typeface="Be Vietnam Pro"/>
              <a:cs typeface="Be Vietnam Pro"/>
              <a:sym typeface="Be Vietnam Pro"/>
            </a:endParaRPr>
          </a:p>
          <a:p>
            <a:pPr indent="0" lvl="0" marL="0" rtl="0" algn="l">
              <a:spcBef>
                <a:spcPts val="0"/>
              </a:spcBef>
              <a:spcAft>
                <a:spcPts val="0"/>
              </a:spcAft>
              <a:buNone/>
            </a:pPr>
            <a:r>
              <a:t/>
            </a:r>
            <a:endParaRPr sz="1200">
              <a:solidFill>
                <a:schemeClr val="accent2"/>
              </a:solidFill>
              <a:latin typeface="Be Vietnam Pro"/>
              <a:ea typeface="Be Vietnam Pro"/>
              <a:cs typeface="Be Vietnam Pro"/>
              <a:sym typeface="Be Vietnam Pro"/>
            </a:endParaRPr>
          </a:p>
          <a:p>
            <a:pPr indent="0" lvl="0" marL="0" rtl="0" algn="l">
              <a:spcBef>
                <a:spcPts val="0"/>
              </a:spcBef>
              <a:spcAft>
                <a:spcPts val="0"/>
              </a:spcAft>
              <a:buNone/>
            </a:pPr>
            <a:r>
              <a:rPr lang="it" sz="1200">
                <a:solidFill>
                  <a:schemeClr val="accent2"/>
                </a:solidFill>
                <a:latin typeface="Be Vietnam Pro"/>
                <a:ea typeface="Be Vietnam Pro"/>
                <a:cs typeface="Be Vietnam Pro"/>
                <a:sym typeface="Be Vietnam Pro"/>
              </a:rPr>
              <a:t>Presidio: </a:t>
            </a:r>
            <a:r>
              <a:rPr lang="it" sz="1200" u="sng">
                <a:solidFill>
                  <a:schemeClr val="hlink"/>
                </a:solidFill>
                <a:latin typeface="Be Vietnam Pro"/>
                <a:ea typeface="Be Vietnam Pro"/>
                <a:cs typeface="Be Vietnam Pro"/>
                <a:sym typeface="Be Vietnam Pro"/>
                <a:hlinkClick r:id="rId4"/>
              </a:rPr>
              <a:t>https://microsoft.github.io/presidio/</a:t>
            </a:r>
            <a:endParaRPr sz="1200">
              <a:solidFill>
                <a:schemeClr val="accent2"/>
              </a:solidFill>
              <a:latin typeface="Be Vietnam Pro"/>
              <a:ea typeface="Be Vietnam Pro"/>
              <a:cs typeface="Be Vietnam Pro"/>
              <a:sym typeface="Be Vietnam Pro"/>
            </a:endParaRPr>
          </a:p>
          <a:p>
            <a:pPr indent="0" lvl="0" marL="0" rtl="0" algn="l">
              <a:spcBef>
                <a:spcPts val="0"/>
              </a:spcBef>
              <a:spcAft>
                <a:spcPts val="0"/>
              </a:spcAft>
              <a:buNone/>
            </a:pPr>
            <a:r>
              <a:t/>
            </a:r>
            <a:endParaRPr sz="1200">
              <a:solidFill>
                <a:schemeClr val="accent2"/>
              </a:solidFill>
              <a:latin typeface="Be Vietnam Pro"/>
              <a:ea typeface="Be Vietnam Pro"/>
              <a:cs typeface="Be Vietnam Pro"/>
              <a:sym typeface="Be Vietnam Pro"/>
            </a:endParaRPr>
          </a:p>
          <a:p>
            <a:pPr indent="0" lvl="0" marL="0" rtl="0" algn="l">
              <a:spcBef>
                <a:spcPts val="0"/>
              </a:spcBef>
              <a:spcAft>
                <a:spcPts val="0"/>
              </a:spcAft>
              <a:buNone/>
            </a:pPr>
            <a:r>
              <a:rPr lang="it" sz="1200">
                <a:solidFill>
                  <a:schemeClr val="accent2"/>
                </a:solidFill>
                <a:latin typeface="Be Vietnam Pro"/>
                <a:ea typeface="Be Vietnam Pro"/>
                <a:cs typeface="Be Vietnam Pro"/>
                <a:sym typeface="Be Vietnam Pro"/>
              </a:rPr>
              <a:t>Faker: </a:t>
            </a:r>
            <a:r>
              <a:rPr lang="it" sz="1200" u="sng">
                <a:solidFill>
                  <a:schemeClr val="hlink"/>
                </a:solidFill>
                <a:latin typeface="Be Vietnam Pro"/>
                <a:ea typeface="Be Vietnam Pro"/>
                <a:cs typeface="Be Vietnam Pro"/>
                <a:sym typeface="Be Vietnam Pro"/>
                <a:hlinkClick r:id="rId5"/>
              </a:rPr>
              <a:t>https://faker.readthedocs.io/en/master/</a:t>
            </a:r>
            <a:endParaRPr sz="1200">
              <a:solidFill>
                <a:schemeClr val="accent2"/>
              </a:solidFill>
              <a:latin typeface="Be Vietnam Pro"/>
              <a:ea typeface="Be Vietnam Pro"/>
              <a:cs typeface="Be Vietnam Pro"/>
              <a:sym typeface="Be Vietnam Pro"/>
            </a:endParaRPr>
          </a:p>
          <a:p>
            <a:pPr indent="0" lvl="0" marL="0" rtl="0" algn="l">
              <a:spcBef>
                <a:spcPts val="0"/>
              </a:spcBef>
              <a:spcAft>
                <a:spcPts val="0"/>
              </a:spcAft>
              <a:buNone/>
            </a:pPr>
            <a:r>
              <a:t/>
            </a:r>
            <a:endParaRPr sz="1200">
              <a:solidFill>
                <a:schemeClr val="accent2"/>
              </a:solidFill>
              <a:latin typeface="Be Vietnam Pro"/>
              <a:ea typeface="Be Vietnam Pro"/>
              <a:cs typeface="Be Vietnam Pro"/>
              <a:sym typeface="Be Vietnam Pro"/>
            </a:endParaRPr>
          </a:p>
        </p:txBody>
      </p:sp>
      <p:sp>
        <p:nvSpPr>
          <p:cNvPr id="277" name="Google Shape;277;p30"/>
          <p:cNvSpPr txBox="1"/>
          <p:nvPr/>
        </p:nvSpPr>
        <p:spPr>
          <a:xfrm>
            <a:off x="744625" y="718950"/>
            <a:ext cx="65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rgbClr val="4B4B4B"/>
                </a:solidFill>
                <a:latin typeface="Be Vietnam Pro"/>
                <a:ea typeface="Be Vietnam Pro"/>
                <a:cs typeface="Be Vietnam Pro"/>
                <a:sym typeface="Be Vietnam Pro"/>
              </a:rPr>
              <a:t>Useful links</a:t>
            </a:r>
            <a:endParaRPr b="1" sz="1800">
              <a:solidFill>
                <a:srgbClr val="4B4B4B"/>
              </a:solidFill>
              <a:latin typeface="Be Vietnam Pro"/>
              <a:ea typeface="Be Vietnam Pro"/>
              <a:cs typeface="Be Vietnam Pro"/>
              <a:sym typeface="Be Vietnam Pro"/>
            </a:endParaRPr>
          </a:p>
        </p:txBody>
      </p:sp>
      <p:pic>
        <p:nvPicPr>
          <p:cNvPr id="278" name="Google Shape;278;p30"/>
          <p:cNvPicPr preferRelativeResize="0"/>
          <p:nvPr/>
        </p:nvPicPr>
        <p:blipFill>
          <a:blip r:embed="rId6">
            <a:alphaModFix/>
          </a:blip>
          <a:stretch>
            <a:fillRect/>
          </a:stretch>
        </p:blipFill>
        <p:spPr>
          <a:xfrm>
            <a:off x="5615400" y="1416603"/>
            <a:ext cx="2331906" cy="272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nvSpPr>
        <p:spPr>
          <a:xfrm>
            <a:off x="785294" y="3175390"/>
            <a:ext cx="962100" cy="13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213"/>
              <a:buFont typeface="Lato"/>
              <a:buNone/>
            </a:pPr>
            <a:r>
              <a:rPr lang="it" sz="800">
                <a:solidFill>
                  <a:srgbClr val="EEEDED"/>
                </a:solidFill>
                <a:latin typeface="Be Vietnam"/>
                <a:ea typeface="Be Vietnam"/>
                <a:cs typeface="Be Vietnam"/>
                <a:sym typeface="Be Vietnam"/>
              </a:rPr>
              <a:t>@ClearboxAI</a:t>
            </a:r>
            <a:endParaRPr i="0" sz="800" u="none" cap="none" strike="noStrike">
              <a:solidFill>
                <a:srgbClr val="EEEDED"/>
              </a:solidFill>
              <a:latin typeface="Be Vietnam"/>
              <a:ea typeface="Be Vietnam"/>
              <a:cs typeface="Be Vietnam"/>
              <a:sym typeface="Be Vietnam"/>
            </a:endParaRPr>
          </a:p>
        </p:txBody>
      </p:sp>
      <p:sp>
        <p:nvSpPr>
          <p:cNvPr id="284" name="Google Shape;284;p31"/>
          <p:cNvSpPr txBox="1"/>
          <p:nvPr/>
        </p:nvSpPr>
        <p:spPr>
          <a:xfrm>
            <a:off x="785287" y="2346404"/>
            <a:ext cx="962100" cy="13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213"/>
              <a:buFont typeface="Lato"/>
              <a:buNone/>
            </a:pPr>
            <a:r>
              <a:rPr lang="it" sz="800">
                <a:solidFill>
                  <a:srgbClr val="EEEDED"/>
                </a:solidFill>
                <a:uFill>
                  <a:noFill/>
                </a:uFill>
                <a:latin typeface="Be Vietnam"/>
                <a:ea typeface="Be Vietnam"/>
                <a:cs typeface="Be Vietnam"/>
                <a:sym typeface="Be Vietnam"/>
                <a:hlinkClick r:id="rId3">
                  <a:extLst>
                    <a:ext uri="{A12FA001-AC4F-418D-AE19-62706E023703}">
                      <ahyp:hlinkClr val="tx"/>
                    </a:ext>
                  </a:extLst>
                </a:hlinkClick>
              </a:rPr>
              <a:t>www.clearbox.ai</a:t>
            </a:r>
            <a:endParaRPr sz="800">
              <a:solidFill>
                <a:srgbClr val="EEEDED"/>
              </a:solidFill>
              <a:latin typeface="Be Vietnam"/>
              <a:ea typeface="Be Vietnam"/>
              <a:cs typeface="Be Vietnam"/>
              <a:sym typeface="Be Vietnam"/>
            </a:endParaRPr>
          </a:p>
          <a:p>
            <a:pPr indent="0" lvl="0" marL="0" marR="0" rtl="0" algn="l">
              <a:lnSpc>
                <a:spcPct val="100000"/>
              </a:lnSpc>
              <a:spcBef>
                <a:spcPts val="0"/>
              </a:spcBef>
              <a:spcAft>
                <a:spcPts val="0"/>
              </a:spcAft>
              <a:buClr>
                <a:srgbClr val="FFFFFF"/>
              </a:buClr>
              <a:buSzPts val="213"/>
              <a:buFont typeface="Lato"/>
              <a:buNone/>
            </a:pPr>
            <a:r>
              <a:t/>
            </a:r>
            <a:endParaRPr sz="800">
              <a:solidFill>
                <a:srgbClr val="EEEDED"/>
              </a:solidFill>
              <a:latin typeface="Be Vietnam"/>
              <a:ea typeface="Be Vietnam"/>
              <a:cs typeface="Be Vietnam"/>
              <a:sym typeface="Be Vietnam"/>
            </a:endParaRPr>
          </a:p>
        </p:txBody>
      </p:sp>
      <p:sp>
        <p:nvSpPr>
          <p:cNvPr id="285" name="Google Shape;285;p31"/>
          <p:cNvSpPr txBox="1"/>
          <p:nvPr/>
        </p:nvSpPr>
        <p:spPr>
          <a:xfrm>
            <a:off x="785309" y="2759184"/>
            <a:ext cx="1369800" cy="321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lt1"/>
              </a:buClr>
              <a:buSzPts val="213"/>
              <a:buFont typeface="Lato"/>
              <a:buNone/>
            </a:pPr>
            <a:r>
              <a:rPr lang="it" sz="800" u="sng">
                <a:solidFill>
                  <a:schemeClr val="hlink"/>
                </a:solidFill>
                <a:latin typeface="Be Vietnam"/>
                <a:ea typeface="Be Vietnam"/>
                <a:cs typeface="Be Vietnam"/>
                <a:sym typeface="Be Vietnam"/>
                <a:hlinkClick r:id="rId4"/>
              </a:rPr>
              <a:t>info@clearbox.ai</a:t>
            </a:r>
            <a:endParaRPr sz="800">
              <a:solidFill>
                <a:srgbClr val="EEEDED"/>
              </a:solidFill>
              <a:latin typeface="Be Vietnam"/>
              <a:ea typeface="Be Vietnam"/>
              <a:cs typeface="Be Vietnam"/>
              <a:sym typeface="Be Vietnam"/>
            </a:endParaRPr>
          </a:p>
          <a:p>
            <a:pPr indent="0" lvl="0" marL="0" rtl="0" algn="l">
              <a:spcBef>
                <a:spcPts val="0"/>
              </a:spcBef>
              <a:spcAft>
                <a:spcPts val="0"/>
              </a:spcAft>
              <a:buClr>
                <a:schemeClr val="lt1"/>
              </a:buClr>
              <a:buSzPts val="213"/>
              <a:buFont typeface="Lato"/>
              <a:buNone/>
            </a:pPr>
            <a:r>
              <a:rPr lang="it" sz="800" u="sng">
                <a:solidFill>
                  <a:schemeClr val="hlink"/>
                </a:solidFill>
                <a:latin typeface="Be Vietnam"/>
                <a:ea typeface="Be Vietnam"/>
                <a:cs typeface="Be Vietnam"/>
                <a:sym typeface="Be Vietnam"/>
                <a:hlinkClick r:id="rId5"/>
              </a:rPr>
              <a:t>simona@clearbox.ai</a:t>
            </a:r>
            <a:endParaRPr sz="800">
              <a:solidFill>
                <a:srgbClr val="EEEDED"/>
              </a:solidFill>
              <a:latin typeface="Be Vietnam"/>
              <a:ea typeface="Be Vietnam"/>
              <a:cs typeface="Be Vietnam"/>
              <a:sym typeface="Be Vietnam"/>
            </a:endParaRPr>
          </a:p>
          <a:p>
            <a:pPr indent="0" lvl="0" marL="0" rtl="0" algn="l">
              <a:spcBef>
                <a:spcPts val="0"/>
              </a:spcBef>
              <a:spcAft>
                <a:spcPts val="0"/>
              </a:spcAft>
              <a:buClr>
                <a:schemeClr val="lt1"/>
              </a:buClr>
              <a:buSzPts val="213"/>
              <a:buFont typeface="Lato"/>
              <a:buNone/>
            </a:pPr>
            <a:r>
              <a:t/>
            </a:r>
            <a:endParaRPr sz="800">
              <a:solidFill>
                <a:srgbClr val="EEEDED"/>
              </a:solidFill>
              <a:latin typeface="Be Vietnam"/>
              <a:ea typeface="Be Vietnam"/>
              <a:cs typeface="Be Vietnam"/>
              <a:sym typeface="Be Vietnam"/>
            </a:endParaRPr>
          </a:p>
        </p:txBody>
      </p:sp>
      <p:grpSp>
        <p:nvGrpSpPr>
          <p:cNvPr id="286" name="Google Shape;286;p31"/>
          <p:cNvGrpSpPr/>
          <p:nvPr/>
        </p:nvGrpSpPr>
        <p:grpSpPr>
          <a:xfrm>
            <a:off x="333442" y="2688654"/>
            <a:ext cx="249875" cy="267370"/>
            <a:chOff x="2666692" y="-1607993"/>
            <a:chExt cx="1748599" cy="1871027"/>
          </a:xfrm>
        </p:grpSpPr>
        <p:sp>
          <p:nvSpPr>
            <p:cNvPr id="287" name="Google Shape;287;p31"/>
            <p:cNvSpPr/>
            <p:nvPr/>
          </p:nvSpPr>
          <p:spPr>
            <a:xfrm>
              <a:off x="2688182" y="-798089"/>
              <a:ext cx="1705467" cy="235522"/>
            </a:xfrm>
            <a:custGeom>
              <a:rect b="b" l="l" r="r" t="t"/>
              <a:pathLst>
                <a:path extrusionOk="0" h="1666" w="12063">
                  <a:moveTo>
                    <a:pt x="8" y="1"/>
                  </a:moveTo>
                  <a:lnTo>
                    <a:pt x="1" y="1665"/>
                  </a:lnTo>
                  <a:lnTo>
                    <a:pt x="12063" y="1665"/>
                  </a:lnTo>
                  <a:lnTo>
                    <a:pt x="12056" y="1"/>
                  </a:lnTo>
                  <a:close/>
                </a:path>
              </a:pathLst>
            </a:custGeom>
            <a:solidFill>
              <a:srgbClr val="EC6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3212847" y="-1607993"/>
              <a:ext cx="693469" cy="333492"/>
            </a:xfrm>
            <a:custGeom>
              <a:rect b="b" l="l" r="r" t="t"/>
              <a:pathLst>
                <a:path extrusionOk="0" h="2359" w="4905">
                  <a:moveTo>
                    <a:pt x="2453" y="0"/>
                  </a:moveTo>
                  <a:cubicBezTo>
                    <a:pt x="2399" y="0"/>
                    <a:pt x="2345" y="21"/>
                    <a:pt x="2303" y="63"/>
                  </a:cubicBezTo>
                  <a:lnTo>
                    <a:pt x="999" y="1360"/>
                  </a:lnTo>
                  <a:lnTo>
                    <a:pt x="1" y="2359"/>
                  </a:lnTo>
                  <a:lnTo>
                    <a:pt x="4905" y="2359"/>
                  </a:lnTo>
                  <a:lnTo>
                    <a:pt x="2602" y="63"/>
                  </a:lnTo>
                  <a:cubicBezTo>
                    <a:pt x="2560" y="21"/>
                    <a:pt x="2506" y="0"/>
                    <a:pt x="2453" y="0"/>
                  </a:cubicBezTo>
                  <a:close/>
                </a:path>
              </a:pathLst>
            </a:custGeom>
            <a:solidFill>
              <a:srgbClr val="EF7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3212847" y="-1415872"/>
              <a:ext cx="693469" cy="141370"/>
            </a:xfrm>
            <a:custGeom>
              <a:rect b="b" l="l" r="r" t="t"/>
              <a:pathLst>
                <a:path extrusionOk="0" h="1000" w="4905">
                  <a:moveTo>
                    <a:pt x="999" y="1"/>
                  </a:moveTo>
                  <a:lnTo>
                    <a:pt x="1" y="1000"/>
                  </a:lnTo>
                  <a:lnTo>
                    <a:pt x="4905" y="1000"/>
                  </a:lnTo>
                  <a:lnTo>
                    <a:pt x="3906" y="1"/>
                  </a:lnTo>
                  <a:close/>
                </a:path>
              </a:pathLst>
            </a:custGeom>
            <a:solidFill>
              <a:srgbClr val="EF7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2792238" y="-1322710"/>
              <a:ext cx="1497497" cy="1401401"/>
            </a:xfrm>
            <a:custGeom>
              <a:rect b="b" l="l" r="r" t="t"/>
              <a:pathLst>
                <a:path extrusionOk="0" h="9913" w="10592">
                  <a:moveTo>
                    <a:pt x="10388" y="0"/>
                  </a:moveTo>
                  <a:cubicBezTo>
                    <a:pt x="10384" y="0"/>
                    <a:pt x="10381" y="1"/>
                    <a:pt x="10377" y="1"/>
                  </a:cubicBezTo>
                  <a:lnTo>
                    <a:pt x="215" y="1"/>
                  </a:lnTo>
                  <a:cubicBezTo>
                    <a:pt x="97" y="1"/>
                    <a:pt x="0" y="91"/>
                    <a:pt x="0" y="209"/>
                  </a:cubicBezTo>
                  <a:lnTo>
                    <a:pt x="0" y="9913"/>
                  </a:lnTo>
                  <a:lnTo>
                    <a:pt x="10592" y="9913"/>
                  </a:lnTo>
                  <a:lnTo>
                    <a:pt x="10592" y="209"/>
                  </a:lnTo>
                  <a:cubicBezTo>
                    <a:pt x="10592" y="95"/>
                    <a:pt x="10501" y="0"/>
                    <a:pt x="10388" y="0"/>
                  </a:cubicBezTo>
                  <a:close/>
                </a:path>
              </a:pathLst>
            </a:custGeom>
            <a:solidFill>
              <a:srgbClr val="EE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4185689" y="-1323699"/>
              <a:ext cx="104056" cy="1402390"/>
            </a:xfrm>
            <a:custGeom>
              <a:rect b="b" l="l" r="r" t="t"/>
              <a:pathLst>
                <a:path extrusionOk="0" h="9920" w="736">
                  <a:moveTo>
                    <a:pt x="0" y="1"/>
                  </a:moveTo>
                  <a:lnTo>
                    <a:pt x="0" y="9920"/>
                  </a:lnTo>
                  <a:lnTo>
                    <a:pt x="736" y="9920"/>
                  </a:lnTo>
                  <a:lnTo>
                    <a:pt x="736" y="216"/>
                  </a:lnTo>
                  <a:cubicBezTo>
                    <a:pt x="736" y="98"/>
                    <a:pt x="638" y="1"/>
                    <a:pt x="521" y="1"/>
                  </a:cubicBezTo>
                  <a:close/>
                </a:path>
              </a:pathLst>
            </a:custGeom>
            <a:solidFill>
              <a:srgbClr val="E8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3009824" y="-576422"/>
              <a:ext cx="1062188" cy="56972"/>
            </a:xfrm>
            <a:custGeom>
              <a:rect b="b" l="l" r="r" t="t"/>
              <a:pathLst>
                <a:path extrusionOk="0" h="403" w="7513">
                  <a:moveTo>
                    <a:pt x="271" y="0"/>
                  </a:moveTo>
                  <a:cubicBezTo>
                    <a:pt x="1" y="0"/>
                    <a:pt x="1" y="403"/>
                    <a:pt x="271" y="403"/>
                  </a:cubicBezTo>
                  <a:lnTo>
                    <a:pt x="7242" y="403"/>
                  </a:lnTo>
                  <a:cubicBezTo>
                    <a:pt x="7513" y="403"/>
                    <a:pt x="7513" y="0"/>
                    <a:pt x="7242" y="0"/>
                  </a:cubicBezTo>
                  <a:close/>
                </a:path>
              </a:pathLst>
            </a:custGeom>
            <a:solidFill>
              <a:srgbClr val="EC6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a:off x="3192205" y="-454844"/>
              <a:ext cx="699407" cy="56972"/>
            </a:xfrm>
            <a:custGeom>
              <a:rect b="b" l="l" r="r" t="t"/>
              <a:pathLst>
                <a:path extrusionOk="0" h="403" w="4947">
                  <a:moveTo>
                    <a:pt x="271" y="0"/>
                  </a:moveTo>
                  <a:cubicBezTo>
                    <a:pt x="1" y="0"/>
                    <a:pt x="1" y="403"/>
                    <a:pt x="271" y="403"/>
                  </a:cubicBezTo>
                  <a:lnTo>
                    <a:pt x="4676" y="403"/>
                  </a:lnTo>
                  <a:cubicBezTo>
                    <a:pt x="4946" y="403"/>
                    <a:pt x="4946" y="0"/>
                    <a:pt x="4676" y="0"/>
                  </a:cubicBezTo>
                  <a:close/>
                </a:path>
              </a:pathLst>
            </a:custGeom>
            <a:solidFill>
              <a:srgbClr val="EC6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3348148" y="-334257"/>
              <a:ext cx="376778" cy="56972"/>
            </a:xfrm>
            <a:custGeom>
              <a:rect b="b" l="l" r="r" t="t"/>
              <a:pathLst>
                <a:path extrusionOk="0" h="403" w="2665">
                  <a:moveTo>
                    <a:pt x="271" y="0"/>
                  </a:moveTo>
                  <a:cubicBezTo>
                    <a:pt x="1" y="0"/>
                    <a:pt x="1" y="403"/>
                    <a:pt x="271" y="403"/>
                  </a:cubicBezTo>
                  <a:lnTo>
                    <a:pt x="2394" y="403"/>
                  </a:lnTo>
                  <a:cubicBezTo>
                    <a:pt x="2664" y="403"/>
                    <a:pt x="2664" y="0"/>
                    <a:pt x="2394" y="0"/>
                  </a:cubicBezTo>
                  <a:close/>
                </a:path>
              </a:pathLst>
            </a:custGeom>
            <a:solidFill>
              <a:srgbClr val="EC6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a:off x="2666692" y="-798513"/>
              <a:ext cx="1748588" cy="1061547"/>
            </a:xfrm>
            <a:custGeom>
              <a:rect b="b" l="l" r="r" t="t"/>
              <a:pathLst>
                <a:path extrusionOk="0" h="7509" w="12368">
                  <a:moveTo>
                    <a:pt x="174" y="1"/>
                  </a:moveTo>
                  <a:cubicBezTo>
                    <a:pt x="85" y="1"/>
                    <a:pt x="0" y="73"/>
                    <a:pt x="0" y="177"/>
                  </a:cubicBezTo>
                  <a:lnTo>
                    <a:pt x="0" y="7294"/>
                  </a:lnTo>
                  <a:cubicBezTo>
                    <a:pt x="0" y="7411"/>
                    <a:pt x="97" y="7509"/>
                    <a:pt x="215" y="7509"/>
                  </a:cubicBezTo>
                  <a:lnTo>
                    <a:pt x="12152" y="7509"/>
                  </a:lnTo>
                  <a:cubicBezTo>
                    <a:pt x="12270" y="7509"/>
                    <a:pt x="12367" y="7411"/>
                    <a:pt x="12367" y="7294"/>
                  </a:cubicBezTo>
                  <a:lnTo>
                    <a:pt x="12367" y="177"/>
                  </a:lnTo>
                  <a:cubicBezTo>
                    <a:pt x="12367" y="77"/>
                    <a:pt x="12280" y="5"/>
                    <a:pt x="12190" y="5"/>
                  </a:cubicBezTo>
                  <a:cubicBezTo>
                    <a:pt x="12155" y="5"/>
                    <a:pt x="12121" y="15"/>
                    <a:pt x="12090" y="38"/>
                  </a:cubicBezTo>
                  <a:lnTo>
                    <a:pt x="11708" y="316"/>
                  </a:lnTo>
                  <a:lnTo>
                    <a:pt x="6284" y="4200"/>
                  </a:lnTo>
                  <a:cubicBezTo>
                    <a:pt x="6253" y="4221"/>
                    <a:pt x="6218" y="4231"/>
                    <a:pt x="6184" y="4231"/>
                  </a:cubicBezTo>
                  <a:cubicBezTo>
                    <a:pt x="6149" y="4231"/>
                    <a:pt x="6114" y="4221"/>
                    <a:pt x="6083" y="4200"/>
                  </a:cubicBezTo>
                  <a:lnTo>
                    <a:pt x="278" y="38"/>
                  </a:lnTo>
                  <a:cubicBezTo>
                    <a:pt x="246" y="13"/>
                    <a:pt x="210" y="1"/>
                    <a:pt x="174" y="1"/>
                  </a:cubicBezTo>
                  <a:close/>
                </a:path>
              </a:pathLst>
            </a:custGeom>
            <a:solidFill>
              <a:srgbClr val="F39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4321981" y="-797806"/>
              <a:ext cx="93311" cy="1060840"/>
            </a:xfrm>
            <a:custGeom>
              <a:rect b="b" l="l" r="r" t="t"/>
              <a:pathLst>
                <a:path extrusionOk="0" h="7504" w="660">
                  <a:moveTo>
                    <a:pt x="482" y="0"/>
                  </a:moveTo>
                  <a:cubicBezTo>
                    <a:pt x="447" y="0"/>
                    <a:pt x="413" y="10"/>
                    <a:pt x="382" y="33"/>
                  </a:cubicBezTo>
                  <a:lnTo>
                    <a:pt x="0" y="304"/>
                  </a:lnTo>
                  <a:lnTo>
                    <a:pt x="0" y="7504"/>
                  </a:lnTo>
                  <a:lnTo>
                    <a:pt x="444" y="7504"/>
                  </a:lnTo>
                  <a:cubicBezTo>
                    <a:pt x="562" y="7504"/>
                    <a:pt x="659" y="7406"/>
                    <a:pt x="659" y="7289"/>
                  </a:cubicBezTo>
                  <a:lnTo>
                    <a:pt x="659" y="172"/>
                  </a:lnTo>
                  <a:cubicBezTo>
                    <a:pt x="659" y="72"/>
                    <a:pt x="572" y="0"/>
                    <a:pt x="482" y="0"/>
                  </a:cubicBezTo>
                  <a:close/>
                </a:path>
              </a:pathLst>
            </a:custGeom>
            <a:solidFill>
              <a:srgbClr val="EF7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2992292" y="-1116735"/>
              <a:ext cx="175594" cy="175582"/>
            </a:xfrm>
            <a:custGeom>
              <a:rect b="b" l="l" r="r" t="t"/>
              <a:pathLst>
                <a:path extrusionOk="0" h="1242" w="1242">
                  <a:moveTo>
                    <a:pt x="194" y="0"/>
                  </a:moveTo>
                  <a:cubicBezTo>
                    <a:pt x="83" y="0"/>
                    <a:pt x="0" y="91"/>
                    <a:pt x="0" y="195"/>
                  </a:cubicBezTo>
                  <a:lnTo>
                    <a:pt x="0" y="1048"/>
                  </a:lnTo>
                  <a:cubicBezTo>
                    <a:pt x="0" y="1159"/>
                    <a:pt x="83" y="1242"/>
                    <a:pt x="194" y="1242"/>
                  </a:cubicBezTo>
                  <a:lnTo>
                    <a:pt x="1047" y="1242"/>
                  </a:lnTo>
                  <a:cubicBezTo>
                    <a:pt x="1158" y="1242"/>
                    <a:pt x="1242" y="1159"/>
                    <a:pt x="1242" y="1048"/>
                  </a:cubicBezTo>
                  <a:lnTo>
                    <a:pt x="1242" y="195"/>
                  </a:lnTo>
                  <a:cubicBezTo>
                    <a:pt x="1242" y="91"/>
                    <a:pt x="1158" y="0"/>
                    <a:pt x="1047" y="0"/>
                  </a:cubicBezTo>
                  <a:close/>
                </a:path>
              </a:pathLst>
            </a:custGeom>
            <a:solidFill>
              <a:srgbClr val="EC6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3281558" y="-1145150"/>
              <a:ext cx="196235" cy="56972"/>
            </a:xfrm>
            <a:custGeom>
              <a:rect b="b" l="l" r="r" t="t"/>
              <a:pathLst>
                <a:path extrusionOk="0" h="403" w="1388">
                  <a:moveTo>
                    <a:pt x="271" y="0"/>
                  </a:moveTo>
                  <a:cubicBezTo>
                    <a:pt x="0" y="0"/>
                    <a:pt x="0" y="403"/>
                    <a:pt x="271" y="403"/>
                  </a:cubicBezTo>
                  <a:lnTo>
                    <a:pt x="1124" y="403"/>
                  </a:lnTo>
                  <a:cubicBezTo>
                    <a:pt x="1387" y="403"/>
                    <a:pt x="1387" y="0"/>
                    <a:pt x="1124" y="0"/>
                  </a:cubicBezTo>
                  <a:close/>
                </a:path>
              </a:pathLst>
            </a:custGeom>
            <a:solidFill>
              <a:srgbClr val="EC6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3281558" y="-994168"/>
              <a:ext cx="610055" cy="56972"/>
            </a:xfrm>
            <a:custGeom>
              <a:rect b="b" l="l" r="r" t="t"/>
              <a:pathLst>
                <a:path extrusionOk="0" h="403" w="4315">
                  <a:moveTo>
                    <a:pt x="271" y="0"/>
                  </a:moveTo>
                  <a:cubicBezTo>
                    <a:pt x="0" y="0"/>
                    <a:pt x="0" y="403"/>
                    <a:pt x="271" y="403"/>
                  </a:cubicBezTo>
                  <a:lnTo>
                    <a:pt x="4044" y="403"/>
                  </a:lnTo>
                  <a:cubicBezTo>
                    <a:pt x="4314" y="403"/>
                    <a:pt x="4314" y="0"/>
                    <a:pt x="4044" y="0"/>
                  </a:cubicBezTo>
                  <a:close/>
                </a:path>
              </a:pathLst>
            </a:custGeom>
            <a:solidFill>
              <a:srgbClr val="EC6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3022689" y="-756950"/>
              <a:ext cx="375647" cy="57113"/>
            </a:xfrm>
            <a:custGeom>
              <a:rect b="b" l="l" r="r" t="t"/>
              <a:pathLst>
                <a:path extrusionOk="0" h="404" w="2657">
                  <a:moveTo>
                    <a:pt x="271" y="1"/>
                  </a:moveTo>
                  <a:cubicBezTo>
                    <a:pt x="0" y="1"/>
                    <a:pt x="0" y="403"/>
                    <a:pt x="271" y="403"/>
                  </a:cubicBezTo>
                  <a:lnTo>
                    <a:pt x="2386" y="403"/>
                  </a:lnTo>
                  <a:cubicBezTo>
                    <a:pt x="2657" y="403"/>
                    <a:pt x="2657" y="1"/>
                    <a:pt x="2386" y="1"/>
                  </a:cubicBezTo>
                  <a:close/>
                </a:path>
              </a:pathLst>
            </a:custGeom>
            <a:solidFill>
              <a:srgbClr val="EC6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31"/>
          <p:cNvGrpSpPr/>
          <p:nvPr/>
        </p:nvGrpSpPr>
        <p:grpSpPr>
          <a:xfrm>
            <a:off x="323673" y="3108469"/>
            <a:ext cx="269452" cy="264651"/>
            <a:chOff x="4211985" y="3817357"/>
            <a:chExt cx="362947" cy="356576"/>
          </a:xfrm>
        </p:grpSpPr>
        <p:sp>
          <p:nvSpPr>
            <p:cNvPr id="302" name="Google Shape;302;p31"/>
            <p:cNvSpPr/>
            <p:nvPr/>
          </p:nvSpPr>
          <p:spPr>
            <a:xfrm>
              <a:off x="4211985" y="3817357"/>
              <a:ext cx="356498" cy="356498"/>
            </a:xfrm>
            <a:custGeom>
              <a:rect b="b" l="l" r="r" t="t"/>
              <a:pathLst>
                <a:path extrusionOk="0" h="13599" w="13599">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rgbClr val="F39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a:off x="4366758" y="3817357"/>
              <a:ext cx="208173" cy="356576"/>
            </a:xfrm>
            <a:custGeom>
              <a:rect b="b" l="l" r="r" t="t"/>
              <a:pathLst>
                <a:path extrusionOk="0" h="13602" w="7941">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EF7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4288061" y="3909555"/>
              <a:ext cx="227756" cy="187463"/>
            </a:xfrm>
            <a:custGeom>
              <a:rect b="b" l="l" r="r" t="t"/>
              <a:pathLst>
                <a:path extrusionOk="0" h="7151" w="8688">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rgbClr val="EC6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31"/>
          <p:cNvGrpSpPr/>
          <p:nvPr/>
        </p:nvGrpSpPr>
        <p:grpSpPr>
          <a:xfrm>
            <a:off x="329608" y="2301495"/>
            <a:ext cx="257576" cy="234706"/>
            <a:chOff x="1989911" y="2306065"/>
            <a:chExt cx="387099" cy="353207"/>
          </a:xfrm>
        </p:grpSpPr>
        <p:sp>
          <p:nvSpPr>
            <p:cNvPr id="306" name="Google Shape;306;p31"/>
            <p:cNvSpPr/>
            <p:nvPr/>
          </p:nvSpPr>
          <p:spPr>
            <a:xfrm>
              <a:off x="2110003" y="2555181"/>
              <a:ext cx="146916" cy="88775"/>
            </a:xfrm>
            <a:custGeom>
              <a:rect b="b" l="l" r="r" t="t"/>
              <a:pathLst>
                <a:path extrusionOk="0" h="3379" w="5592">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E95B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2110003" y="2555181"/>
              <a:ext cx="137615" cy="81681"/>
            </a:xfrm>
            <a:custGeom>
              <a:rect b="b" l="l" r="r" t="t"/>
              <a:pathLst>
                <a:path extrusionOk="0" h="3109" w="5238">
                  <a:moveTo>
                    <a:pt x="2796" y="1"/>
                  </a:moveTo>
                  <a:lnTo>
                    <a:pt x="583" y="986"/>
                  </a:lnTo>
                  <a:lnTo>
                    <a:pt x="1" y="2879"/>
                  </a:lnTo>
                  <a:lnTo>
                    <a:pt x="1298" y="3108"/>
                  </a:lnTo>
                  <a:lnTo>
                    <a:pt x="1561" y="1714"/>
                  </a:lnTo>
                  <a:lnTo>
                    <a:pt x="5238" y="1714"/>
                  </a:lnTo>
                  <a:lnTo>
                    <a:pt x="5016" y="986"/>
                  </a:lnTo>
                  <a:lnTo>
                    <a:pt x="2796" y="1"/>
                  </a:lnTo>
                  <a:close/>
                </a:path>
              </a:pathLst>
            </a:custGeom>
            <a:solidFill>
              <a:srgbClr val="EC6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1989911" y="2306065"/>
              <a:ext cx="387099" cy="275021"/>
            </a:xfrm>
            <a:custGeom>
              <a:rect b="b" l="l" r="r" t="t"/>
              <a:pathLst>
                <a:path extrusionOk="0" h="10468" w="14734">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EC6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2021438" y="2337723"/>
              <a:ext cx="324045" cy="193628"/>
            </a:xfrm>
            <a:custGeom>
              <a:rect b="b" l="l" r="r" t="t"/>
              <a:pathLst>
                <a:path extrusionOk="0" h="7370" w="12334">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F39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2327224" y="2337776"/>
              <a:ext cx="18259" cy="193576"/>
            </a:xfrm>
            <a:custGeom>
              <a:rect b="b" l="l" r="r" t="t"/>
              <a:pathLst>
                <a:path extrusionOk="0" h="7368" w="695">
                  <a:moveTo>
                    <a:pt x="1" y="1"/>
                  </a:moveTo>
                  <a:cubicBezTo>
                    <a:pt x="1" y="8"/>
                    <a:pt x="1" y="8"/>
                    <a:pt x="1" y="15"/>
                  </a:cubicBezTo>
                  <a:lnTo>
                    <a:pt x="1" y="7367"/>
                  </a:lnTo>
                  <a:lnTo>
                    <a:pt x="694" y="7367"/>
                  </a:lnTo>
                  <a:lnTo>
                    <a:pt x="694" y="15"/>
                  </a:lnTo>
                  <a:cubicBezTo>
                    <a:pt x="694" y="8"/>
                    <a:pt x="694" y="8"/>
                    <a:pt x="694" y="1"/>
                  </a:cubicBezTo>
                  <a:close/>
                </a:path>
              </a:pathLst>
            </a:custGeom>
            <a:solidFill>
              <a:srgbClr val="EF7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2069543" y="2630819"/>
              <a:ext cx="227651" cy="28453"/>
            </a:xfrm>
            <a:custGeom>
              <a:rect b="b" l="l" r="r" t="t"/>
              <a:pathLst>
                <a:path extrusionOk="0" h="1083" w="8665">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EC6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2175237" y="2549191"/>
              <a:ext cx="14975" cy="11849"/>
            </a:xfrm>
            <a:custGeom>
              <a:rect b="b" l="l" r="r" t="t"/>
              <a:pathLst>
                <a:path extrusionOk="0" h="451" w="57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F39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31"/>
          <p:cNvSpPr txBox="1"/>
          <p:nvPr/>
        </p:nvSpPr>
        <p:spPr>
          <a:xfrm>
            <a:off x="225700" y="1514925"/>
            <a:ext cx="2706900" cy="5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rgbClr val="EEEDED"/>
                </a:solidFill>
                <a:latin typeface="Be Vietnam"/>
                <a:ea typeface="Be Vietnam"/>
                <a:cs typeface="Be Vietnam"/>
                <a:sym typeface="Be Vietnam"/>
              </a:rPr>
              <a:t>Thanks!</a:t>
            </a:r>
            <a:endParaRPr b="1" sz="1800">
              <a:solidFill>
                <a:srgbClr val="EEEDED"/>
              </a:solidFill>
              <a:latin typeface="Be Vietnam"/>
              <a:ea typeface="Be Vietnam"/>
              <a:cs typeface="Be Vietnam"/>
              <a:sym typeface="Be Vietnam"/>
            </a:endParaRPr>
          </a:p>
          <a:p>
            <a:pPr indent="0" lvl="0" marL="0" rtl="0" algn="l">
              <a:lnSpc>
                <a:spcPct val="115000"/>
              </a:lnSpc>
              <a:spcBef>
                <a:spcPts val="0"/>
              </a:spcBef>
              <a:spcAft>
                <a:spcPts val="0"/>
              </a:spcAft>
              <a:buNone/>
            </a:pPr>
            <a:r>
              <a:rPr lang="it" sz="1000">
                <a:solidFill>
                  <a:schemeClr val="lt2"/>
                </a:solidFill>
                <a:latin typeface="Be Vietnam"/>
                <a:ea typeface="Be Vietnam"/>
                <a:cs typeface="Be Vietnam"/>
                <a:sym typeface="Be Vietnam"/>
              </a:rPr>
              <a:t>Feel free to contact us:</a:t>
            </a:r>
            <a:endParaRPr b="1" sz="1800">
              <a:solidFill>
                <a:srgbClr val="EEEDED"/>
              </a:solidFill>
              <a:latin typeface="Be Vietnam"/>
              <a:ea typeface="Be Vietnam"/>
              <a:cs typeface="Be Vietnam"/>
              <a:sym typeface="Be Vietna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82" name="Google Shape;82;p11"/>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83" name="Google Shape;83;p11"/>
          <p:cNvPicPr preferRelativeResize="0"/>
          <p:nvPr/>
        </p:nvPicPr>
        <p:blipFill>
          <a:blip r:embed="rId3">
            <a:alphaModFix/>
          </a:blip>
          <a:stretch>
            <a:fillRect/>
          </a:stretch>
        </p:blipFill>
        <p:spPr>
          <a:xfrm>
            <a:off x="1171125" y="1544250"/>
            <a:ext cx="6801750" cy="2359650"/>
          </a:xfrm>
          <a:prstGeom prst="rect">
            <a:avLst/>
          </a:prstGeom>
          <a:noFill/>
          <a:ln>
            <a:noFill/>
          </a:ln>
        </p:spPr>
      </p:pic>
      <p:sp>
        <p:nvSpPr>
          <p:cNvPr id="84" name="Google Shape;84;p11"/>
          <p:cNvSpPr txBox="1"/>
          <p:nvPr/>
        </p:nvSpPr>
        <p:spPr>
          <a:xfrm>
            <a:off x="669150" y="4777825"/>
            <a:ext cx="7805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rgbClr val="4B4B4B"/>
                </a:solidFill>
                <a:latin typeface="Be Vietnam"/>
                <a:ea typeface="Be Vietnam"/>
                <a:cs typeface="Be Vietnam"/>
                <a:sym typeface="Be Vietnam"/>
              </a:rPr>
              <a:t>Source</a:t>
            </a:r>
            <a:r>
              <a:rPr lang="it" sz="800">
                <a:solidFill>
                  <a:srgbClr val="4B4B4B"/>
                </a:solidFill>
                <a:latin typeface="Be Vietnam"/>
                <a:ea typeface="Be Vietnam"/>
                <a:cs typeface="Be Vietnam"/>
                <a:sym typeface="Be Vietnam"/>
              </a:rPr>
              <a:t>:  J. P. Morgan https://www.jpmorgan.com/technology/artificial-intelligence/initiatives/synthetic-data</a:t>
            </a:r>
            <a:endParaRPr sz="800">
              <a:solidFill>
                <a:srgbClr val="4B4B4B"/>
              </a:solidFill>
              <a:latin typeface="Be Vietnam"/>
              <a:ea typeface="Be Vietnam"/>
              <a:cs typeface="Be Vietnam"/>
              <a:sym typeface="Be Vietnam"/>
            </a:endParaRPr>
          </a:p>
          <a:p>
            <a:pPr indent="0" lvl="0" marL="0" rtl="0" algn="l">
              <a:spcBef>
                <a:spcPts val="0"/>
              </a:spcBef>
              <a:spcAft>
                <a:spcPts val="0"/>
              </a:spcAft>
              <a:buNone/>
            </a:pPr>
            <a:r>
              <a:t/>
            </a:r>
            <a:endParaRPr sz="800">
              <a:solidFill>
                <a:srgbClr val="4B4B4B"/>
              </a:solidFill>
              <a:highlight>
                <a:schemeClr val="accent6"/>
              </a:highlight>
              <a:latin typeface="Be Vietnam"/>
              <a:ea typeface="Be Vietnam"/>
              <a:cs typeface="Be Vietnam"/>
              <a:sym typeface="Be Vietnam"/>
            </a:endParaRPr>
          </a:p>
          <a:p>
            <a:pPr indent="0" lvl="0" marL="0" rtl="0" algn="l">
              <a:spcBef>
                <a:spcPts val="0"/>
              </a:spcBef>
              <a:spcAft>
                <a:spcPts val="0"/>
              </a:spcAft>
              <a:buNone/>
            </a:pPr>
            <a:r>
              <a:t/>
            </a:r>
            <a:endParaRPr sz="800">
              <a:solidFill>
                <a:srgbClr val="4B4B4B"/>
              </a:solidFill>
              <a:highlight>
                <a:schemeClr val="accent6"/>
              </a:highlight>
              <a:latin typeface="Be Vietnam"/>
              <a:ea typeface="Be Vietnam"/>
              <a:cs typeface="Be Vietnam"/>
              <a:sym typeface="Be Vietnam"/>
            </a:endParaRPr>
          </a:p>
        </p:txBody>
      </p:sp>
      <p:sp>
        <p:nvSpPr>
          <p:cNvPr id="85" name="Google Shape;85;p11"/>
          <p:cNvSpPr txBox="1"/>
          <p:nvPr/>
        </p:nvSpPr>
        <p:spPr>
          <a:xfrm>
            <a:off x="744625" y="718950"/>
            <a:ext cx="6598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it" sz="1800">
                <a:solidFill>
                  <a:schemeClr val="accent2"/>
                </a:solidFill>
                <a:latin typeface="Be Vietnam"/>
                <a:ea typeface="Be Vietnam"/>
                <a:cs typeface="Be Vietnam"/>
                <a:sym typeface="Be Vietnam"/>
              </a:rPr>
              <a:t>How are synthetic data generated?</a:t>
            </a:r>
            <a:endParaRPr b="1" sz="1800">
              <a:solidFill>
                <a:srgbClr val="4B4B4B"/>
              </a:solidFill>
              <a:latin typeface="Be Vietnam"/>
              <a:ea typeface="Be Vietnam"/>
              <a:cs typeface="Be Vietnam"/>
              <a:sym typeface="Be Vietna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rgbClr val="4B4B4B"/>
                </a:solidFill>
                <a:latin typeface="Arial"/>
                <a:ea typeface="Arial"/>
                <a:cs typeface="Arial"/>
                <a:sym typeface="Arial"/>
              </a:rPr>
              <a:t>‹#›</a:t>
            </a:fld>
            <a:endParaRPr>
              <a:solidFill>
                <a:srgbClr val="4B4B4B"/>
              </a:solidFill>
              <a:latin typeface="Arial"/>
              <a:ea typeface="Arial"/>
              <a:cs typeface="Arial"/>
              <a:sym typeface="Arial"/>
            </a:endParaRPr>
          </a:p>
        </p:txBody>
      </p:sp>
      <p:sp>
        <p:nvSpPr>
          <p:cNvPr id="91" name="Google Shape;91;p12"/>
          <p:cNvSpPr txBox="1"/>
          <p:nvPr/>
        </p:nvSpPr>
        <p:spPr>
          <a:xfrm>
            <a:off x="747525" y="730675"/>
            <a:ext cx="33897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82D32"/>
              </a:buClr>
              <a:buSzPts val="750"/>
              <a:buFont typeface="Arial"/>
              <a:buNone/>
            </a:pPr>
            <a:r>
              <a:rPr b="1" lang="it" sz="1800">
                <a:solidFill>
                  <a:srgbClr val="525251"/>
                </a:solidFill>
                <a:latin typeface="Be Vietnam"/>
                <a:ea typeface="Be Vietnam"/>
                <a:cs typeface="Be Vietnam"/>
                <a:sym typeface="Be Vietnam"/>
              </a:rPr>
              <a:t>Synthetic Data Generation</a:t>
            </a:r>
            <a:endParaRPr b="1" sz="1800">
              <a:solidFill>
                <a:srgbClr val="525251"/>
              </a:solidFill>
              <a:latin typeface="Be Vietnam"/>
              <a:ea typeface="Be Vietnam"/>
              <a:cs typeface="Be Vietnam"/>
              <a:sym typeface="Be Vietnam"/>
            </a:endParaRPr>
          </a:p>
        </p:txBody>
      </p:sp>
      <p:pic>
        <p:nvPicPr>
          <p:cNvPr id="92" name="Google Shape;92;p12"/>
          <p:cNvPicPr preferRelativeResize="0"/>
          <p:nvPr/>
        </p:nvPicPr>
        <p:blipFill>
          <a:blip r:embed="rId3">
            <a:alphaModFix/>
          </a:blip>
          <a:stretch>
            <a:fillRect/>
          </a:stretch>
        </p:blipFill>
        <p:spPr>
          <a:xfrm>
            <a:off x="1828800" y="1389925"/>
            <a:ext cx="5486400" cy="308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rgbClr val="4B4B4B"/>
                </a:solidFill>
                <a:latin typeface="Arial"/>
                <a:ea typeface="Arial"/>
                <a:cs typeface="Arial"/>
                <a:sym typeface="Arial"/>
              </a:rPr>
              <a:t>‹#›</a:t>
            </a:fld>
            <a:endParaRPr>
              <a:solidFill>
                <a:srgbClr val="4B4B4B"/>
              </a:solidFill>
              <a:latin typeface="Arial"/>
              <a:ea typeface="Arial"/>
              <a:cs typeface="Arial"/>
              <a:sym typeface="Arial"/>
            </a:endParaRPr>
          </a:p>
        </p:txBody>
      </p:sp>
      <p:sp>
        <p:nvSpPr>
          <p:cNvPr id="98" name="Google Shape;98;p13"/>
          <p:cNvSpPr txBox="1"/>
          <p:nvPr/>
        </p:nvSpPr>
        <p:spPr>
          <a:xfrm>
            <a:off x="747525" y="730681"/>
            <a:ext cx="27069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82D32"/>
              </a:buClr>
              <a:buSzPts val="750"/>
              <a:buFont typeface="Arial"/>
              <a:buNone/>
            </a:pPr>
            <a:r>
              <a:rPr b="1" lang="it" sz="1800">
                <a:solidFill>
                  <a:srgbClr val="525251"/>
                </a:solidFill>
                <a:latin typeface="Be Vietnam"/>
                <a:ea typeface="Be Vietnam"/>
                <a:cs typeface="Be Vietnam"/>
                <a:sym typeface="Be Vietnam"/>
              </a:rPr>
              <a:t>Why Synthetic Data?</a:t>
            </a:r>
            <a:endParaRPr b="1" sz="1800">
              <a:solidFill>
                <a:srgbClr val="525251"/>
              </a:solidFill>
              <a:latin typeface="Be Vietnam"/>
              <a:ea typeface="Be Vietnam"/>
              <a:cs typeface="Be Vietnam"/>
              <a:sym typeface="Be Vietnam"/>
            </a:endParaRPr>
          </a:p>
        </p:txBody>
      </p:sp>
      <p:sp>
        <p:nvSpPr>
          <p:cNvPr id="99" name="Google Shape;99;p13"/>
          <p:cNvSpPr/>
          <p:nvPr/>
        </p:nvSpPr>
        <p:spPr>
          <a:xfrm>
            <a:off x="1963923" y="1746277"/>
            <a:ext cx="1502100" cy="683700"/>
          </a:xfrm>
          <a:prstGeom prst="roundRect">
            <a:avLst>
              <a:gd fmla="val 16667" name="adj"/>
            </a:avLst>
          </a:prstGeom>
          <a:solidFill>
            <a:srgbClr val="EF79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 name="Google Shape;100;p13"/>
          <p:cNvSpPr txBox="1"/>
          <p:nvPr/>
        </p:nvSpPr>
        <p:spPr>
          <a:xfrm>
            <a:off x="1963923" y="1781371"/>
            <a:ext cx="1502100" cy="4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sz="1300">
                <a:solidFill>
                  <a:srgbClr val="EEEDED"/>
                </a:solidFill>
                <a:latin typeface="Be Vietnam"/>
                <a:ea typeface="Be Vietnam"/>
                <a:cs typeface="Be Vietnam"/>
                <a:sym typeface="Be Vietnam"/>
              </a:rPr>
              <a:t>Data Augmentation</a:t>
            </a:r>
            <a:endParaRPr b="1" sz="1300">
              <a:solidFill>
                <a:srgbClr val="EEEDED"/>
              </a:solidFill>
              <a:latin typeface="Be Vietnam"/>
              <a:ea typeface="Be Vietnam"/>
              <a:cs typeface="Be Vietnam"/>
              <a:sym typeface="Be Vietnam"/>
            </a:endParaRPr>
          </a:p>
        </p:txBody>
      </p:sp>
      <p:sp>
        <p:nvSpPr>
          <p:cNvPr id="101" name="Google Shape;101;p13"/>
          <p:cNvSpPr/>
          <p:nvPr/>
        </p:nvSpPr>
        <p:spPr>
          <a:xfrm rot="5400000">
            <a:off x="2664419" y="3349264"/>
            <a:ext cx="101112" cy="135146"/>
          </a:xfrm>
          <a:custGeom>
            <a:rect b="b" l="l" r="r" t="t"/>
            <a:pathLst>
              <a:path extrusionOk="0" h="5757" w="4304">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483A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3"/>
          <p:cNvCxnSpPr/>
          <p:nvPr/>
        </p:nvCxnSpPr>
        <p:spPr>
          <a:xfrm flipH="1" rot="-5400000">
            <a:off x="2235460" y="2898864"/>
            <a:ext cx="959100" cy="5100"/>
          </a:xfrm>
          <a:prstGeom prst="straightConnector1">
            <a:avLst/>
          </a:prstGeom>
          <a:noFill/>
          <a:ln cap="flat" cmpd="sng" w="9525">
            <a:solidFill>
              <a:srgbClr val="56509D"/>
            </a:solidFill>
            <a:prstDash val="solid"/>
            <a:round/>
            <a:headEnd len="med" w="med" type="none"/>
            <a:tailEnd len="med" w="med" type="none"/>
          </a:ln>
        </p:spPr>
      </p:cxnSp>
      <p:sp>
        <p:nvSpPr>
          <p:cNvPr id="103" name="Google Shape;103;p13"/>
          <p:cNvSpPr txBox="1"/>
          <p:nvPr/>
        </p:nvSpPr>
        <p:spPr>
          <a:xfrm>
            <a:off x="1896023" y="3569127"/>
            <a:ext cx="1638000" cy="330600"/>
          </a:xfrm>
          <a:prstGeom prst="rect">
            <a:avLst/>
          </a:prstGeom>
          <a:noFill/>
          <a:ln>
            <a:noFill/>
          </a:ln>
        </p:spPr>
        <p:txBody>
          <a:bodyPr anchorCtr="0" anchor="t" bIns="0" lIns="0" spcFirstLastPara="1" rIns="0" wrap="square" tIns="0">
            <a:noAutofit/>
          </a:bodyPr>
          <a:lstStyle/>
          <a:p>
            <a:pPr indent="0" lvl="0" marL="0" rtl="0" algn="ctr">
              <a:lnSpc>
                <a:spcPct val="110000"/>
              </a:lnSpc>
              <a:spcBef>
                <a:spcPts val="600"/>
              </a:spcBef>
              <a:spcAft>
                <a:spcPts val="0"/>
              </a:spcAft>
              <a:buNone/>
            </a:pPr>
            <a:r>
              <a:rPr b="1" lang="it" sz="1200">
                <a:solidFill>
                  <a:srgbClr val="525251"/>
                </a:solidFill>
                <a:latin typeface="Be Vietnam"/>
                <a:ea typeface="Be Vietnam"/>
                <a:cs typeface="Be Vietnam"/>
                <a:sym typeface="Be Vietnam"/>
              </a:rPr>
              <a:t>Utility/Fidelity</a:t>
            </a:r>
            <a:endParaRPr sz="1200">
              <a:solidFill>
                <a:srgbClr val="525251"/>
              </a:solidFill>
              <a:latin typeface="Be Vietnam"/>
              <a:ea typeface="Be Vietnam"/>
              <a:cs typeface="Be Vietnam"/>
              <a:sym typeface="Be Vietnam"/>
            </a:endParaRPr>
          </a:p>
        </p:txBody>
      </p:sp>
      <p:pic>
        <p:nvPicPr>
          <p:cNvPr id="104" name="Google Shape;104;p13"/>
          <p:cNvPicPr preferRelativeResize="0"/>
          <p:nvPr/>
        </p:nvPicPr>
        <p:blipFill>
          <a:blip r:embed="rId3">
            <a:alphaModFix/>
          </a:blip>
          <a:stretch>
            <a:fillRect/>
          </a:stretch>
        </p:blipFill>
        <p:spPr>
          <a:xfrm>
            <a:off x="4276973" y="1561999"/>
            <a:ext cx="2971025" cy="227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rgbClr val="4B4B4B"/>
                </a:solidFill>
                <a:latin typeface="Arial"/>
                <a:ea typeface="Arial"/>
                <a:cs typeface="Arial"/>
                <a:sym typeface="Arial"/>
              </a:rPr>
              <a:t>‹#›</a:t>
            </a:fld>
            <a:endParaRPr>
              <a:solidFill>
                <a:srgbClr val="4B4B4B"/>
              </a:solidFill>
              <a:latin typeface="Arial"/>
              <a:ea typeface="Arial"/>
              <a:cs typeface="Arial"/>
              <a:sym typeface="Arial"/>
            </a:endParaRPr>
          </a:p>
        </p:txBody>
      </p:sp>
      <p:sp>
        <p:nvSpPr>
          <p:cNvPr id="110" name="Google Shape;110;p14"/>
          <p:cNvSpPr txBox="1"/>
          <p:nvPr/>
        </p:nvSpPr>
        <p:spPr>
          <a:xfrm>
            <a:off x="747525" y="730681"/>
            <a:ext cx="27069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82D32"/>
              </a:buClr>
              <a:buSzPts val="750"/>
              <a:buFont typeface="Arial"/>
              <a:buNone/>
            </a:pPr>
            <a:r>
              <a:rPr b="1" lang="it" sz="1800">
                <a:solidFill>
                  <a:srgbClr val="525251"/>
                </a:solidFill>
                <a:latin typeface="Be Vietnam"/>
                <a:ea typeface="Be Vietnam"/>
                <a:cs typeface="Be Vietnam"/>
                <a:sym typeface="Be Vietnam"/>
              </a:rPr>
              <a:t>Why Synthetic Data?</a:t>
            </a:r>
            <a:endParaRPr b="1" sz="1800">
              <a:solidFill>
                <a:srgbClr val="525251"/>
              </a:solidFill>
              <a:latin typeface="Be Vietnam"/>
              <a:ea typeface="Be Vietnam"/>
              <a:cs typeface="Be Vietnam"/>
              <a:sym typeface="Be Vietnam"/>
            </a:endParaRPr>
          </a:p>
        </p:txBody>
      </p:sp>
      <p:sp>
        <p:nvSpPr>
          <p:cNvPr id="111" name="Google Shape;111;p14"/>
          <p:cNvSpPr/>
          <p:nvPr/>
        </p:nvSpPr>
        <p:spPr>
          <a:xfrm>
            <a:off x="1963923" y="1746277"/>
            <a:ext cx="1502100" cy="683700"/>
          </a:xfrm>
          <a:prstGeom prst="roundRect">
            <a:avLst>
              <a:gd fmla="val 16667" name="adj"/>
            </a:avLst>
          </a:prstGeom>
          <a:solidFill>
            <a:srgbClr val="5650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2" name="Google Shape;112;p14"/>
          <p:cNvSpPr txBox="1"/>
          <p:nvPr/>
        </p:nvSpPr>
        <p:spPr>
          <a:xfrm>
            <a:off x="2170525" y="1780141"/>
            <a:ext cx="1089000" cy="4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sz="1300">
                <a:solidFill>
                  <a:srgbClr val="EEEDED"/>
                </a:solidFill>
                <a:latin typeface="Be Vietnam"/>
                <a:ea typeface="Be Vietnam"/>
                <a:cs typeface="Be Vietnam"/>
                <a:sym typeface="Be Vietnam"/>
              </a:rPr>
              <a:t>Data Sharing</a:t>
            </a:r>
            <a:endParaRPr b="1" sz="1300">
              <a:solidFill>
                <a:srgbClr val="EEEDED"/>
              </a:solidFill>
              <a:latin typeface="Be Vietnam"/>
              <a:ea typeface="Be Vietnam"/>
              <a:cs typeface="Be Vietnam"/>
              <a:sym typeface="Be Vietnam"/>
            </a:endParaRPr>
          </a:p>
        </p:txBody>
      </p:sp>
      <p:sp>
        <p:nvSpPr>
          <p:cNvPr id="113" name="Google Shape;113;p14"/>
          <p:cNvSpPr/>
          <p:nvPr/>
        </p:nvSpPr>
        <p:spPr>
          <a:xfrm rot="5400000">
            <a:off x="2664419" y="3349264"/>
            <a:ext cx="101112" cy="135146"/>
          </a:xfrm>
          <a:custGeom>
            <a:rect b="b" l="l" r="r" t="t"/>
            <a:pathLst>
              <a:path extrusionOk="0" h="5757" w="4304">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483A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4"/>
          <p:cNvCxnSpPr/>
          <p:nvPr/>
        </p:nvCxnSpPr>
        <p:spPr>
          <a:xfrm flipH="1" rot="-5400000">
            <a:off x="2235460" y="2898864"/>
            <a:ext cx="959100" cy="5100"/>
          </a:xfrm>
          <a:prstGeom prst="straightConnector1">
            <a:avLst/>
          </a:prstGeom>
          <a:noFill/>
          <a:ln cap="flat" cmpd="sng" w="9525">
            <a:solidFill>
              <a:srgbClr val="56509D"/>
            </a:solidFill>
            <a:prstDash val="solid"/>
            <a:round/>
            <a:headEnd len="med" w="med" type="none"/>
            <a:tailEnd len="med" w="med" type="none"/>
          </a:ln>
        </p:spPr>
      </p:cxnSp>
      <p:sp>
        <p:nvSpPr>
          <p:cNvPr id="115" name="Google Shape;115;p14"/>
          <p:cNvSpPr txBox="1"/>
          <p:nvPr/>
        </p:nvSpPr>
        <p:spPr>
          <a:xfrm>
            <a:off x="1896023" y="3569127"/>
            <a:ext cx="1638000" cy="330600"/>
          </a:xfrm>
          <a:prstGeom prst="rect">
            <a:avLst/>
          </a:prstGeom>
          <a:noFill/>
          <a:ln>
            <a:noFill/>
          </a:ln>
        </p:spPr>
        <p:txBody>
          <a:bodyPr anchorCtr="0" anchor="t" bIns="0" lIns="0" spcFirstLastPara="1" rIns="0" wrap="square" tIns="0">
            <a:noAutofit/>
          </a:bodyPr>
          <a:lstStyle/>
          <a:p>
            <a:pPr indent="0" lvl="0" marL="0" rtl="0" algn="ctr">
              <a:lnSpc>
                <a:spcPct val="110000"/>
              </a:lnSpc>
              <a:spcBef>
                <a:spcPts val="600"/>
              </a:spcBef>
              <a:spcAft>
                <a:spcPts val="0"/>
              </a:spcAft>
              <a:buNone/>
            </a:pPr>
            <a:r>
              <a:rPr b="1" lang="it" sz="1200">
                <a:solidFill>
                  <a:srgbClr val="525251"/>
                </a:solidFill>
                <a:latin typeface="Be Vietnam"/>
                <a:ea typeface="Be Vietnam"/>
                <a:cs typeface="Be Vietnam"/>
                <a:sym typeface="Be Vietnam"/>
              </a:rPr>
              <a:t>Privacy</a:t>
            </a:r>
            <a:endParaRPr sz="1200">
              <a:solidFill>
                <a:srgbClr val="525251"/>
              </a:solidFill>
              <a:latin typeface="Be Vietnam"/>
              <a:ea typeface="Be Vietnam"/>
              <a:cs typeface="Be Vietnam"/>
              <a:sym typeface="Be Vietnam"/>
            </a:endParaRPr>
          </a:p>
        </p:txBody>
      </p:sp>
      <p:pic>
        <p:nvPicPr>
          <p:cNvPr id="116" name="Google Shape;116;p14"/>
          <p:cNvPicPr preferRelativeResize="0"/>
          <p:nvPr/>
        </p:nvPicPr>
        <p:blipFill>
          <a:blip r:embed="rId3">
            <a:alphaModFix/>
          </a:blip>
          <a:stretch>
            <a:fillRect/>
          </a:stretch>
        </p:blipFill>
        <p:spPr>
          <a:xfrm>
            <a:off x="4350025" y="1248299"/>
            <a:ext cx="3107376" cy="330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nvSpPr>
        <p:spPr>
          <a:xfrm>
            <a:off x="747525" y="1414125"/>
            <a:ext cx="6420600" cy="30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525251"/>
                </a:solidFill>
                <a:latin typeface="Be Vietnam"/>
                <a:ea typeface="Be Vietnam"/>
                <a:cs typeface="Be Vietnam"/>
                <a:sym typeface="Be Vietnam"/>
              </a:rPr>
              <a:t>All the traditional techniques require a more or less complex transformation of the original sensitive data into anonymised data. This means that there is a </a:t>
            </a:r>
            <a:r>
              <a:rPr b="1" lang="it" sz="1200">
                <a:solidFill>
                  <a:srgbClr val="525251"/>
                </a:solidFill>
                <a:latin typeface="Be Vietnam"/>
                <a:ea typeface="Be Vietnam"/>
                <a:cs typeface="Be Vietnam"/>
                <a:sym typeface="Be Vietnam"/>
              </a:rPr>
              <a:t>1-to-1 mapping</a:t>
            </a:r>
            <a:r>
              <a:rPr lang="it" sz="1200">
                <a:solidFill>
                  <a:srgbClr val="525251"/>
                </a:solidFill>
                <a:latin typeface="Be Vietnam"/>
                <a:ea typeface="Be Vietnam"/>
                <a:cs typeface="Be Vietnam"/>
                <a:sym typeface="Be Vietnam"/>
              </a:rPr>
              <a:t> between the original data and the synthetic data, so it might be possible to find an </a:t>
            </a:r>
            <a:r>
              <a:rPr b="1" lang="it" sz="1200">
                <a:solidFill>
                  <a:srgbClr val="525251"/>
                </a:solidFill>
                <a:latin typeface="Be Vietnam"/>
                <a:ea typeface="Be Vietnam"/>
                <a:cs typeface="Be Vietnam"/>
                <a:sym typeface="Be Vietnam"/>
              </a:rPr>
              <a:t>inverse transformation</a:t>
            </a:r>
            <a:r>
              <a:rPr lang="it" sz="1200">
                <a:solidFill>
                  <a:srgbClr val="525251"/>
                </a:solidFill>
                <a:latin typeface="Be Vietnam"/>
                <a:ea typeface="Be Vietnam"/>
                <a:cs typeface="Be Vietnam"/>
                <a:sym typeface="Be Vietnam"/>
              </a:rPr>
              <a:t> that allows one to get back the original data from the synthetic data, although this might be very difficult.</a:t>
            </a:r>
            <a:endParaRPr sz="1200">
              <a:solidFill>
                <a:srgbClr val="525251"/>
              </a:solidFill>
              <a:latin typeface="Be Vietnam"/>
              <a:ea typeface="Be Vietnam"/>
              <a:cs typeface="Be Vietnam"/>
              <a:sym typeface="Be Vietnam"/>
            </a:endParaRPr>
          </a:p>
          <a:p>
            <a:pPr indent="0" lvl="0" marL="0" rtl="0" algn="l">
              <a:spcBef>
                <a:spcPts val="1600"/>
              </a:spcBef>
              <a:spcAft>
                <a:spcPts val="0"/>
              </a:spcAft>
              <a:buNone/>
            </a:pPr>
            <a:r>
              <a:rPr lang="it" sz="1200">
                <a:solidFill>
                  <a:srgbClr val="525251"/>
                </a:solidFill>
                <a:latin typeface="Be Vietnam"/>
                <a:ea typeface="Be Vietnam"/>
                <a:cs typeface="Be Vietnam"/>
                <a:sym typeface="Be Vietnam"/>
              </a:rPr>
              <a:t>On the other hand, with a good synthetic data generation, new data records are generated from a distribution learnt by a (ML) model, </a:t>
            </a:r>
            <a:r>
              <a:rPr b="1" lang="it" sz="1200">
                <a:solidFill>
                  <a:srgbClr val="525251"/>
                </a:solidFill>
                <a:latin typeface="Be Vietnam"/>
                <a:ea typeface="Be Vietnam"/>
                <a:cs typeface="Be Vietnam"/>
                <a:sym typeface="Be Vietnam"/>
              </a:rPr>
              <a:t>there is by construction no unique mapping between the synthetic records and the original ones</a:t>
            </a:r>
            <a:r>
              <a:rPr lang="it" sz="1200">
                <a:solidFill>
                  <a:srgbClr val="525251"/>
                </a:solidFill>
                <a:latin typeface="Be Vietnam"/>
                <a:ea typeface="Be Vietnam"/>
                <a:cs typeface="Be Vietnam"/>
                <a:sym typeface="Be Vietnam"/>
              </a:rPr>
              <a:t>. This is true in general, but we should not underestimate the risks. </a:t>
            </a:r>
            <a:endParaRPr sz="1200">
              <a:solidFill>
                <a:srgbClr val="525251"/>
              </a:solidFill>
              <a:latin typeface="Be Vietnam"/>
              <a:ea typeface="Be Vietnam"/>
              <a:cs typeface="Be Vietnam"/>
              <a:sym typeface="Be Vietnam"/>
            </a:endParaRPr>
          </a:p>
          <a:p>
            <a:pPr indent="0" lvl="0" marL="0" rtl="0" algn="l">
              <a:spcBef>
                <a:spcPts val="1600"/>
              </a:spcBef>
              <a:spcAft>
                <a:spcPts val="0"/>
              </a:spcAft>
              <a:buNone/>
            </a:pPr>
            <a:r>
              <a:t/>
            </a:r>
            <a:endParaRPr sz="1200">
              <a:solidFill>
                <a:srgbClr val="525251"/>
              </a:solidFill>
              <a:latin typeface="Be Vietnam"/>
              <a:ea typeface="Be Vietnam"/>
              <a:cs typeface="Be Vietnam"/>
              <a:sym typeface="Be Vietnam"/>
            </a:endParaRPr>
          </a:p>
          <a:p>
            <a:pPr indent="0" lvl="0" marL="0" rtl="0" algn="l">
              <a:spcBef>
                <a:spcPts val="1600"/>
              </a:spcBef>
              <a:spcAft>
                <a:spcPts val="1600"/>
              </a:spcAft>
              <a:buNone/>
            </a:pPr>
            <a:r>
              <a:t/>
            </a:r>
            <a:endParaRPr sz="1000">
              <a:solidFill>
                <a:srgbClr val="525251"/>
              </a:solidFill>
              <a:latin typeface="Be Vietnam"/>
              <a:ea typeface="Be Vietnam"/>
              <a:cs typeface="Be Vietnam"/>
              <a:sym typeface="Be Vietnam"/>
            </a:endParaRPr>
          </a:p>
        </p:txBody>
      </p:sp>
      <p:sp>
        <p:nvSpPr>
          <p:cNvPr id="122" name="Google Shape;12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rgbClr val="4B4B4B"/>
                </a:solidFill>
                <a:latin typeface="Arial"/>
                <a:ea typeface="Arial"/>
                <a:cs typeface="Arial"/>
                <a:sym typeface="Arial"/>
              </a:rPr>
              <a:t>‹#›</a:t>
            </a:fld>
            <a:endParaRPr>
              <a:solidFill>
                <a:srgbClr val="4B4B4B"/>
              </a:solidFill>
              <a:latin typeface="Arial"/>
              <a:ea typeface="Arial"/>
              <a:cs typeface="Arial"/>
              <a:sym typeface="Arial"/>
            </a:endParaRPr>
          </a:p>
        </p:txBody>
      </p:sp>
      <p:sp>
        <p:nvSpPr>
          <p:cNvPr id="123" name="Google Shape;123;p15"/>
          <p:cNvSpPr txBox="1"/>
          <p:nvPr/>
        </p:nvSpPr>
        <p:spPr>
          <a:xfrm>
            <a:off x="747525" y="730681"/>
            <a:ext cx="27069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82D32"/>
              </a:buClr>
              <a:buSzPts val="750"/>
              <a:buFont typeface="Arial"/>
              <a:buNone/>
            </a:pPr>
            <a:r>
              <a:rPr b="1" lang="it" sz="1800">
                <a:solidFill>
                  <a:srgbClr val="525251"/>
                </a:solidFill>
                <a:latin typeface="Be Vietnam"/>
                <a:ea typeface="Be Vietnam"/>
                <a:cs typeface="Be Vietnam"/>
                <a:sym typeface="Be Vietnam"/>
              </a:rPr>
              <a:t>Data Anonymization</a:t>
            </a:r>
            <a:endParaRPr b="1" sz="1800">
              <a:solidFill>
                <a:srgbClr val="525251"/>
              </a:solidFill>
              <a:latin typeface="Be Vietnam"/>
              <a:ea typeface="Be Vietnam"/>
              <a:cs typeface="Be Vietnam"/>
              <a:sym typeface="Be Vietna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7" name="Shape 127"/>
        <p:cNvGrpSpPr/>
        <p:nvPr/>
      </p:nvGrpSpPr>
      <p:grpSpPr>
        <a:xfrm>
          <a:off x="0" y="0"/>
          <a:ext cx="0" cy="0"/>
          <a:chOff x="0" y="0"/>
          <a:chExt cx="0" cy="0"/>
        </a:xfrm>
      </p:grpSpPr>
      <p:sp>
        <p:nvSpPr>
          <p:cNvPr id="128" name="Google Shape;128;p16"/>
          <p:cNvSpPr txBox="1"/>
          <p:nvPr/>
        </p:nvSpPr>
        <p:spPr>
          <a:xfrm>
            <a:off x="747525" y="1414125"/>
            <a:ext cx="6420600" cy="19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525251"/>
                </a:solidFill>
                <a:latin typeface="Be Vietnam"/>
                <a:ea typeface="Be Vietnam"/>
                <a:cs typeface="Be Vietnam"/>
                <a:sym typeface="Be Vietnam"/>
              </a:rPr>
              <a:t>Let’s say </a:t>
            </a:r>
            <a:r>
              <a:rPr b="1" lang="it" sz="1200">
                <a:solidFill>
                  <a:srgbClr val="525251"/>
                </a:solidFill>
                <a:latin typeface="Be Vietnam"/>
                <a:ea typeface="Be Vietnam"/>
                <a:cs typeface="Be Vietnam"/>
                <a:sym typeface="Be Vietnam"/>
              </a:rPr>
              <a:t>s</a:t>
            </a:r>
            <a:r>
              <a:rPr lang="it" sz="1200">
                <a:solidFill>
                  <a:srgbClr val="525251"/>
                </a:solidFill>
                <a:latin typeface="Be Vietnam"/>
                <a:ea typeface="Be Vietnam"/>
                <a:cs typeface="Be Vietnam"/>
                <a:sym typeface="Be Vietnam"/>
              </a:rPr>
              <a:t> is a record in our private synthetic dataset </a:t>
            </a:r>
            <a:r>
              <a:rPr b="1" lang="it" sz="1200">
                <a:solidFill>
                  <a:srgbClr val="525251"/>
                </a:solidFill>
                <a:latin typeface="Be Vietnam"/>
                <a:ea typeface="Be Vietnam"/>
                <a:cs typeface="Be Vietnam"/>
                <a:sym typeface="Be Vietnam"/>
              </a:rPr>
              <a:t>S</a:t>
            </a:r>
            <a:r>
              <a:rPr lang="it" sz="1200">
                <a:solidFill>
                  <a:srgbClr val="525251"/>
                </a:solidFill>
                <a:latin typeface="Be Vietnam"/>
                <a:ea typeface="Be Vietnam"/>
                <a:cs typeface="Be Vietnam"/>
                <a:sym typeface="Be Vietnam"/>
              </a:rPr>
              <a:t>. If an attacker is able, with or without any </a:t>
            </a:r>
            <a:r>
              <a:rPr b="1" lang="it" sz="1200">
                <a:solidFill>
                  <a:srgbClr val="525251"/>
                </a:solidFill>
                <a:latin typeface="Be Vietnam"/>
                <a:ea typeface="Be Vietnam"/>
                <a:cs typeface="Be Vietnam"/>
                <a:sym typeface="Be Vietnam"/>
              </a:rPr>
              <a:t>background knowledge</a:t>
            </a:r>
            <a:r>
              <a:rPr lang="it" sz="1200">
                <a:solidFill>
                  <a:srgbClr val="525251"/>
                </a:solidFill>
                <a:latin typeface="Be Vietnam"/>
                <a:ea typeface="Be Vietnam"/>
                <a:cs typeface="Be Vietnam"/>
                <a:sym typeface="Be Vietnam"/>
              </a:rPr>
              <a:t>, to assign a real identity to that record, we call this an </a:t>
            </a:r>
            <a:r>
              <a:rPr b="1" lang="it" sz="1200">
                <a:solidFill>
                  <a:srgbClr val="525251"/>
                </a:solidFill>
                <a:latin typeface="Be Vietnam"/>
                <a:ea typeface="Be Vietnam"/>
                <a:cs typeface="Be Vietnam"/>
                <a:sym typeface="Be Vietnam"/>
              </a:rPr>
              <a:t>identity disclosure</a:t>
            </a:r>
            <a:r>
              <a:rPr lang="it" sz="1200">
                <a:solidFill>
                  <a:srgbClr val="525251"/>
                </a:solidFill>
                <a:latin typeface="Be Vietnam"/>
                <a:ea typeface="Be Vietnam"/>
                <a:cs typeface="Be Vietnam"/>
                <a:sym typeface="Be Vietnam"/>
              </a:rPr>
              <a:t>.</a:t>
            </a:r>
            <a:endParaRPr sz="1200">
              <a:solidFill>
                <a:srgbClr val="525251"/>
              </a:solidFill>
              <a:latin typeface="Be Vietnam"/>
              <a:ea typeface="Be Vietnam"/>
              <a:cs typeface="Be Vietnam"/>
              <a:sym typeface="Be Vietnam"/>
            </a:endParaRPr>
          </a:p>
          <a:p>
            <a:pPr indent="0" lvl="0" marL="0" rtl="0" algn="l">
              <a:spcBef>
                <a:spcPts val="1600"/>
              </a:spcBef>
              <a:spcAft>
                <a:spcPts val="0"/>
              </a:spcAft>
              <a:buNone/>
            </a:pPr>
            <a:r>
              <a:rPr lang="it" sz="1200">
                <a:solidFill>
                  <a:srgbClr val="525251"/>
                </a:solidFill>
                <a:latin typeface="Be Vietnam"/>
                <a:ea typeface="Be Vietnam"/>
                <a:cs typeface="Be Vietnam"/>
                <a:sym typeface="Be Vietnam"/>
              </a:rPr>
              <a:t>Assessing the risk and relevance of an identity disclosure, we must take into account the background knowledge and resulting </a:t>
            </a:r>
            <a:r>
              <a:rPr b="1" lang="it" sz="1200">
                <a:solidFill>
                  <a:srgbClr val="525251"/>
                </a:solidFill>
                <a:latin typeface="Be Vietnam"/>
                <a:ea typeface="Be Vietnam"/>
                <a:cs typeface="Be Vietnam"/>
                <a:sym typeface="Be Vietnam"/>
              </a:rPr>
              <a:t>information gain</a:t>
            </a:r>
            <a:r>
              <a:rPr lang="it" sz="1200">
                <a:solidFill>
                  <a:srgbClr val="525251"/>
                </a:solidFill>
                <a:latin typeface="Be Vietnam"/>
                <a:ea typeface="Be Vietnam"/>
                <a:cs typeface="Be Vietnam"/>
                <a:sym typeface="Be Vietnam"/>
              </a:rPr>
              <a:t> of the attacker. Did the attacker learn something new about the identified subject? </a:t>
            </a:r>
            <a:endParaRPr sz="1200">
              <a:solidFill>
                <a:srgbClr val="525251"/>
              </a:solidFill>
              <a:latin typeface="Be Vietnam"/>
              <a:ea typeface="Be Vietnam"/>
              <a:cs typeface="Be Vietnam"/>
              <a:sym typeface="Be Vietnam"/>
            </a:endParaRPr>
          </a:p>
          <a:p>
            <a:pPr indent="0" lvl="0" marL="0" rtl="0" algn="l">
              <a:spcBef>
                <a:spcPts val="1600"/>
              </a:spcBef>
              <a:spcAft>
                <a:spcPts val="1600"/>
              </a:spcAft>
              <a:buNone/>
            </a:pPr>
            <a:r>
              <a:rPr lang="it" sz="1200">
                <a:solidFill>
                  <a:srgbClr val="525251"/>
                </a:solidFill>
                <a:latin typeface="Be Vietnam"/>
                <a:ea typeface="Be Vietnam"/>
                <a:cs typeface="Be Vietnam"/>
                <a:sym typeface="Be Vietnam"/>
              </a:rPr>
              <a:t>We should be particularly concerned only with the risks derived from identity disclosures where the information gain is greater than zero. A good synthetic data generation protects from these </a:t>
            </a:r>
            <a:r>
              <a:rPr b="1" lang="it" sz="1200">
                <a:solidFill>
                  <a:srgbClr val="525251"/>
                </a:solidFill>
                <a:latin typeface="Be Vietnam"/>
                <a:ea typeface="Be Vietnam"/>
                <a:cs typeface="Be Vietnam"/>
                <a:sym typeface="Be Vietnam"/>
              </a:rPr>
              <a:t>meaningful identity disclosures</a:t>
            </a:r>
            <a:r>
              <a:rPr lang="it" sz="1200">
                <a:solidFill>
                  <a:srgbClr val="525251"/>
                </a:solidFill>
                <a:latin typeface="Be Vietnam"/>
                <a:ea typeface="Be Vietnam"/>
                <a:cs typeface="Be Vietnam"/>
                <a:sym typeface="Be Vietnam"/>
              </a:rPr>
              <a:t>.</a:t>
            </a:r>
            <a:endParaRPr sz="1200">
              <a:solidFill>
                <a:srgbClr val="525251"/>
              </a:solidFill>
              <a:latin typeface="Be Vietnam"/>
              <a:ea typeface="Be Vietnam"/>
              <a:cs typeface="Be Vietnam"/>
              <a:sym typeface="Be Vietnam"/>
            </a:endParaRPr>
          </a:p>
        </p:txBody>
      </p:sp>
      <p:sp>
        <p:nvSpPr>
          <p:cNvPr id="129" name="Google Shape;12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30" name="Google Shape;130;p16"/>
          <p:cNvSpPr txBox="1"/>
          <p:nvPr/>
        </p:nvSpPr>
        <p:spPr>
          <a:xfrm>
            <a:off x="747525" y="730675"/>
            <a:ext cx="34779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82D32"/>
              </a:buClr>
              <a:buSzPts val="750"/>
              <a:buFont typeface="Arial"/>
              <a:buNone/>
            </a:pPr>
            <a:r>
              <a:rPr b="1" lang="it" sz="1800">
                <a:solidFill>
                  <a:srgbClr val="525251"/>
                </a:solidFill>
                <a:latin typeface="Be Vietnam"/>
                <a:ea typeface="Be Vietnam"/>
                <a:cs typeface="Be Vietnam"/>
                <a:sym typeface="Be Vietnam"/>
              </a:rPr>
              <a:t>Identity Disclosure</a:t>
            </a:r>
            <a:endParaRPr b="1" sz="1800">
              <a:solidFill>
                <a:srgbClr val="525251"/>
              </a:solidFill>
              <a:latin typeface="Be Vietnam"/>
              <a:ea typeface="Be Vietnam"/>
              <a:cs typeface="Be Vietnam"/>
              <a:sym typeface="Be Vietna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nvSpPr>
        <p:spPr>
          <a:xfrm>
            <a:off x="747525" y="1414125"/>
            <a:ext cx="6420600" cy="13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525251"/>
                </a:solidFill>
                <a:latin typeface="Be Vietnam"/>
                <a:ea typeface="Be Vietnam"/>
                <a:cs typeface="Be Vietnam"/>
                <a:sym typeface="Be Vietnam"/>
              </a:rPr>
              <a:t>Ideally Synthetic Data should be:</a:t>
            </a:r>
            <a:endParaRPr sz="1200">
              <a:solidFill>
                <a:srgbClr val="525251"/>
              </a:solidFill>
              <a:latin typeface="Be Vietnam"/>
              <a:ea typeface="Be Vietnam"/>
              <a:cs typeface="Be Vietnam"/>
              <a:sym typeface="Be Vietnam"/>
            </a:endParaRPr>
          </a:p>
          <a:p>
            <a:pPr indent="-304800" lvl="0" marL="457200" rtl="0" algn="l">
              <a:spcBef>
                <a:spcPts val="1600"/>
              </a:spcBef>
              <a:spcAft>
                <a:spcPts val="0"/>
              </a:spcAft>
              <a:buClr>
                <a:srgbClr val="525251"/>
              </a:buClr>
              <a:buSzPts val="1200"/>
              <a:buFont typeface="Be Vietnam"/>
              <a:buChar char="●"/>
            </a:pPr>
            <a:r>
              <a:rPr lang="it" sz="1200">
                <a:solidFill>
                  <a:srgbClr val="525251"/>
                </a:solidFill>
                <a:latin typeface="Be Vietnam"/>
                <a:ea typeface="Be Vietnam"/>
                <a:cs typeface="Be Vietnam"/>
                <a:sym typeface="Be Vietnam"/>
              </a:rPr>
              <a:t>globally (statistically) very similar AND</a:t>
            </a:r>
            <a:endParaRPr sz="1200">
              <a:solidFill>
                <a:srgbClr val="525251"/>
              </a:solidFill>
              <a:latin typeface="Be Vietnam"/>
              <a:ea typeface="Be Vietnam"/>
              <a:cs typeface="Be Vietnam"/>
              <a:sym typeface="Be Vietnam"/>
            </a:endParaRPr>
          </a:p>
          <a:p>
            <a:pPr indent="-304800" lvl="0" marL="457200" rtl="0" algn="l">
              <a:spcBef>
                <a:spcPts val="0"/>
              </a:spcBef>
              <a:spcAft>
                <a:spcPts val="0"/>
              </a:spcAft>
              <a:buClr>
                <a:srgbClr val="525251"/>
              </a:buClr>
              <a:buSzPts val="1200"/>
              <a:buFont typeface="Be Vietnam"/>
              <a:buChar char="●"/>
            </a:pPr>
            <a:r>
              <a:rPr lang="it" sz="1200">
                <a:solidFill>
                  <a:srgbClr val="525251"/>
                </a:solidFill>
                <a:latin typeface="Be Vietnam"/>
                <a:ea typeface="Be Vietnam"/>
                <a:cs typeface="Be Vietnam"/>
                <a:sym typeface="Be Vietnam"/>
              </a:rPr>
              <a:t>individual record wise very different</a:t>
            </a:r>
            <a:endParaRPr sz="1200">
              <a:solidFill>
                <a:srgbClr val="525251"/>
              </a:solidFill>
              <a:latin typeface="Be Vietnam"/>
              <a:ea typeface="Be Vietnam"/>
              <a:cs typeface="Be Vietnam"/>
              <a:sym typeface="Be Vietnam"/>
            </a:endParaRPr>
          </a:p>
          <a:p>
            <a:pPr indent="0" lvl="0" marL="0" rtl="0" algn="l">
              <a:spcBef>
                <a:spcPts val="1600"/>
              </a:spcBef>
              <a:spcAft>
                <a:spcPts val="0"/>
              </a:spcAft>
              <a:buNone/>
            </a:pPr>
            <a:r>
              <a:rPr lang="it" sz="1200">
                <a:solidFill>
                  <a:srgbClr val="525251"/>
                </a:solidFill>
                <a:latin typeface="Be Vietnam"/>
                <a:ea typeface="Be Vietnam"/>
                <a:cs typeface="Be Vietnam"/>
                <a:sym typeface="Be Vietnam"/>
              </a:rPr>
              <a:t>with respect to the Original Data.</a:t>
            </a:r>
            <a:endParaRPr sz="1200">
              <a:solidFill>
                <a:srgbClr val="525251"/>
              </a:solidFill>
              <a:latin typeface="Be Vietnam"/>
              <a:ea typeface="Be Vietnam"/>
              <a:cs typeface="Be Vietnam"/>
              <a:sym typeface="Be Vietnam"/>
            </a:endParaRPr>
          </a:p>
          <a:p>
            <a:pPr indent="0" lvl="0" marL="0" rtl="0" algn="l">
              <a:spcBef>
                <a:spcPts val="1600"/>
              </a:spcBef>
              <a:spcAft>
                <a:spcPts val="1600"/>
              </a:spcAft>
              <a:buNone/>
            </a:pPr>
            <a:r>
              <a:t/>
            </a:r>
            <a:endParaRPr sz="1000">
              <a:solidFill>
                <a:srgbClr val="525251"/>
              </a:solidFill>
              <a:latin typeface="Be Vietnam"/>
              <a:ea typeface="Be Vietnam"/>
              <a:cs typeface="Be Vietnam"/>
              <a:sym typeface="Be Vietnam"/>
            </a:endParaRPr>
          </a:p>
        </p:txBody>
      </p:sp>
      <p:sp>
        <p:nvSpPr>
          <p:cNvPr id="136" name="Google Shape;13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solidFill>
                  <a:srgbClr val="4B4B4B"/>
                </a:solidFill>
                <a:latin typeface="Arial"/>
                <a:ea typeface="Arial"/>
                <a:cs typeface="Arial"/>
                <a:sym typeface="Arial"/>
              </a:rPr>
              <a:t>‹#›</a:t>
            </a:fld>
            <a:endParaRPr>
              <a:solidFill>
                <a:srgbClr val="4B4B4B"/>
              </a:solidFill>
              <a:latin typeface="Arial"/>
              <a:ea typeface="Arial"/>
              <a:cs typeface="Arial"/>
              <a:sym typeface="Arial"/>
            </a:endParaRPr>
          </a:p>
        </p:txBody>
      </p:sp>
      <p:sp>
        <p:nvSpPr>
          <p:cNvPr id="137" name="Google Shape;137;p17"/>
          <p:cNvSpPr txBox="1"/>
          <p:nvPr/>
        </p:nvSpPr>
        <p:spPr>
          <a:xfrm>
            <a:off x="747525" y="730681"/>
            <a:ext cx="27069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82D32"/>
              </a:buClr>
              <a:buSzPts val="750"/>
              <a:buFont typeface="Arial"/>
              <a:buNone/>
            </a:pPr>
            <a:r>
              <a:rPr b="1" lang="it" sz="1800">
                <a:solidFill>
                  <a:srgbClr val="525251"/>
                </a:solidFill>
                <a:latin typeface="Be Vietnam"/>
                <a:ea typeface="Be Vietnam"/>
                <a:cs typeface="Be Vietnam"/>
                <a:sym typeface="Be Vietnam"/>
              </a:rPr>
              <a:t>Utility vs Privacy</a:t>
            </a:r>
            <a:endParaRPr b="1" sz="1800">
              <a:solidFill>
                <a:srgbClr val="525251"/>
              </a:solidFill>
              <a:latin typeface="Be Vietnam"/>
              <a:ea typeface="Be Vietnam"/>
              <a:cs typeface="Be Vietnam"/>
              <a:sym typeface="Be Vietnam"/>
            </a:endParaRPr>
          </a:p>
        </p:txBody>
      </p:sp>
      <p:grpSp>
        <p:nvGrpSpPr>
          <p:cNvPr id="138" name="Google Shape;138;p17"/>
          <p:cNvGrpSpPr/>
          <p:nvPr/>
        </p:nvGrpSpPr>
        <p:grpSpPr>
          <a:xfrm>
            <a:off x="4058779" y="3037302"/>
            <a:ext cx="1026448" cy="1320212"/>
            <a:chOff x="842683" y="2394751"/>
            <a:chExt cx="345640" cy="356660"/>
          </a:xfrm>
        </p:grpSpPr>
        <p:sp>
          <p:nvSpPr>
            <p:cNvPr id="139" name="Google Shape;139;p17"/>
            <p:cNvSpPr/>
            <p:nvPr/>
          </p:nvSpPr>
          <p:spPr>
            <a:xfrm>
              <a:off x="1099042" y="2499888"/>
              <a:ext cx="89266" cy="107353"/>
            </a:xfrm>
            <a:custGeom>
              <a:rect b="b" l="l" r="r" t="t"/>
              <a:pathLst>
                <a:path extrusionOk="0" h="7170" w="5962">
                  <a:moveTo>
                    <a:pt x="2977" y="0"/>
                  </a:moveTo>
                  <a:cubicBezTo>
                    <a:pt x="2909" y="0"/>
                    <a:pt x="2841" y="42"/>
                    <a:pt x="2809" y="126"/>
                  </a:cubicBezTo>
                  <a:lnTo>
                    <a:pt x="55" y="6896"/>
                  </a:lnTo>
                  <a:cubicBezTo>
                    <a:pt x="1" y="7045"/>
                    <a:pt x="112" y="7151"/>
                    <a:pt x="227" y="7151"/>
                  </a:cubicBezTo>
                  <a:cubicBezTo>
                    <a:pt x="290" y="7151"/>
                    <a:pt x="354" y="7118"/>
                    <a:pt x="391" y="7043"/>
                  </a:cubicBezTo>
                  <a:lnTo>
                    <a:pt x="2977" y="694"/>
                  </a:lnTo>
                  <a:lnTo>
                    <a:pt x="5563" y="7043"/>
                  </a:lnTo>
                  <a:cubicBezTo>
                    <a:pt x="5603" y="7124"/>
                    <a:pt x="5663" y="7166"/>
                    <a:pt x="5742" y="7169"/>
                  </a:cubicBezTo>
                  <a:lnTo>
                    <a:pt x="5742" y="7169"/>
                  </a:lnTo>
                  <a:cubicBezTo>
                    <a:pt x="5882" y="7163"/>
                    <a:pt x="5961" y="7019"/>
                    <a:pt x="5900" y="6896"/>
                  </a:cubicBezTo>
                  <a:lnTo>
                    <a:pt x="3145" y="126"/>
                  </a:lnTo>
                  <a:cubicBezTo>
                    <a:pt x="3114" y="42"/>
                    <a:pt x="3046" y="0"/>
                    <a:pt x="2977" y="0"/>
                  </a:cubicBezTo>
                  <a:close/>
                  <a:moveTo>
                    <a:pt x="5742" y="7169"/>
                  </a:moveTo>
                  <a:lnTo>
                    <a:pt x="5742" y="7169"/>
                  </a:lnTo>
                  <a:cubicBezTo>
                    <a:pt x="5738" y="7170"/>
                    <a:pt x="5735" y="7170"/>
                    <a:pt x="5731" y="7170"/>
                  </a:cubicBezTo>
                  <a:lnTo>
                    <a:pt x="5752" y="7170"/>
                  </a:lnTo>
                  <a:cubicBezTo>
                    <a:pt x="5749" y="7170"/>
                    <a:pt x="5745" y="7170"/>
                    <a:pt x="5742" y="7169"/>
                  </a:cubicBezTo>
                  <a:close/>
                </a:path>
              </a:pathLst>
            </a:custGeom>
            <a:solidFill>
              <a:srgbClr val="EF7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1098908" y="2603138"/>
              <a:ext cx="89416" cy="47852"/>
            </a:xfrm>
            <a:custGeom>
              <a:rect b="b" l="l" r="r" t="t"/>
              <a:pathLst>
                <a:path extrusionOk="0" h="3196" w="5972">
                  <a:moveTo>
                    <a:pt x="43" y="0"/>
                  </a:moveTo>
                  <a:cubicBezTo>
                    <a:pt x="22" y="0"/>
                    <a:pt x="1" y="21"/>
                    <a:pt x="1" y="42"/>
                  </a:cubicBezTo>
                  <a:lnTo>
                    <a:pt x="1" y="358"/>
                  </a:lnTo>
                  <a:cubicBezTo>
                    <a:pt x="1" y="1935"/>
                    <a:pt x="1283" y="3196"/>
                    <a:pt x="2860" y="3196"/>
                  </a:cubicBezTo>
                  <a:lnTo>
                    <a:pt x="3133" y="3196"/>
                  </a:lnTo>
                  <a:cubicBezTo>
                    <a:pt x="4689" y="3196"/>
                    <a:pt x="5972" y="1935"/>
                    <a:pt x="5972" y="358"/>
                  </a:cubicBezTo>
                  <a:lnTo>
                    <a:pt x="5972" y="42"/>
                  </a:lnTo>
                  <a:cubicBezTo>
                    <a:pt x="5972" y="21"/>
                    <a:pt x="5951" y="0"/>
                    <a:pt x="5930" y="0"/>
                  </a:cubicBezTo>
                  <a:close/>
                </a:path>
              </a:pathLst>
            </a:custGeom>
            <a:solidFill>
              <a:srgbClr val="F6B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1127236" y="2603138"/>
              <a:ext cx="61088" cy="48182"/>
            </a:xfrm>
            <a:custGeom>
              <a:rect b="b" l="l" r="r" t="t"/>
              <a:pathLst>
                <a:path extrusionOk="0" h="3218" w="4080">
                  <a:moveTo>
                    <a:pt x="1830" y="0"/>
                  </a:moveTo>
                  <a:cubicBezTo>
                    <a:pt x="1851" y="0"/>
                    <a:pt x="1872" y="21"/>
                    <a:pt x="1872" y="42"/>
                  </a:cubicBezTo>
                  <a:lnTo>
                    <a:pt x="1872" y="358"/>
                  </a:lnTo>
                  <a:cubicBezTo>
                    <a:pt x="1872" y="1556"/>
                    <a:pt x="1115" y="2628"/>
                    <a:pt x="1" y="3049"/>
                  </a:cubicBezTo>
                  <a:cubicBezTo>
                    <a:pt x="295" y="3154"/>
                    <a:pt x="632" y="3217"/>
                    <a:pt x="947" y="3217"/>
                  </a:cubicBezTo>
                  <a:lnTo>
                    <a:pt x="1220" y="3217"/>
                  </a:lnTo>
                  <a:cubicBezTo>
                    <a:pt x="2797" y="3217"/>
                    <a:pt x="4080" y="1935"/>
                    <a:pt x="4080" y="358"/>
                  </a:cubicBezTo>
                  <a:lnTo>
                    <a:pt x="4080" y="42"/>
                  </a:lnTo>
                  <a:cubicBezTo>
                    <a:pt x="4080" y="21"/>
                    <a:pt x="4059" y="0"/>
                    <a:pt x="4038" y="0"/>
                  </a:cubicBezTo>
                  <a:close/>
                </a:path>
              </a:pathLst>
            </a:custGeom>
            <a:solidFill>
              <a:srgbClr val="F39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842803" y="2499888"/>
              <a:ext cx="89281" cy="107353"/>
            </a:xfrm>
            <a:custGeom>
              <a:rect b="b" l="l" r="r" t="t"/>
              <a:pathLst>
                <a:path extrusionOk="0" h="7170" w="5963">
                  <a:moveTo>
                    <a:pt x="2980" y="0"/>
                  </a:moveTo>
                  <a:cubicBezTo>
                    <a:pt x="2909" y="0"/>
                    <a:pt x="2841" y="42"/>
                    <a:pt x="2809" y="126"/>
                  </a:cubicBezTo>
                  <a:lnTo>
                    <a:pt x="55" y="6896"/>
                  </a:lnTo>
                  <a:cubicBezTo>
                    <a:pt x="1" y="7045"/>
                    <a:pt x="112" y="7151"/>
                    <a:pt x="227" y="7151"/>
                  </a:cubicBezTo>
                  <a:cubicBezTo>
                    <a:pt x="290" y="7151"/>
                    <a:pt x="354" y="7118"/>
                    <a:pt x="391" y="7043"/>
                  </a:cubicBezTo>
                  <a:lnTo>
                    <a:pt x="2977" y="694"/>
                  </a:lnTo>
                  <a:lnTo>
                    <a:pt x="5563" y="7043"/>
                  </a:lnTo>
                  <a:cubicBezTo>
                    <a:pt x="5584" y="7128"/>
                    <a:pt x="5669" y="7170"/>
                    <a:pt x="5732" y="7170"/>
                  </a:cubicBezTo>
                  <a:cubicBezTo>
                    <a:pt x="5879" y="7170"/>
                    <a:pt x="5963" y="7022"/>
                    <a:pt x="5921" y="6896"/>
                  </a:cubicBezTo>
                  <a:lnTo>
                    <a:pt x="3167" y="126"/>
                  </a:lnTo>
                  <a:cubicBezTo>
                    <a:pt x="3125" y="42"/>
                    <a:pt x="3051" y="0"/>
                    <a:pt x="2980" y="0"/>
                  </a:cubicBezTo>
                  <a:close/>
                </a:path>
              </a:pathLst>
            </a:custGeom>
            <a:solidFill>
              <a:srgbClr val="EF7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842683" y="2603138"/>
              <a:ext cx="89715" cy="47867"/>
            </a:xfrm>
            <a:custGeom>
              <a:rect b="b" l="l" r="r" t="t"/>
              <a:pathLst>
                <a:path extrusionOk="0" h="3197" w="5992">
                  <a:moveTo>
                    <a:pt x="42" y="0"/>
                  </a:moveTo>
                  <a:cubicBezTo>
                    <a:pt x="21" y="0"/>
                    <a:pt x="0" y="21"/>
                    <a:pt x="0" y="42"/>
                  </a:cubicBezTo>
                  <a:lnTo>
                    <a:pt x="0" y="358"/>
                  </a:lnTo>
                  <a:cubicBezTo>
                    <a:pt x="0" y="1922"/>
                    <a:pt x="1262" y="3196"/>
                    <a:pt x="2821" y="3196"/>
                  </a:cubicBezTo>
                  <a:cubicBezTo>
                    <a:pt x="2834" y="3196"/>
                    <a:pt x="2847" y="3196"/>
                    <a:pt x="2859" y="3196"/>
                  </a:cubicBezTo>
                  <a:lnTo>
                    <a:pt x="3133" y="3196"/>
                  </a:lnTo>
                  <a:cubicBezTo>
                    <a:pt x="4709" y="3196"/>
                    <a:pt x="5992" y="1935"/>
                    <a:pt x="5992" y="358"/>
                  </a:cubicBezTo>
                  <a:lnTo>
                    <a:pt x="5992" y="42"/>
                  </a:lnTo>
                  <a:cubicBezTo>
                    <a:pt x="5992" y="21"/>
                    <a:pt x="5971" y="0"/>
                    <a:pt x="5950" y="0"/>
                  </a:cubicBezTo>
                  <a:close/>
                </a:path>
              </a:pathLst>
            </a:custGeom>
            <a:solidFill>
              <a:srgbClr val="F6B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871011" y="2603138"/>
              <a:ext cx="61073" cy="48182"/>
            </a:xfrm>
            <a:custGeom>
              <a:rect b="b" l="l" r="r" t="t"/>
              <a:pathLst>
                <a:path extrusionOk="0" h="3218" w="4079">
                  <a:moveTo>
                    <a:pt x="1829" y="0"/>
                  </a:moveTo>
                  <a:cubicBezTo>
                    <a:pt x="1850" y="0"/>
                    <a:pt x="1871" y="21"/>
                    <a:pt x="1871" y="42"/>
                  </a:cubicBezTo>
                  <a:lnTo>
                    <a:pt x="1871" y="358"/>
                  </a:lnTo>
                  <a:cubicBezTo>
                    <a:pt x="1871" y="1556"/>
                    <a:pt x="1114" y="2628"/>
                    <a:pt x="0" y="3028"/>
                  </a:cubicBezTo>
                  <a:cubicBezTo>
                    <a:pt x="295" y="3154"/>
                    <a:pt x="631" y="3217"/>
                    <a:pt x="967" y="3217"/>
                  </a:cubicBezTo>
                  <a:lnTo>
                    <a:pt x="1220" y="3217"/>
                  </a:lnTo>
                  <a:cubicBezTo>
                    <a:pt x="2796" y="3217"/>
                    <a:pt x="4079" y="1935"/>
                    <a:pt x="4079" y="358"/>
                  </a:cubicBezTo>
                  <a:lnTo>
                    <a:pt x="4079" y="42"/>
                  </a:lnTo>
                  <a:cubicBezTo>
                    <a:pt x="4079" y="21"/>
                    <a:pt x="4058" y="0"/>
                    <a:pt x="4058" y="0"/>
                  </a:cubicBezTo>
                  <a:close/>
                </a:path>
              </a:pathLst>
            </a:custGeom>
            <a:solidFill>
              <a:srgbClr val="F39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1003533" y="2433470"/>
              <a:ext cx="23941" cy="274506"/>
            </a:xfrm>
            <a:custGeom>
              <a:rect b="b" l="l" r="r" t="t"/>
              <a:pathLst>
                <a:path extrusionOk="0" h="18334" w="1599">
                  <a:moveTo>
                    <a:pt x="0" y="0"/>
                  </a:moveTo>
                  <a:lnTo>
                    <a:pt x="0" y="18333"/>
                  </a:lnTo>
                  <a:lnTo>
                    <a:pt x="1598" y="18333"/>
                  </a:lnTo>
                  <a:lnTo>
                    <a:pt x="1598" y="0"/>
                  </a:lnTo>
                  <a:close/>
                </a:path>
              </a:pathLst>
            </a:custGeom>
            <a:solidFill>
              <a:srgbClr val="F39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1015496" y="2433470"/>
              <a:ext cx="11978" cy="274506"/>
            </a:xfrm>
            <a:custGeom>
              <a:rect b="b" l="l" r="r" t="t"/>
              <a:pathLst>
                <a:path extrusionOk="0" h="18334" w="800">
                  <a:moveTo>
                    <a:pt x="0" y="0"/>
                  </a:moveTo>
                  <a:lnTo>
                    <a:pt x="0" y="18333"/>
                  </a:lnTo>
                  <a:lnTo>
                    <a:pt x="799" y="18333"/>
                  </a:lnTo>
                  <a:lnTo>
                    <a:pt x="799" y="0"/>
                  </a:lnTo>
                  <a:close/>
                </a:path>
              </a:pathLst>
            </a:custGeom>
            <a:solidFill>
              <a:srgbClr val="EF7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932698" y="2697570"/>
              <a:ext cx="165910" cy="34646"/>
            </a:xfrm>
            <a:custGeom>
              <a:rect b="b" l="l" r="r" t="t"/>
              <a:pathLst>
                <a:path extrusionOk="0" h="2314" w="11081">
                  <a:moveTo>
                    <a:pt x="737" y="1"/>
                  </a:moveTo>
                  <a:cubicBezTo>
                    <a:pt x="337" y="1"/>
                    <a:pt x="1" y="337"/>
                    <a:pt x="1" y="736"/>
                  </a:cubicBezTo>
                  <a:lnTo>
                    <a:pt x="1" y="2313"/>
                  </a:lnTo>
                  <a:lnTo>
                    <a:pt x="11081" y="2313"/>
                  </a:lnTo>
                  <a:lnTo>
                    <a:pt x="11081" y="736"/>
                  </a:lnTo>
                  <a:cubicBezTo>
                    <a:pt x="11060" y="316"/>
                    <a:pt x="10723" y="1"/>
                    <a:pt x="10324" y="1"/>
                  </a:cubicBezTo>
                  <a:close/>
                </a:path>
              </a:pathLst>
            </a:custGeom>
            <a:solidFill>
              <a:srgbClr val="EF7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993771" y="2394751"/>
              <a:ext cx="43465" cy="43450"/>
            </a:xfrm>
            <a:custGeom>
              <a:rect b="b" l="l" r="r" t="t"/>
              <a:pathLst>
                <a:path extrusionOk="0" h="2902" w="2903">
                  <a:moveTo>
                    <a:pt x="1451" y="0"/>
                  </a:moveTo>
                  <a:cubicBezTo>
                    <a:pt x="652" y="0"/>
                    <a:pt x="1" y="652"/>
                    <a:pt x="1" y="1451"/>
                  </a:cubicBezTo>
                  <a:cubicBezTo>
                    <a:pt x="1" y="2250"/>
                    <a:pt x="652" y="2902"/>
                    <a:pt x="1451" y="2902"/>
                  </a:cubicBezTo>
                  <a:cubicBezTo>
                    <a:pt x="2250" y="2902"/>
                    <a:pt x="2902" y="2250"/>
                    <a:pt x="2902" y="1451"/>
                  </a:cubicBezTo>
                  <a:cubicBezTo>
                    <a:pt x="2902" y="652"/>
                    <a:pt x="2250" y="0"/>
                    <a:pt x="1451" y="0"/>
                  </a:cubicBezTo>
                  <a:close/>
                </a:path>
              </a:pathLst>
            </a:custGeom>
            <a:solidFill>
              <a:srgbClr val="F39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996286" y="2397266"/>
              <a:ext cx="45037" cy="40950"/>
            </a:xfrm>
            <a:custGeom>
              <a:rect b="b" l="l" r="r" t="t"/>
              <a:pathLst>
                <a:path extrusionOk="0" h="2735" w="3008">
                  <a:moveTo>
                    <a:pt x="1935" y="0"/>
                  </a:moveTo>
                  <a:cubicBezTo>
                    <a:pt x="2452" y="1017"/>
                    <a:pt x="1655" y="2105"/>
                    <a:pt x="668" y="2105"/>
                  </a:cubicBezTo>
                  <a:cubicBezTo>
                    <a:pt x="451" y="2105"/>
                    <a:pt x="224" y="2052"/>
                    <a:pt x="1" y="1935"/>
                  </a:cubicBezTo>
                  <a:lnTo>
                    <a:pt x="1" y="1935"/>
                  </a:lnTo>
                  <a:cubicBezTo>
                    <a:pt x="261" y="2455"/>
                    <a:pt x="769" y="2734"/>
                    <a:pt x="1289" y="2734"/>
                  </a:cubicBezTo>
                  <a:cubicBezTo>
                    <a:pt x="1651" y="2734"/>
                    <a:pt x="2020" y="2598"/>
                    <a:pt x="2314" y="2313"/>
                  </a:cubicBezTo>
                  <a:cubicBezTo>
                    <a:pt x="3007" y="1619"/>
                    <a:pt x="2818" y="442"/>
                    <a:pt x="1935" y="0"/>
                  </a:cubicBezTo>
                  <a:close/>
                </a:path>
              </a:pathLst>
            </a:custGeom>
            <a:solidFill>
              <a:srgbClr val="EF7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844570" y="2454237"/>
              <a:ext cx="341867" cy="50068"/>
            </a:xfrm>
            <a:custGeom>
              <a:rect b="b" l="l" r="r" t="t"/>
              <a:pathLst>
                <a:path extrusionOk="0" h="3344" w="22833">
                  <a:moveTo>
                    <a:pt x="8031" y="1"/>
                  </a:moveTo>
                  <a:cubicBezTo>
                    <a:pt x="7043" y="1"/>
                    <a:pt x="6097" y="400"/>
                    <a:pt x="5403" y="1115"/>
                  </a:cubicBezTo>
                  <a:cubicBezTo>
                    <a:pt x="4920" y="1620"/>
                    <a:pt x="4247" y="1914"/>
                    <a:pt x="3532" y="1914"/>
                  </a:cubicBezTo>
                  <a:lnTo>
                    <a:pt x="294" y="1914"/>
                  </a:lnTo>
                  <a:cubicBezTo>
                    <a:pt x="126" y="1914"/>
                    <a:pt x="0" y="2040"/>
                    <a:pt x="0" y="2208"/>
                  </a:cubicBezTo>
                  <a:lnTo>
                    <a:pt x="0" y="3049"/>
                  </a:lnTo>
                  <a:cubicBezTo>
                    <a:pt x="0" y="3217"/>
                    <a:pt x="126" y="3344"/>
                    <a:pt x="294" y="3344"/>
                  </a:cubicBezTo>
                  <a:lnTo>
                    <a:pt x="3658" y="3344"/>
                  </a:lnTo>
                  <a:cubicBezTo>
                    <a:pt x="4647" y="3344"/>
                    <a:pt x="5593" y="2944"/>
                    <a:pt x="6286" y="2229"/>
                  </a:cubicBezTo>
                  <a:cubicBezTo>
                    <a:pt x="6754" y="1721"/>
                    <a:pt x="7398" y="1429"/>
                    <a:pt x="8086" y="1429"/>
                  </a:cubicBezTo>
                  <a:cubicBezTo>
                    <a:pt x="8110" y="1429"/>
                    <a:pt x="8134" y="1430"/>
                    <a:pt x="8158" y="1430"/>
                  </a:cubicBezTo>
                  <a:lnTo>
                    <a:pt x="14822" y="1430"/>
                  </a:lnTo>
                  <a:cubicBezTo>
                    <a:pt x="15432" y="1430"/>
                    <a:pt x="16000" y="1683"/>
                    <a:pt x="16441" y="2124"/>
                  </a:cubicBezTo>
                  <a:cubicBezTo>
                    <a:pt x="17177" y="2902"/>
                    <a:pt x="18207" y="3344"/>
                    <a:pt x="19300" y="3344"/>
                  </a:cubicBezTo>
                  <a:lnTo>
                    <a:pt x="22559" y="3344"/>
                  </a:lnTo>
                  <a:cubicBezTo>
                    <a:pt x="22706" y="3344"/>
                    <a:pt x="22833" y="3217"/>
                    <a:pt x="22833" y="3049"/>
                  </a:cubicBezTo>
                  <a:lnTo>
                    <a:pt x="22833" y="2208"/>
                  </a:lnTo>
                  <a:cubicBezTo>
                    <a:pt x="22833" y="2040"/>
                    <a:pt x="22706" y="1914"/>
                    <a:pt x="22559" y="1914"/>
                  </a:cubicBezTo>
                  <a:lnTo>
                    <a:pt x="19321" y="1914"/>
                  </a:lnTo>
                  <a:cubicBezTo>
                    <a:pt x="18607" y="1914"/>
                    <a:pt x="17913" y="1620"/>
                    <a:pt x="17450" y="1115"/>
                  </a:cubicBezTo>
                  <a:cubicBezTo>
                    <a:pt x="16757" y="400"/>
                    <a:pt x="15810" y="1"/>
                    <a:pt x="14822" y="1"/>
                  </a:cubicBezTo>
                  <a:close/>
                </a:path>
              </a:pathLst>
            </a:custGeom>
            <a:solidFill>
              <a:srgbClr val="F39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844570" y="2466499"/>
              <a:ext cx="341867" cy="37821"/>
            </a:xfrm>
            <a:custGeom>
              <a:rect b="b" l="l" r="r" t="t"/>
              <a:pathLst>
                <a:path extrusionOk="0" h="2526" w="22833">
                  <a:moveTo>
                    <a:pt x="8086" y="1"/>
                  </a:moveTo>
                  <a:cubicBezTo>
                    <a:pt x="7398" y="1"/>
                    <a:pt x="6754" y="293"/>
                    <a:pt x="6286" y="801"/>
                  </a:cubicBezTo>
                  <a:cubicBezTo>
                    <a:pt x="5593" y="1515"/>
                    <a:pt x="4647" y="1915"/>
                    <a:pt x="3658" y="1915"/>
                  </a:cubicBezTo>
                  <a:lnTo>
                    <a:pt x="294" y="1915"/>
                  </a:lnTo>
                  <a:cubicBezTo>
                    <a:pt x="126" y="1915"/>
                    <a:pt x="21" y="1789"/>
                    <a:pt x="0" y="1642"/>
                  </a:cubicBezTo>
                  <a:lnTo>
                    <a:pt x="0" y="2230"/>
                  </a:lnTo>
                  <a:cubicBezTo>
                    <a:pt x="0" y="2398"/>
                    <a:pt x="126" y="2525"/>
                    <a:pt x="294" y="2525"/>
                  </a:cubicBezTo>
                  <a:lnTo>
                    <a:pt x="3679" y="2525"/>
                  </a:lnTo>
                  <a:cubicBezTo>
                    <a:pt x="3704" y="2525"/>
                    <a:pt x="3729" y="2525"/>
                    <a:pt x="3754" y="2525"/>
                  </a:cubicBezTo>
                  <a:cubicBezTo>
                    <a:pt x="4715" y="2525"/>
                    <a:pt x="5631" y="2128"/>
                    <a:pt x="6307" y="1431"/>
                  </a:cubicBezTo>
                  <a:cubicBezTo>
                    <a:pt x="6791" y="906"/>
                    <a:pt x="7464" y="611"/>
                    <a:pt x="8179" y="611"/>
                  </a:cubicBezTo>
                  <a:lnTo>
                    <a:pt x="14822" y="611"/>
                  </a:lnTo>
                  <a:cubicBezTo>
                    <a:pt x="15432" y="611"/>
                    <a:pt x="16000" y="864"/>
                    <a:pt x="16441" y="1305"/>
                  </a:cubicBezTo>
                  <a:cubicBezTo>
                    <a:pt x="17177" y="2083"/>
                    <a:pt x="18207" y="2525"/>
                    <a:pt x="19300" y="2525"/>
                  </a:cubicBezTo>
                  <a:lnTo>
                    <a:pt x="22559" y="2525"/>
                  </a:lnTo>
                  <a:cubicBezTo>
                    <a:pt x="22706" y="2525"/>
                    <a:pt x="22833" y="2398"/>
                    <a:pt x="22833" y="2251"/>
                  </a:cubicBezTo>
                  <a:lnTo>
                    <a:pt x="22833" y="1642"/>
                  </a:lnTo>
                  <a:cubicBezTo>
                    <a:pt x="22833" y="1789"/>
                    <a:pt x="22706" y="1915"/>
                    <a:pt x="22559" y="1915"/>
                  </a:cubicBezTo>
                  <a:lnTo>
                    <a:pt x="19300" y="1915"/>
                  </a:lnTo>
                  <a:cubicBezTo>
                    <a:pt x="18207" y="1915"/>
                    <a:pt x="17177" y="1473"/>
                    <a:pt x="16441" y="696"/>
                  </a:cubicBezTo>
                  <a:cubicBezTo>
                    <a:pt x="16000" y="254"/>
                    <a:pt x="15432" y="2"/>
                    <a:pt x="14822" y="2"/>
                  </a:cubicBezTo>
                  <a:lnTo>
                    <a:pt x="8158" y="2"/>
                  </a:lnTo>
                  <a:cubicBezTo>
                    <a:pt x="8134" y="1"/>
                    <a:pt x="8110" y="1"/>
                    <a:pt x="8086" y="1"/>
                  </a:cubicBezTo>
                  <a:close/>
                </a:path>
              </a:pathLst>
            </a:custGeom>
            <a:solidFill>
              <a:srgbClr val="EF7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932698" y="2697555"/>
              <a:ext cx="165910" cy="34661"/>
            </a:xfrm>
            <a:custGeom>
              <a:rect b="b" l="l" r="r" t="t"/>
              <a:pathLst>
                <a:path extrusionOk="0" h="2315" w="11081">
                  <a:moveTo>
                    <a:pt x="10359" y="1"/>
                  </a:moveTo>
                  <a:cubicBezTo>
                    <a:pt x="10347" y="1"/>
                    <a:pt x="10336" y="1"/>
                    <a:pt x="10324" y="2"/>
                  </a:cubicBezTo>
                  <a:lnTo>
                    <a:pt x="8873" y="2"/>
                  </a:lnTo>
                  <a:lnTo>
                    <a:pt x="8873" y="527"/>
                  </a:lnTo>
                  <a:cubicBezTo>
                    <a:pt x="8873" y="969"/>
                    <a:pt x="8495" y="1326"/>
                    <a:pt x="8053" y="1326"/>
                  </a:cubicBezTo>
                  <a:lnTo>
                    <a:pt x="1" y="1326"/>
                  </a:lnTo>
                  <a:lnTo>
                    <a:pt x="1" y="2314"/>
                  </a:lnTo>
                  <a:lnTo>
                    <a:pt x="11081" y="2314"/>
                  </a:lnTo>
                  <a:lnTo>
                    <a:pt x="11081" y="737"/>
                  </a:lnTo>
                  <a:cubicBezTo>
                    <a:pt x="11081" y="349"/>
                    <a:pt x="10763" y="1"/>
                    <a:pt x="10359" y="1"/>
                  </a:cubicBezTo>
                  <a:close/>
                </a:path>
              </a:pathLst>
            </a:custGeom>
            <a:solidFill>
              <a:srgbClr val="EC6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906885" y="2723068"/>
              <a:ext cx="217221" cy="28343"/>
            </a:xfrm>
            <a:custGeom>
              <a:rect b="b" l="l" r="r" t="t"/>
              <a:pathLst>
                <a:path extrusionOk="0" h="1893" w="14508">
                  <a:moveTo>
                    <a:pt x="758" y="1"/>
                  </a:moveTo>
                  <a:cubicBezTo>
                    <a:pt x="337" y="1"/>
                    <a:pt x="1" y="337"/>
                    <a:pt x="22" y="757"/>
                  </a:cubicBezTo>
                  <a:lnTo>
                    <a:pt x="22" y="1893"/>
                  </a:lnTo>
                  <a:lnTo>
                    <a:pt x="14508" y="1893"/>
                  </a:lnTo>
                  <a:lnTo>
                    <a:pt x="14508" y="757"/>
                  </a:lnTo>
                  <a:cubicBezTo>
                    <a:pt x="14508" y="337"/>
                    <a:pt x="14171" y="1"/>
                    <a:pt x="13751" y="1"/>
                  </a:cubicBezTo>
                  <a:close/>
                </a:path>
              </a:pathLst>
            </a:custGeom>
            <a:solidFill>
              <a:srgbClr val="EF7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907200" y="2723068"/>
              <a:ext cx="216907" cy="28029"/>
            </a:xfrm>
            <a:custGeom>
              <a:rect b="b" l="l" r="r" t="t"/>
              <a:pathLst>
                <a:path extrusionOk="0" h="1872" w="14487">
                  <a:moveTo>
                    <a:pt x="12258" y="1"/>
                  </a:moveTo>
                  <a:lnTo>
                    <a:pt x="12258" y="694"/>
                  </a:lnTo>
                  <a:cubicBezTo>
                    <a:pt x="12237" y="1115"/>
                    <a:pt x="11922" y="1451"/>
                    <a:pt x="11501" y="1451"/>
                  </a:cubicBezTo>
                  <a:lnTo>
                    <a:pt x="1" y="1451"/>
                  </a:lnTo>
                  <a:lnTo>
                    <a:pt x="1" y="1872"/>
                  </a:lnTo>
                  <a:lnTo>
                    <a:pt x="14487" y="1872"/>
                  </a:lnTo>
                  <a:lnTo>
                    <a:pt x="14487" y="1451"/>
                  </a:lnTo>
                  <a:lnTo>
                    <a:pt x="14487" y="736"/>
                  </a:lnTo>
                  <a:cubicBezTo>
                    <a:pt x="14466" y="316"/>
                    <a:pt x="14129" y="1"/>
                    <a:pt x="13730" y="1"/>
                  </a:cubicBezTo>
                  <a:close/>
                </a:path>
              </a:pathLst>
            </a:custGeom>
            <a:solidFill>
              <a:srgbClr val="EC6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1E9BDC"/>
      </a:dk1>
      <a:lt1>
        <a:srgbClr val="FFFFFF"/>
      </a:lt1>
      <a:dk2>
        <a:srgbClr val="1E9BDC"/>
      </a:dk2>
      <a:lt2>
        <a:srgbClr val="EEEEEE"/>
      </a:lt2>
      <a:accent1>
        <a:srgbClr val="FFAB40"/>
      </a:accent1>
      <a:accent2>
        <a:srgbClr val="4B4B4B"/>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