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Be Vietnam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A28174-B728-4CB2-B803-F3D6E16239B9}">
  <a:tblStyle styleId="{A3A28174-B728-4CB2-B803-F3D6E16239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BeVietnamPro-bold.fntdata"/><Relationship Id="rId23" Type="http://schemas.openxmlformats.org/officeDocument/2006/relationships/font" Target="fonts/BeVietnam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eVietnamPro-boldItalic.fntdata"/><Relationship Id="rId25" Type="http://schemas.openxmlformats.org/officeDocument/2006/relationships/font" Target="fonts/BeVietnam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06831548_1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06831548_1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ca649412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ca649412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be0007722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bbe0007722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bbe0007722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bbe0007722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Aumenti il train con dato sintetico, ma poi testi sul reale!!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Quando fai debias provare anche a togliere la categoria genere e vedere se qualche altra categoria implica il genere (tipo casalinga in reale)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be0007722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bbe0007722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bbe0007722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bbe0007722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bbe0007722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bbe0007722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bca649412b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bca649412b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906831548_1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906831548_1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3fd27df9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3fd27df9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be0007722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be0007722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be000772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be000772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be000772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be000772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be000772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be000772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creativity tools for content creation, propagating bias hidden in data?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3fd27df9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3fd27df9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be0007722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bbe000772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be000772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be000772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pertina">
  <p:cSld name="ONE_COLUMN_TEXT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1" name="Google Shape;11;p3"/>
          <p:cNvSpPr/>
          <p:nvPr/>
        </p:nvSpPr>
        <p:spPr>
          <a:xfrm>
            <a:off x="-43675" y="-17700"/>
            <a:ext cx="9187800" cy="5178900"/>
          </a:xfrm>
          <a:prstGeom prst="rect">
            <a:avLst/>
          </a:prstGeom>
          <a:solidFill>
            <a:srgbClr val="7472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</p:txBody>
      </p:sp>
      <p:pic>
        <p:nvPicPr>
          <p:cNvPr id="12" name="Google Shape;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36275" y="1595150"/>
            <a:ext cx="11830572" cy="3566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3"/>
          <p:cNvCxnSpPr/>
          <p:nvPr/>
        </p:nvCxnSpPr>
        <p:spPr>
          <a:xfrm>
            <a:off x="323525" y="943150"/>
            <a:ext cx="8448000" cy="0"/>
          </a:xfrm>
          <a:prstGeom prst="straightConnector1">
            <a:avLst/>
          </a:prstGeom>
          <a:noFill/>
          <a:ln cap="flat" cmpd="sng" w="9525">
            <a:solidFill>
              <a:srgbClr val="EEEDE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" name="Google Shape;1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75" y="257750"/>
            <a:ext cx="2923775" cy="685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3"/>
          <p:cNvGrpSpPr/>
          <p:nvPr/>
        </p:nvGrpSpPr>
        <p:grpSpPr>
          <a:xfrm>
            <a:off x="7727241" y="4531817"/>
            <a:ext cx="1049563" cy="262186"/>
            <a:chOff x="5139975" y="678450"/>
            <a:chExt cx="328050" cy="81900"/>
          </a:xfrm>
        </p:grpSpPr>
        <p:sp>
          <p:nvSpPr>
            <p:cNvPr id="16" name="Google Shape;16;p3"/>
            <p:cNvSpPr/>
            <p:nvPr/>
          </p:nvSpPr>
          <p:spPr>
            <a:xfrm>
              <a:off x="5139975" y="678450"/>
              <a:ext cx="81900" cy="81900"/>
            </a:xfrm>
            <a:prstGeom prst="rect">
              <a:avLst/>
            </a:prstGeom>
            <a:solidFill>
              <a:srgbClr val="5650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5222025" y="678450"/>
              <a:ext cx="81900" cy="81900"/>
            </a:xfrm>
            <a:prstGeom prst="rect">
              <a:avLst/>
            </a:prstGeom>
            <a:solidFill>
              <a:srgbClr val="747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304075" y="678450"/>
              <a:ext cx="81900" cy="81900"/>
            </a:xfrm>
            <a:prstGeom prst="rect">
              <a:avLst/>
            </a:prstGeom>
            <a:solidFill>
              <a:srgbClr val="9D9C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5386125" y="678450"/>
              <a:ext cx="81900" cy="81900"/>
            </a:xfrm>
            <a:prstGeom prst="rect">
              <a:avLst/>
            </a:prstGeom>
            <a:solidFill>
              <a:srgbClr val="C3C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" name="Google Shape;20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525" y="4611925"/>
            <a:ext cx="1681547" cy="1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fondo con Payoff">
  <p:cSld name="TITLE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303"/>
            <a:ext cx="9144004" cy="513689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 rot="5400000">
            <a:off x="8096622" y="4092822"/>
            <a:ext cx="1211000" cy="1036156"/>
          </a:xfrm>
          <a:custGeom>
            <a:rect b="b" l="l" r="r" t="t"/>
            <a:pathLst>
              <a:path extrusionOk="0" h="17140" w="22260">
                <a:moveTo>
                  <a:pt x="982" y="1"/>
                </a:moveTo>
                <a:cubicBezTo>
                  <a:pt x="498" y="2099"/>
                  <a:pt x="1" y="6644"/>
                  <a:pt x="4004" y="8776"/>
                </a:cubicBezTo>
                <a:cubicBezTo>
                  <a:pt x="9307" y="11607"/>
                  <a:pt x="14728" y="9249"/>
                  <a:pt x="16376" y="12609"/>
                </a:cubicBezTo>
                <a:cubicBezTo>
                  <a:pt x="17722" y="15343"/>
                  <a:pt x="19573" y="17139"/>
                  <a:pt x="21583" y="17139"/>
                </a:cubicBezTo>
                <a:cubicBezTo>
                  <a:pt x="21807" y="17139"/>
                  <a:pt x="22033" y="17117"/>
                  <a:pt x="22260" y="17071"/>
                </a:cubicBezTo>
                <a:lnTo>
                  <a:pt x="22260" y="1"/>
                </a:lnTo>
                <a:close/>
              </a:path>
            </a:pathLst>
          </a:custGeom>
          <a:solidFill>
            <a:srgbClr val="C3C3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 algn="r">
              <a:buNone/>
              <a:defRPr sz="10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lvl="2" rtl="0" algn="r">
              <a:buNone/>
              <a:defRPr sz="10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lvl="3" rtl="0" algn="r">
              <a:buNone/>
              <a:defRPr sz="10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lvl="4" rtl="0" algn="r">
              <a:buNone/>
              <a:defRPr sz="10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lvl="5" rtl="0" algn="r">
              <a:buNone/>
              <a:defRPr sz="10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lvl="6" rtl="0" algn="r">
              <a:buNone/>
              <a:defRPr sz="10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lvl="7" rtl="0" algn="r">
              <a:buNone/>
              <a:defRPr sz="10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lvl="8" rtl="0" algn="r">
              <a:buNone/>
              <a:defRPr sz="10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fondo citazioni V1">
  <p:cSld name="TITLE_AND_BODY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-35300"/>
            <a:ext cx="9162600" cy="5188200"/>
          </a:xfrm>
          <a:prstGeom prst="rect">
            <a:avLst/>
          </a:prstGeom>
          <a:solidFill>
            <a:srgbClr val="9D9C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" name="Google Shape;28;p5"/>
          <p:cNvGrpSpPr/>
          <p:nvPr/>
        </p:nvGrpSpPr>
        <p:grpSpPr>
          <a:xfrm>
            <a:off x="7061565" y="-320997"/>
            <a:ext cx="2499616" cy="1693272"/>
            <a:chOff x="6917100" y="2240375"/>
            <a:chExt cx="935100" cy="633425"/>
          </a:xfrm>
        </p:grpSpPr>
        <p:sp>
          <p:nvSpPr>
            <p:cNvPr id="29" name="Google Shape;29;p5"/>
            <p:cNvSpPr/>
            <p:nvPr/>
          </p:nvSpPr>
          <p:spPr>
            <a:xfrm>
              <a:off x="6917100" y="2284550"/>
              <a:ext cx="839300" cy="589250"/>
            </a:xfrm>
            <a:custGeom>
              <a:rect b="b" l="l" r="r" t="t"/>
              <a:pathLst>
                <a:path extrusionOk="0" h="23570" w="33572">
                  <a:moveTo>
                    <a:pt x="11224" y="1"/>
                  </a:moveTo>
                  <a:cubicBezTo>
                    <a:pt x="7603" y="1"/>
                    <a:pt x="3668" y="456"/>
                    <a:pt x="1693" y="2431"/>
                  </a:cubicBezTo>
                  <a:cubicBezTo>
                    <a:pt x="551" y="3625"/>
                    <a:pt x="0" y="5384"/>
                    <a:pt x="276" y="7025"/>
                  </a:cubicBezTo>
                  <a:cubicBezTo>
                    <a:pt x="709" y="9151"/>
                    <a:pt x="2244" y="10135"/>
                    <a:pt x="3334" y="11775"/>
                  </a:cubicBezTo>
                  <a:cubicBezTo>
                    <a:pt x="4488" y="13534"/>
                    <a:pt x="4698" y="15608"/>
                    <a:pt x="5578" y="17524"/>
                  </a:cubicBezTo>
                  <a:cubicBezTo>
                    <a:pt x="6457" y="19322"/>
                    <a:pt x="7874" y="21015"/>
                    <a:pt x="9790" y="21736"/>
                  </a:cubicBezTo>
                  <a:cubicBezTo>
                    <a:pt x="11536" y="22445"/>
                    <a:pt x="13452" y="22275"/>
                    <a:pt x="15316" y="22327"/>
                  </a:cubicBezTo>
                  <a:cubicBezTo>
                    <a:pt x="18633" y="22464"/>
                    <a:pt x="21215" y="23569"/>
                    <a:pt x="23852" y="23569"/>
                  </a:cubicBezTo>
                  <a:cubicBezTo>
                    <a:pt x="25512" y="23569"/>
                    <a:pt x="27194" y="23131"/>
                    <a:pt x="29096" y="21736"/>
                  </a:cubicBezTo>
                  <a:cubicBezTo>
                    <a:pt x="30618" y="20634"/>
                    <a:pt x="32101" y="19217"/>
                    <a:pt x="32757" y="17406"/>
                  </a:cubicBezTo>
                  <a:cubicBezTo>
                    <a:pt x="33571" y="15332"/>
                    <a:pt x="33309" y="12930"/>
                    <a:pt x="32482" y="10791"/>
                  </a:cubicBezTo>
                  <a:cubicBezTo>
                    <a:pt x="29962" y="4282"/>
                    <a:pt x="23243" y="791"/>
                    <a:pt x="16576" y="239"/>
                  </a:cubicBezTo>
                  <a:cubicBezTo>
                    <a:pt x="15147" y="141"/>
                    <a:pt x="13234" y="1"/>
                    <a:pt x="11224" y="1"/>
                  </a:cubicBezTo>
                  <a:close/>
                </a:path>
              </a:pathLst>
            </a:custGeom>
            <a:solidFill>
              <a:srgbClr val="747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7007325" y="2240375"/>
              <a:ext cx="844875" cy="563475"/>
            </a:xfrm>
            <a:custGeom>
              <a:rect b="b" l="l" r="r" t="t"/>
              <a:pathLst>
                <a:path extrusionOk="0" h="22539" w="33795">
                  <a:moveTo>
                    <a:pt x="18863" y="0"/>
                  </a:moveTo>
                  <a:cubicBezTo>
                    <a:pt x="17448" y="0"/>
                    <a:pt x="16033" y="146"/>
                    <a:pt x="14660" y="418"/>
                  </a:cubicBezTo>
                  <a:cubicBezTo>
                    <a:pt x="10552" y="1245"/>
                    <a:pt x="6510" y="3214"/>
                    <a:pt x="4108" y="6600"/>
                  </a:cubicBezTo>
                  <a:cubicBezTo>
                    <a:pt x="0" y="12401"/>
                    <a:pt x="2467" y="21036"/>
                    <a:pt x="9843" y="22401"/>
                  </a:cubicBezTo>
                  <a:cubicBezTo>
                    <a:pt x="10381" y="22496"/>
                    <a:pt x="10913" y="22539"/>
                    <a:pt x="11440" y="22539"/>
                  </a:cubicBezTo>
                  <a:cubicBezTo>
                    <a:pt x="13978" y="22539"/>
                    <a:pt x="16398" y="21548"/>
                    <a:pt x="18702" y="20603"/>
                  </a:cubicBezTo>
                  <a:cubicBezTo>
                    <a:pt x="19699" y="20209"/>
                    <a:pt x="20615" y="20078"/>
                    <a:pt x="21506" y="20078"/>
                  </a:cubicBezTo>
                  <a:cubicBezTo>
                    <a:pt x="23289" y="20078"/>
                    <a:pt x="24969" y="20605"/>
                    <a:pt x="26988" y="20605"/>
                  </a:cubicBezTo>
                  <a:cubicBezTo>
                    <a:pt x="27051" y="20605"/>
                    <a:pt x="27115" y="20604"/>
                    <a:pt x="27180" y="20603"/>
                  </a:cubicBezTo>
                  <a:cubicBezTo>
                    <a:pt x="31340" y="20485"/>
                    <a:pt x="33361" y="17046"/>
                    <a:pt x="33637" y="13267"/>
                  </a:cubicBezTo>
                  <a:cubicBezTo>
                    <a:pt x="33794" y="11692"/>
                    <a:pt x="33519" y="10104"/>
                    <a:pt x="32915" y="8568"/>
                  </a:cubicBezTo>
                  <a:cubicBezTo>
                    <a:pt x="32049" y="6272"/>
                    <a:pt x="30461" y="4198"/>
                    <a:pt x="28492" y="2833"/>
                  </a:cubicBezTo>
                  <a:cubicBezTo>
                    <a:pt x="25706" y="855"/>
                    <a:pt x="22288" y="0"/>
                    <a:pt x="18863" y="0"/>
                  </a:cubicBezTo>
                  <a:close/>
                </a:path>
              </a:pathLst>
            </a:custGeom>
            <a:solidFill>
              <a:srgbClr val="5650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" name="Google Shape;31;p5"/>
          <p:cNvGrpSpPr/>
          <p:nvPr/>
        </p:nvGrpSpPr>
        <p:grpSpPr>
          <a:xfrm>
            <a:off x="-1513925" y="4123059"/>
            <a:ext cx="3035722" cy="2289023"/>
            <a:chOff x="5987427" y="2423270"/>
            <a:chExt cx="974800" cy="735027"/>
          </a:xfrm>
        </p:grpSpPr>
        <p:sp>
          <p:nvSpPr>
            <p:cNvPr id="32" name="Google Shape;32;p5"/>
            <p:cNvSpPr/>
            <p:nvPr/>
          </p:nvSpPr>
          <p:spPr>
            <a:xfrm>
              <a:off x="5987427" y="2549173"/>
              <a:ext cx="974800" cy="609125"/>
            </a:xfrm>
            <a:custGeom>
              <a:rect b="b" l="l" r="r" t="t"/>
              <a:pathLst>
                <a:path extrusionOk="0" h="24365" w="38992">
                  <a:moveTo>
                    <a:pt x="19051" y="1"/>
                  </a:moveTo>
                  <a:cubicBezTo>
                    <a:pt x="15817" y="1"/>
                    <a:pt x="12595" y="258"/>
                    <a:pt x="9397" y="816"/>
                  </a:cubicBezTo>
                  <a:cubicBezTo>
                    <a:pt x="5854" y="1420"/>
                    <a:pt x="2678" y="2129"/>
                    <a:pt x="1365" y="5908"/>
                  </a:cubicBezTo>
                  <a:cubicBezTo>
                    <a:pt x="0" y="9951"/>
                    <a:pt x="2783" y="12195"/>
                    <a:pt x="4594" y="15305"/>
                  </a:cubicBezTo>
                  <a:cubicBezTo>
                    <a:pt x="6510" y="18534"/>
                    <a:pt x="8859" y="21762"/>
                    <a:pt x="12350" y="23403"/>
                  </a:cubicBezTo>
                  <a:cubicBezTo>
                    <a:pt x="13823" y="24056"/>
                    <a:pt x="15337" y="24364"/>
                    <a:pt x="16830" y="24364"/>
                  </a:cubicBezTo>
                  <a:cubicBezTo>
                    <a:pt x="19449" y="24364"/>
                    <a:pt x="22005" y="23415"/>
                    <a:pt x="24162" y="21710"/>
                  </a:cubicBezTo>
                  <a:cubicBezTo>
                    <a:pt x="25920" y="20345"/>
                    <a:pt x="27561" y="18757"/>
                    <a:pt x="29529" y="17773"/>
                  </a:cubicBezTo>
                  <a:cubicBezTo>
                    <a:pt x="32692" y="16132"/>
                    <a:pt x="36196" y="16080"/>
                    <a:pt x="37942" y="12470"/>
                  </a:cubicBezTo>
                  <a:cubicBezTo>
                    <a:pt x="38821" y="10830"/>
                    <a:pt x="38992" y="9242"/>
                    <a:pt x="38663" y="7811"/>
                  </a:cubicBezTo>
                  <a:cubicBezTo>
                    <a:pt x="38165" y="5252"/>
                    <a:pt x="36144" y="3166"/>
                    <a:pt x="33466" y="2076"/>
                  </a:cubicBezTo>
                  <a:cubicBezTo>
                    <a:pt x="29739" y="541"/>
                    <a:pt x="25592" y="265"/>
                    <a:pt x="21655" y="55"/>
                  </a:cubicBezTo>
                  <a:cubicBezTo>
                    <a:pt x="20786" y="19"/>
                    <a:pt x="19918" y="1"/>
                    <a:pt x="19051" y="1"/>
                  </a:cubicBezTo>
                  <a:close/>
                </a:path>
              </a:pathLst>
            </a:custGeom>
            <a:solidFill>
              <a:srgbClr val="747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6082902" y="2423270"/>
              <a:ext cx="784825" cy="673975"/>
            </a:xfrm>
            <a:custGeom>
              <a:rect b="b" l="l" r="r" t="t"/>
              <a:pathLst>
                <a:path extrusionOk="0" h="26959" w="31393">
                  <a:moveTo>
                    <a:pt x="12305" y="1"/>
                  </a:moveTo>
                  <a:cubicBezTo>
                    <a:pt x="10343" y="1"/>
                    <a:pt x="8563" y="368"/>
                    <a:pt x="7219" y="1156"/>
                  </a:cubicBezTo>
                  <a:cubicBezTo>
                    <a:pt x="2192" y="4056"/>
                    <a:pt x="0" y="14779"/>
                    <a:pt x="4056" y="20842"/>
                  </a:cubicBezTo>
                  <a:cubicBezTo>
                    <a:pt x="6647" y="24789"/>
                    <a:pt x="11132" y="26958"/>
                    <a:pt x="15724" y="26958"/>
                  </a:cubicBezTo>
                  <a:cubicBezTo>
                    <a:pt x="18201" y="26958"/>
                    <a:pt x="20709" y="26327"/>
                    <a:pt x="22967" y="25002"/>
                  </a:cubicBezTo>
                  <a:cubicBezTo>
                    <a:pt x="29424" y="21288"/>
                    <a:pt x="31393" y="13296"/>
                    <a:pt x="27403" y="7232"/>
                  </a:cubicBezTo>
                  <a:cubicBezTo>
                    <a:pt x="24478" y="2777"/>
                    <a:pt x="17700" y="1"/>
                    <a:pt x="12305" y="1"/>
                  </a:cubicBezTo>
                  <a:close/>
                </a:path>
              </a:pathLst>
            </a:custGeom>
            <a:solidFill>
              <a:srgbClr val="5650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5"/>
          <p:cNvSpPr/>
          <p:nvPr/>
        </p:nvSpPr>
        <p:spPr>
          <a:xfrm rot="5400000">
            <a:off x="8096622" y="4092822"/>
            <a:ext cx="1211000" cy="1036156"/>
          </a:xfrm>
          <a:custGeom>
            <a:rect b="b" l="l" r="r" t="t"/>
            <a:pathLst>
              <a:path extrusionOk="0" h="17140" w="22260">
                <a:moveTo>
                  <a:pt x="982" y="1"/>
                </a:moveTo>
                <a:cubicBezTo>
                  <a:pt x="498" y="2099"/>
                  <a:pt x="1" y="6644"/>
                  <a:pt x="4004" y="8776"/>
                </a:cubicBezTo>
                <a:cubicBezTo>
                  <a:pt x="9307" y="11607"/>
                  <a:pt x="14728" y="9249"/>
                  <a:pt x="16376" y="12609"/>
                </a:cubicBezTo>
                <a:cubicBezTo>
                  <a:pt x="17722" y="15343"/>
                  <a:pt x="19573" y="17139"/>
                  <a:pt x="21583" y="17139"/>
                </a:cubicBezTo>
                <a:cubicBezTo>
                  <a:pt x="21807" y="17139"/>
                  <a:pt x="22033" y="17117"/>
                  <a:pt x="22260" y="17071"/>
                </a:cubicBezTo>
                <a:lnTo>
                  <a:pt x="22260" y="1"/>
                </a:lnTo>
                <a:close/>
              </a:path>
            </a:pathLst>
          </a:custGeom>
          <a:solidFill>
            <a:srgbClr val="C3C3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fondo citazione V2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>
            <a:off x="0" y="-35300"/>
            <a:ext cx="9162600" cy="5188200"/>
          </a:xfrm>
          <a:prstGeom prst="rect">
            <a:avLst/>
          </a:prstGeom>
          <a:solidFill>
            <a:srgbClr val="9D9C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/>
          <p:nvPr/>
        </p:nvSpPr>
        <p:spPr>
          <a:xfrm rot="5400000">
            <a:off x="8096622" y="4092822"/>
            <a:ext cx="1211000" cy="1036156"/>
          </a:xfrm>
          <a:custGeom>
            <a:rect b="b" l="l" r="r" t="t"/>
            <a:pathLst>
              <a:path extrusionOk="0" h="17140" w="22260">
                <a:moveTo>
                  <a:pt x="982" y="1"/>
                </a:moveTo>
                <a:cubicBezTo>
                  <a:pt x="498" y="2099"/>
                  <a:pt x="1" y="6644"/>
                  <a:pt x="4004" y="8776"/>
                </a:cubicBezTo>
                <a:cubicBezTo>
                  <a:pt x="9307" y="11607"/>
                  <a:pt x="14728" y="9249"/>
                  <a:pt x="16376" y="12609"/>
                </a:cubicBezTo>
                <a:cubicBezTo>
                  <a:pt x="17722" y="15343"/>
                  <a:pt x="19573" y="17139"/>
                  <a:pt x="21583" y="17139"/>
                </a:cubicBezTo>
                <a:cubicBezTo>
                  <a:pt x="21807" y="17139"/>
                  <a:pt x="22033" y="17117"/>
                  <a:pt x="22260" y="17071"/>
                </a:cubicBezTo>
                <a:lnTo>
                  <a:pt x="22260" y="1"/>
                </a:lnTo>
                <a:close/>
              </a:path>
            </a:pathLst>
          </a:custGeom>
          <a:solidFill>
            <a:srgbClr val="5650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" name="Google Shape;38;p6"/>
          <p:cNvGrpSpPr/>
          <p:nvPr/>
        </p:nvGrpSpPr>
        <p:grpSpPr>
          <a:xfrm>
            <a:off x="6622781" y="-35269"/>
            <a:ext cx="2539866" cy="2145205"/>
            <a:chOff x="4575400" y="4123125"/>
            <a:chExt cx="556500" cy="470027"/>
          </a:xfrm>
        </p:grpSpPr>
        <p:sp>
          <p:nvSpPr>
            <p:cNvPr id="39" name="Google Shape;39;p6"/>
            <p:cNvSpPr/>
            <p:nvPr/>
          </p:nvSpPr>
          <p:spPr>
            <a:xfrm>
              <a:off x="4575400" y="4123125"/>
              <a:ext cx="556500" cy="428500"/>
            </a:xfrm>
            <a:custGeom>
              <a:rect b="b" l="l" r="r" t="t"/>
              <a:pathLst>
                <a:path extrusionOk="0" h="17140" w="22260">
                  <a:moveTo>
                    <a:pt x="982" y="1"/>
                  </a:moveTo>
                  <a:cubicBezTo>
                    <a:pt x="498" y="2099"/>
                    <a:pt x="1" y="6644"/>
                    <a:pt x="4004" y="8776"/>
                  </a:cubicBezTo>
                  <a:cubicBezTo>
                    <a:pt x="9307" y="11607"/>
                    <a:pt x="14728" y="9249"/>
                    <a:pt x="16376" y="12609"/>
                  </a:cubicBezTo>
                  <a:cubicBezTo>
                    <a:pt x="17722" y="15343"/>
                    <a:pt x="19573" y="17139"/>
                    <a:pt x="21583" y="17139"/>
                  </a:cubicBezTo>
                  <a:cubicBezTo>
                    <a:pt x="21807" y="17139"/>
                    <a:pt x="22033" y="17117"/>
                    <a:pt x="22260" y="17071"/>
                  </a:cubicBezTo>
                  <a:lnTo>
                    <a:pt x="22260" y="1"/>
                  </a:lnTo>
                  <a:close/>
                </a:path>
              </a:pathLst>
            </a:custGeom>
            <a:solidFill>
              <a:srgbClr val="747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4932850" y="4123125"/>
              <a:ext cx="194025" cy="75100"/>
            </a:xfrm>
            <a:custGeom>
              <a:rect b="b" l="l" r="r" t="t"/>
              <a:pathLst>
                <a:path extrusionOk="0" h="3004" w="7761">
                  <a:moveTo>
                    <a:pt x="324" y="1"/>
                  </a:moveTo>
                  <a:cubicBezTo>
                    <a:pt x="151" y="300"/>
                    <a:pt x="1" y="798"/>
                    <a:pt x="239" y="1489"/>
                  </a:cubicBezTo>
                  <a:cubicBezTo>
                    <a:pt x="536" y="2352"/>
                    <a:pt x="1622" y="3004"/>
                    <a:pt x="2776" y="3004"/>
                  </a:cubicBezTo>
                  <a:cubicBezTo>
                    <a:pt x="3239" y="3004"/>
                    <a:pt x="3712" y="2899"/>
                    <a:pt x="4150" y="2661"/>
                  </a:cubicBezTo>
                  <a:cubicBezTo>
                    <a:pt x="5676" y="1826"/>
                    <a:pt x="6292" y="1210"/>
                    <a:pt x="6947" y="1012"/>
                  </a:cubicBezTo>
                  <a:cubicBezTo>
                    <a:pt x="7359" y="886"/>
                    <a:pt x="7761" y="402"/>
                    <a:pt x="7413" y="1"/>
                  </a:cubicBezTo>
                  <a:close/>
                </a:path>
              </a:pathLst>
            </a:custGeom>
            <a:solidFill>
              <a:srgbClr val="C3C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4808346" y="4505602"/>
              <a:ext cx="124500" cy="87550"/>
            </a:xfrm>
            <a:custGeom>
              <a:rect b="b" l="l" r="r" t="t"/>
              <a:pathLst>
                <a:path extrusionOk="0" h="3502" w="4980">
                  <a:moveTo>
                    <a:pt x="2355" y="0"/>
                  </a:moveTo>
                  <a:cubicBezTo>
                    <a:pt x="1993" y="0"/>
                    <a:pt x="1597" y="92"/>
                    <a:pt x="1179" y="304"/>
                  </a:cubicBezTo>
                  <a:cubicBezTo>
                    <a:pt x="1179" y="304"/>
                    <a:pt x="0" y="965"/>
                    <a:pt x="395" y="2283"/>
                  </a:cubicBezTo>
                  <a:cubicBezTo>
                    <a:pt x="626" y="3060"/>
                    <a:pt x="1728" y="3502"/>
                    <a:pt x="2740" y="3502"/>
                  </a:cubicBezTo>
                  <a:cubicBezTo>
                    <a:pt x="3447" y="3502"/>
                    <a:pt x="4110" y="3286"/>
                    <a:pt x="4401" y="2818"/>
                  </a:cubicBezTo>
                  <a:cubicBezTo>
                    <a:pt x="4980" y="1883"/>
                    <a:pt x="4003" y="0"/>
                    <a:pt x="2355" y="0"/>
                  </a:cubicBezTo>
                  <a:close/>
                </a:path>
              </a:pathLst>
            </a:custGeom>
            <a:solidFill>
              <a:srgbClr val="C3C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6"/>
          <p:cNvGrpSpPr/>
          <p:nvPr/>
        </p:nvGrpSpPr>
        <p:grpSpPr>
          <a:xfrm>
            <a:off x="5209451" y="3363132"/>
            <a:ext cx="4604768" cy="3913729"/>
            <a:chOff x="3371370" y="617494"/>
            <a:chExt cx="4604768" cy="3913729"/>
          </a:xfrm>
        </p:grpSpPr>
        <p:sp>
          <p:nvSpPr>
            <p:cNvPr id="43" name="Google Shape;43;p6"/>
            <p:cNvSpPr/>
            <p:nvPr/>
          </p:nvSpPr>
          <p:spPr>
            <a:xfrm rot="2666210">
              <a:off x="3684502" y="1742828"/>
              <a:ext cx="1603724" cy="1549575"/>
            </a:xfrm>
            <a:custGeom>
              <a:rect b="b" l="l" r="r" t="t"/>
              <a:pathLst>
                <a:path extrusionOk="0" h="61985" w="64151">
                  <a:moveTo>
                    <a:pt x="36550" y="0"/>
                  </a:moveTo>
                  <a:cubicBezTo>
                    <a:pt x="33216" y="0"/>
                    <a:pt x="29867" y="1400"/>
                    <a:pt x="27298" y="4039"/>
                  </a:cubicBezTo>
                  <a:cubicBezTo>
                    <a:pt x="21983" y="9459"/>
                    <a:pt x="23899" y="10982"/>
                    <a:pt x="10723" y="17872"/>
                  </a:cubicBezTo>
                  <a:cubicBezTo>
                    <a:pt x="8203" y="19184"/>
                    <a:pt x="3505" y="20168"/>
                    <a:pt x="1864" y="24604"/>
                  </a:cubicBezTo>
                  <a:cubicBezTo>
                    <a:pt x="1" y="29683"/>
                    <a:pt x="3610" y="33568"/>
                    <a:pt x="3610" y="44238"/>
                  </a:cubicBezTo>
                  <a:cubicBezTo>
                    <a:pt x="3610" y="55136"/>
                    <a:pt x="9734" y="60131"/>
                    <a:pt x="19076" y="60131"/>
                  </a:cubicBezTo>
                  <a:cubicBezTo>
                    <a:pt x="20185" y="60131"/>
                    <a:pt x="21339" y="60060"/>
                    <a:pt x="22534" y="59921"/>
                  </a:cubicBezTo>
                  <a:cubicBezTo>
                    <a:pt x="23812" y="59766"/>
                    <a:pt x="25042" y="59700"/>
                    <a:pt x="26229" y="59700"/>
                  </a:cubicBezTo>
                  <a:cubicBezTo>
                    <a:pt x="33202" y="59700"/>
                    <a:pt x="38657" y="61985"/>
                    <a:pt x="43199" y="61985"/>
                  </a:cubicBezTo>
                  <a:cubicBezTo>
                    <a:pt x="44697" y="61985"/>
                    <a:pt x="46096" y="61736"/>
                    <a:pt x="47417" y="61076"/>
                  </a:cubicBezTo>
                  <a:cubicBezTo>
                    <a:pt x="53481" y="58018"/>
                    <a:pt x="49767" y="53254"/>
                    <a:pt x="54636" y="46141"/>
                  </a:cubicBezTo>
                  <a:cubicBezTo>
                    <a:pt x="59229" y="39474"/>
                    <a:pt x="64150" y="34395"/>
                    <a:pt x="60817" y="27557"/>
                  </a:cubicBezTo>
                  <a:cubicBezTo>
                    <a:pt x="57260" y="20221"/>
                    <a:pt x="52444" y="18856"/>
                    <a:pt x="48297" y="8685"/>
                  </a:cubicBezTo>
                  <a:cubicBezTo>
                    <a:pt x="45869" y="2749"/>
                    <a:pt x="41224" y="0"/>
                    <a:pt x="36550" y="0"/>
                  </a:cubicBezTo>
                  <a:close/>
                </a:path>
              </a:pathLst>
            </a:custGeom>
            <a:solidFill>
              <a:srgbClr val="C3C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2666424">
              <a:off x="4612610" y="1212425"/>
              <a:ext cx="2812107" cy="2723868"/>
            </a:xfrm>
            <a:custGeom>
              <a:rect b="b" l="l" r="r" t="t"/>
              <a:pathLst>
                <a:path extrusionOk="0" h="63498" w="65555">
                  <a:moveTo>
                    <a:pt x="17391" y="0"/>
                  </a:moveTo>
                  <a:cubicBezTo>
                    <a:pt x="10186" y="0"/>
                    <a:pt x="5114" y="5863"/>
                    <a:pt x="5250" y="12874"/>
                  </a:cubicBezTo>
                  <a:cubicBezTo>
                    <a:pt x="5355" y="20525"/>
                    <a:pt x="7809" y="20197"/>
                    <a:pt x="3439" y="34423"/>
                  </a:cubicBezTo>
                  <a:cubicBezTo>
                    <a:pt x="2626" y="37153"/>
                    <a:pt x="1" y="41195"/>
                    <a:pt x="2022" y="45460"/>
                  </a:cubicBezTo>
                  <a:cubicBezTo>
                    <a:pt x="4318" y="50329"/>
                    <a:pt x="9568" y="50553"/>
                    <a:pt x="17167" y="57994"/>
                  </a:cubicBezTo>
                  <a:cubicBezTo>
                    <a:pt x="20965" y="61769"/>
                    <a:pt x="24785" y="63497"/>
                    <a:pt x="28468" y="63497"/>
                  </a:cubicBezTo>
                  <a:cubicBezTo>
                    <a:pt x="33210" y="63497"/>
                    <a:pt x="37725" y="60632"/>
                    <a:pt x="41669" y="55579"/>
                  </a:cubicBezTo>
                  <a:cubicBezTo>
                    <a:pt x="48612" y="46615"/>
                    <a:pt x="60633" y="47377"/>
                    <a:pt x="63100" y="41195"/>
                  </a:cubicBezTo>
                  <a:cubicBezTo>
                    <a:pt x="65555" y="34961"/>
                    <a:pt x="56040" y="31523"/>
                    <a:pt x="54399" y="23097"/>
                  </a:cubicBezTo>
                  <a:cubicBezTo>
                    <a:pt x="52877" y="15118"/>
                    <a:pt x="52706" y="8057"/>
                    <a:pt x="45488" y="5603"/>
                  </a:cubicBezTo>
                  <a:cubicBezTo>
                    <a:pt x="37784" y="2978"/>
                    <a:pt x="33467" y="5432"/>
                    <a:pt x="23296" y="1233"/>
                  </a:cubicBezTo>
                  <a:cubicBezTo>
                    <a:pt x="21222" y="385"/>
                    <a:pt x="19237" y="0"/>
                    <a:pt x="17391" y="0"/>
                  </a:cubicBezTo>
                  <a:close/>
                </a:path>
              </a:pathLst>
            </a:custGeom>
            <a:solidFill>
              <a:srgbClr val="483A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" name="Google Shape;45;p6"/>
          <p:cNvGrpSpPr/>
          <p:nvPr/>
        </p:nvGrpSpPr>
        <p:grpSpPr>
          <a:xfrm>
            <a:off x="-558634" y="-504917"/>
            <a:ext cx="1829895" cy="1385421"/>
            <a:chOff x="6020400" y="2387300"/>
            <a:chExt cx="974800" cy="738025"/>
          </a:xfrm>
        </p:grpSpPr>
        <p:sp>
          <p:nvSpPr>
            <p:cNvPr id="46" name="Google Shape;46;p6"/>
            <p:cNvSpPr/>
            <p:nvPr/>
          </p:nvSpPr>
          <p:spPr>
            <a:xfrm>
              <a:off x="6020400" y="2516200"/>
              <a:ext cx="974800" cy="609125"/>
            </a:xfrm>
            <a:custGeom>
              <a:rect b="b" l="l" r="r" t="t"/>
              <a:pathLst>
                <a:path extrusionOk="0" h="24365" w="38992">
                  <a:moveTo>
                    <a:pt x="19051" y="1"/>
                  </a:moveTo>
                  <a:cubicBezTo>
                    <a:pt x="15817" y="1"/>
                    <a:pt x="12595" y="258"/>
                    <a:pt x="9397" y="816"/>
                  </a:cubicBezTo>
                  <a:cubicBezTo>
                    <a:pt x="5854" y="1420"/>
                    <a:pt x="2678" y="2129"/>
                    <a:pt x="1365" y="5908"/>
                  </a:cubicBezTo>
                  <a:cubicBezTo>
                    <a:pt x="0" y="9951"/>
                    <a:pt x="2783" y="12195"/>
                    <a:pt x="4594" y="15305"/>
                  </a:cubicBezTo>
                  <a:cubicBezTo>
                    <a:pt x="6510" y="18534"/>
                    <a:pt x="8859" y="21762"/>
                    <a:pt x="12350" y="23403"/>
                  </a:cubicBezTo>
                  <a:cubicBezTo>
                    <a:pt x="13823" y="24056"/>
                    <a:pt x="15337" y="24364"/>
                    <a:pt x="16830" y="24364"/>
                  </a:cubicBezTo>
                  <a:cubicBezTo>
                    <a:pt x="19449" y="24364"/>
                    <a:pt x="22005" y="23415"/>
                    <a:pt x="24162" y="21710"/>
                  </a:cubicBezTo>
                  <a:cubicBezTo>
                    <a:pt x="25920" y="20345"/>
                    <a:pt x="27561" y="18757"/>
                    <a:pt x="29529" y="17773"/>
                  </a:cubicBezTo>
                  <a:cubicBezTo>
                    <a:pt x="32692" y="16132"/>
                    <a:pt x="36196" y="16080"/>
                    <a:pt x="37942" y="12470"/>
                  </a:cubicBezTo>
                  <a:cubicBezTo>
                    <a:pt x="38821" y="10830"/>
                    <a:pt x="38992" y="9242"/>
                    <a:pt x="38663" y="7811"/>
                  </a:cubicBezTo>
                  <a:cubicBezTo>
                    <a:pt x="38165" y="5252"/>
                    <a:pt x="36144" y="3166"/>
                    <a:pt x="33466" y="2076"/>
                  </a:cubicBezTo>
                  <a:cubicBezTo>
                    <a:pt x="29739" y="541"/>
                    <a:pt x="25592" y="265"/>
                    <a:pt x="21655" y="55"/>
                  </a:cubicBezTo>
                  <a:cubicBezTo>
                    <a:pt x="20786" y="19"/>
                    <a:pt x="19918" y="1"/>
                    <a:pt x="19051" y="1"/>
                  </a:cubicBezTo>
                  <a:close/>
                </a:path>
              </a:pathLst>
            </a:custGeom>
            <a:solidFill>
              <a:srgbClr val="5650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6115875" y="2387300"/>
              <a:ext cx="784825" cy="673975"/>
            </a:xfrm>
            <a:custGeom>
              <a:rect b="b" l="l" r="r" t="t"/>
              <a:pathLst>
                <a:path extrusionOk="0" h="26959" w="31393">
                  <a:moveTo>
                    <a:pt x="12305" y="1"/>
                  </a:moveTo>
                  <a:cubicBezTo>
                    <a:pt x="10343" y="1"/>
                    <a:pt x="8563" y="368"/>
                    <a:pt x="7219" y="1156"/>
                  </a:cubicBezTo>
                  <a:cubicBezTo>
                    <a:pt x="2192" y="4056"/>
                    <a:pt x="0" y="14779"/>
                    <a:pt x="4056" y="20842"/>
                  </a:cubicBezTo>
                  <a:cubicBezTo>
                    <a:pt x="6647" y="24789"/>
                    <a:pt x="11132" y="26958"/>
                    <a:pt x="15724" y="26958"/>
                  </a:cubicBezTo>
                  <a:cubicBezTo>
                    <a:pt x="18201" y="26958"/>
                    <a:pt x="20709" y="26327"/>
                    <a:pt x="22967" y="25002"/>
                  </a:cubicBezTo>
                  <a:cubicBezTo>
                    <a:pt x="29424" y="21288"/>
                    <a:pt x="31393" y="13296"/>
                    <a:pt x="27403" y="7232"/>
                  </a:cubicBezTo>
                  <a:cubicBezTo>
                    <a:pt x="24478" y="2777"/>
                    <a:pt x="17700" y="1"/>
                    <a:pt x="12305" y="1"/>
                  </a:cubicBezTo>
                  <a:close/>
                </a:path>
              </a:pathLst>
            </a:custGeom>
            <a:solidFill>
              <a:srgbClr val="747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tro">
  <p:cSld name="TITLE_ONLY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-72375" y="-17700"/>
            <a:ext cx="9292500" cy="5178900"/>
          </a:xfrm>
          <a:prstGeom prst="rect">
            <a:avLst/>
          </a:prstGeom>
          <a:solidFill>
            <a:srgbClr val="483A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83A8F"/>
                </a:solidFill>
              </a:rPr>
              <a:t>    </a:t>
            </a:r>
            <a:endParaRPr>
              <a:solidFill>
                <a:srgbClr val="483A8F"/>
              </a:solidFill>
            </a:endParaRPr>
          </a:p>
        </p:txBody>
      </p:sp>
      <p:pic>
        <p:nvPicPr>
          <p:cNvPr id="50" name="Google Shape;5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67900" y="441775"/>
            <a:ext cx="11883675" cy="47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84" y="353382"/>
            <a:ext cx="1756735" cy="4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tro no loghi">
  <p:cSld name="MAIN_POINT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72375" y="-17700"/>
            <a:ext cx="9292500" cy="5178900"/>
          </a:xfrm>
          <a:prstGeom prst="rect">
            <a:avLst/>
          </a:prstGeom>
          <a:solidFill>
            <a:srgbClr val="483A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83A8F"/>
                </a:solidFill>
              </a:rPr>
              <a:t>    </a:t>
            </a:r>
            <a:endParaRPr>
              <a:solidFill>
                <a:srgbClr val="483A8F"/>
              </a:solidFill>
            </a:endParaRPr>
          </a:p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55" name="Google Shape;5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3666" y="2393575"/>
            <a:ext cx="9704823" cy="3914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Google Shape;56;p8"/>
          <p:cNvGrpSpPr/>
          <p:nvPr/>
        </p:nvGrpSpPr>
        <p:grpSpPr>
          <a:xfrm>
            <a:off x="7993832" y="458363"/>
            <a:ext cx="799458" cy="199836"/>
            <a:chOff x="5139975" y="678450"/>
            <a:chExt cx="328050" cy="81900"/>
          </a:xfrm>
        </p:grpSpPr>
        <p:sp>
          <p:nvSpPr>
            <p:cNvPr id="57" name="Google Shape;57;p8"/>
            <p:cNvSpPr/>
            <p:nvPr/>
          </p:nvSpPr>
          <p:spPr>
            <a:xfrm>
              <a:off x="5139975" y="678450"/>
              <a:ext cx="81900" cy="81900"/>
            </a:xfrm>
            <a:prstGeom prst="rect">
              <a:avLst/>
            </a:prstGeom>
            <a:solidFill>
              <a:srgbClr val="5650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5222025" y="678450"/>
              <a:ext cx="81900" cy="81900"/>
            </a:xfrm>
            <a:prstGeom prst="rect">
              <a:avLst/>
            </a:prstGeom>
            <a:solidFill>
              <a:srgbClr val="747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>
              <a:off x="5304075" y="678450"/>
              <a:ext cx="81900" cy="81900"/>
            </a:xfrm>
            <a:prstGeom prst="rect">
              <a:avLst/>
            </a:prstGeom>
            <a:solidFill>
              <a:srgbClr val="9D9C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5386125" y="678450"/>
              <a:ext cx="81900" cy="81900"/>
            </a:xfrm>
            <a:prstGeom prst="rect">
              <a:avLst/>
            </a:prstGeom>
            <a:solidFill>
              <a:srgbClr val="C3C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1" name="Google Shape;6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84" y="353382"/>
            <a:ext cx="1756735" cy="4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algn="r">
              <a:buNone/>
              <a:defRPr sz="10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lvl="2" algn="r">
              <a:buNone/>
              <a:defRPr sz="10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lvl="3" algn="r">
              <a:buNone/>
              <a:defRPr sz="10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lvl="4" algn="r">
              <a:buNone/>
              <a:defRPr sz="10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lvl="5" algn="r">
              <a:buNone/>
              <a:defRPr sz="10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lvl="6" algn="r">
              <a:buNone/>
              <a:defRPr sz="10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lvl="7" algn="r">
              <a:buNone/>
              <a:defRPr sz="10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lvl="8" algn="r">
              <a:buNone/>
              <a:defRPr sz="10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clearbox.ai" TargetMode="External"/><Relationship Id="rId4" Type="http://schemas.openxmlformats.org/officeDocument/2006/relationships/hyperlink" Target="mailto:giovannetti@clearbox.ai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/>
        </p:nvSpPr>
        <p:spPr>
          <a:xfrm>
            <a:off x="232450" y="1331150"/>
            <a:ext cx="5544000" cy="68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EEEDED"/>
                </a:solidFill>
                <a:latin typeface="Be Vietnam"/>
                <a:ea typeface="Be Vietnam"/>
                <a:cs typeface="Be Vietnam"/>
                <a:sym typeface="Be Vietnam"/>
              </a:rPr>
              <a:t>Know you Bias: Affrontare i Bias nei Dati attraverso i Dati Sintetici</a:t>
            </a:r>
            <a:endParaRPr b="1" sz="1800">
              <a:solidFill>
                <a:srgbClr val="EEEDED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67" name="Google Shape;67;p9"/>
          <p:cNvSpPr txBox="1"/>
          <p:nvPr/>
        </p:nvSpPr>
        <p:spPr>
          <a:xfrm>
            <a:off x="2474375" y="4444725"/>
            <a:ext cx="65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/>
        </p:nvSpPr>
        <p:spPr>
          <a:xfrm>
            <a:off x="232450" y="2898225"/>
            <a:ext cx="65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9FBFC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Simona Mazzarino</a:t>
            </a:r>
            <a:endParaRPr>
              <a:solidFill>
                <a:srgbClr val="F9FBFC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9" name="Google Shape;69;p9"/>
          <p:cNvSpPr txBox="1"/>
          <p:nvPr/>
        </p:nvSpPr>
        <p:spPr>
          <a:xfrm>
            <a:off x="4461825" y="433400"/>
            <a:ext cx="438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9FBFC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DataBeers Torino</a:t>
            </a:r>
            <a:endParaRPr sz="1000">
              <a:solidFill>
                <a:srgbClr val="F9FBFC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9FBFC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Talent Garden, Feb 27 2024</a:t>
            </a:r>
            <a:endParaRPr>
              <a:solidFill>
                <a:srgbClr val="F9FBF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50" name="Google Shape;150;p18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744625" y="718950"/>
            <a:ext cx="659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rPr>
              <a:t>Come affrontare i bias con i dati sintetici?</a:t>
            </a:r>
            <a:endParaRPr b="1" sz="2200">
              <a:solidFill>
                <a:srgbClr val="4B4B4B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2068400" y="2286200"/>
            <a:ext cx="2406600" cy="2186100"/>
          </a:xfrm>
          <a:prstGeom prst="roundRect">
            <a:avLst>
              <a:gd fmla="val 16667" name="adj"/>
            </a:avLst>
          </a:prstGeom>
          <a:solidFill>
            <a:srgbClr val="5650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" name="Google Shape;153;p18"/>
          <p:cNvCxnSpPr/>
          <p:nvPr/>
        </p:nvCxnSpPr>
        <p:spPr>
          <a:xfrm>
            <a:off x="2412922" y="2934634"/>
            <a:ext cx="1579200" cy="0"/>
          </a:xfrm>
          <a:prstGeom prst="straightConnector1">
            <a:avLst/>
          </a:prstGeom>
          <a:noFill/>
          <a:ln cap="flat" cmpd="sng" w="9525">
            <a:solidFill>
              <a:srgbClr val="F9FBF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18"/>
          <p:cNvSpPr txBox="1"/>
          <p:nvPr/>
        </p:nvSpPr>
        <p:spPr>
          <a:xfrm>
            <a:off x="2336725" y="2578025"/>
            <a:ext cx="15792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 sz="12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Equalised odds</a:t>
            </a:r>
            <a:endParaRPr b="1" sz="1200">
              <a:solidFill>
                <a:srgbClr val="FFFFFF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783950" y="1242150"/>
            <a:ext cx="492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525251"/>
                </a:solidFill>
                <a:latin typeface="Be Vietnam"/>
                <a:ea typeface="Be Vietnam"/>
                <a:cs typeface="Be Vietnam"/>
                <a:sym typeface="Be Vietnam"/>
              </a:rPr>
              <a:t>Per capire se un modello non prende decisioni basandosi su categorie protette come il sesso, l’etnia o lo stato matrimoniale, esistono due importanti metriche:</a:t>
            </a:r>
            <a:endParaRPr sz="1200">
              <a:solidFill>
                <a:srgbClr val="52525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2336725" y="2908375"/>
            <a:ext cx="15792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Le predizioni del modello sono indipendenti delle variabili sensibili.</a:t>
            </a:r>
            <a:endParaRPr sz="800">
              <a:solidFill>
                <a:srgbClr val="FFFFFF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 sz="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TPR </a:t>
            </a:r>
            <a:r>
              <a:rPr lang="it" sz="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(true positive rate, tasso di veri positivi) e </a:t>
            </a:r>
            <a:r>
              <a:rPr b="1" lang="it" sz="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FPR </a:t>
            </a:r>
            <a:r>
              <a:rPr lang="it" sz="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(false positive rate, tasso di falsi positivi) sono uguali tra i gruppi protetti.</a:t>
            </a:r>
            <a:endParaRPr sz="800">
              <a:solidFill>
                <a:srgbClr val="FFFFFF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4753250" y="2286200"/>
            <a:ext cx="2406600" cy="2186100"/>
          </a:xfrm>
          <a:prstGeom prst="roundRect">
            <a:avLst>
              <a:gd fmla="val 16667" name="adj"/>
            </a:avLst>
          </a:prstGeom>
          <a:solidFill>
            <a:srgbClr val="7472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72B3"/>
              </a:solidFill>
            </a:endParaRPr>
          </a:p>
        </p:txBody>
      </p:sp>
      <p:cxnSp>
        <p:nvCxnSpPr>
          <p:cNvPr id="158" name="Google Shape;158;p18"/>
          <p:cNvCxnSpPr/>
          <p:nvPr/>
        </p:nvCxnSpPr>
        <p:spPr>
          <a:xfrm>
            <a:off x="5097772" y="2934634"/>
            <a:ext cx="1579200" cy="0"/>
          </a:xfrm>
          <a:prstGeom prst="straightConnector1">
            <a:avLst/>
          </a:prstGeom>
          <a:noFill/>
          <a:ln cap="flat" cmpd="sng" w="9525">
            <a:solidFill>
              <a:srgbClr val="F9FBF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18"/>
          <p:cNvSpPr txBox="1"/>
          <p:nvPr/>
        </p:nvSpPr>
        <p:spPr>
          <a:xfrm>
            <a:off x="5021575" y="2578025"/>
            <a:ext cx="20016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 sz="12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Equalised opportunity</a:t>
            </a:r>
            <a:endParaRPr b="1" sz="1200">
              <a:solidFill>
                <a:srgbClr val="FFFFFF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5021575" y="2908375"/>
            <a:ext cx="15792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Le aspettative rispetto all'etichetta positiva non cambiano tra i gruppi.</a:t>
            </a:r>
            <a:endParaRPr sz="800">
              <a:solidFill>
                <a:srgbClr val="FFFFFF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idx="12" type="sldNum"/>
          </p:nvPr>
        </p:nvSpPr>
        <p:spPr>
          <a:xfrm>
            <a:off x="8484183" y="4440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66" name="Google Shape;166;p19"/>
          <p:cNvSpPr txBox="1"/>
          <p:nvPr>
            <p:ph idx="2" type="sldNum"/>
          </p:nvPr>
        </p:nvSpPr>
        <p:spPr>
          <a:xfrm>
            <a:off x="8484183" y="4440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1313835" y="1863000"/>
            <a:ext cx="2670600" cy="2670600"/>
          </a:xfrm>
          <a:prstGeom prst="ellipse">
            <a:avLst/>
          </a:prstGeom>
          <a:noFill/>
          <a:ln cap="flat" cmpd="sng" w="9525">
            <a:solidFill>
              <a:srgbClr val="1E9B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 txBox="1"/>
          <p:nvPr/>
        </p:nvSpPr>
        <p:spPr>
          <a:xfrm flipH="1">
            <a:off x="2015225" y="2219100"/>
            <a:ext cx="1267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Be Vietnam"/>
                <a:ea typeface="Be Vietnam"/>
                <a:cs typeface="Be Vietnam"/>
                <a:sym typeface="Be Vietnam"/>
              </a:rPr>
              <a:t>Individual 1</a:t>
            </a:r>
            <a:endParaRPr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Be Vietnam"/>
                <a:ea typeface="Be Vietnam"/>
                <a:cs typeface="Be Vietnam"/>
                <a:sym typeface="Be Vietnam"/>
              </a:rPr>
              <a:t>Individual 2</a:t>
            </a:r>
            <a:endParaRPr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Be Vietnam"/>
                <a:ea typeface="Be Vietnam"/>
                <a:cs typeface="Be Vietnam"/>
                <a:sym typeface="Be Vietnam"/>
              </a:rPr>
              <a:t>Individual 3</a:t>
            </a:r>
            <a:endParaRPr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Be Vietnam"/>
                <a:ea typeface="Be Vietnam"/>
                <a:cs typeface="Be Vietnam"/>
                <a:sym typeface="Be Vietnam"/>
              </a:rPr>
              <a:t>Individual 4</a:t>
            </a:r>
            <a:endParaRPr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Be Vietnam"/>
                <a:ea typeface="Be Vietnam"/>
                <a:cs typeface="Be Vietnam"/>
                <a:sym typeface="Be Vietnam"/>
              </a:rPr>
              <a:t>Individual ...</a:t>
            </a:r>
            <a:endParaRPr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Be Vietnam"/>
                <a:ea typeface="Be Vietnam"/>
                <a:cs typeface="Be Vietnam"/>
                <a:sym typeface="Be Vietnam"/>
              </a:rPr>
              <a:t>Individual N</a:t>
            </a:r>
            <a:endParaRPr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 Vietnam"/>
              <a:ea typeface="Be Vietnam"/>
              <a:cs typeface="Be Vietnam"/>
              <a:sym typeface="Be Vietnam"/>
            </a:endParaRPr>
          </a:p>
        </p:txBody>
      </p:sp>
      <p:cxnSp>
        <p:nvCxnSpPr>
          <p:cNvPr id="169" name="Google Shape;169;p19"/>
          <p:cNvCxnSpPr>
            <a:stCxn id="167" idx="6"/>
          </p:cNvCxnSpPr>
          <p:nvPr/>
        </p:nvCxnSpPr>
        <p:spPr>
          <a:xfrm>
            <a:off x="3984435" y="3198300"/>
            <a:ext cx="661200" cy="0"/>
          </a:xfrm>
          <a:prstGeom prst="straightConnector1">
            <a:avLst/>
          </a:prstGeom>
          <a:noFill/>
          <a:ln cap="flat" cmpd="sng" w="9525">
            <a:solidFill>
              <a:srgbClr val="1E9B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9"/>
          <p:cNvCxnSpPr/>
          <p:nvPr/>
        </p:nvCxnSpPr>
        <p:spPr>
          <a:xfrm>
            <a:off x="4645635" y="2053500"/>
            <a:ext cx="0" cy="2289600"/>
          </a:xfrm>
          <a:prstGeom prst="straightConnector1">
            <a:avLst/>
          </a:prstGeom>
          <a:noFill/>
          <a:ln cap="flat" cmpd="sng" w="9525">
            <a:solidFill>
              <a:srgbClr val="1E9B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9"/>
          <p:cNvCxnSpPr/>
          <p:nvPr/>
        </p:nvCxnSpPr>
        <p:spPr>
          <a:xfrm>
            <a:off x="4645635" y="2053500"/>
            <a:ext cx="627000" cy="0"/>
          </a:xfrm>
          <a:prstGeom prst="straightConnector1">
            <a:avLst/>
          </a:prstGeom>
          <a:noFill/>
          <a:ln cap="flat" cmpd="sng" w="9525">
            <a:solidFill>
              <a:srgbClr val="1E9BD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9"/>
          <p:cNvCxnSpPr/>
          <p:nvPr/>
        </p:nvCxnSpPr>
        <p:spPr>
          <a:xfrm>
            <a:off x="4645635" y="3198300"/>
            <a:ext cx="627000" cy="0"/>
          </a:xfrm>
          <a:prstGeom prst="straightConnector1">
            <a:avLst/>
          </a:prstGeom>
          <a:noFill/>
          <a:ln cap="flat" cmpd="sng" w="9525">
            <a:solidFill>
              <a:srgbClr val="1E9BD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9"/>
          <p:cNvCxnSpPr/>
          <p:nvPr/>
        </p:nvCxnSpPr>
        <p:spPr>
          <a:xfrm>
            <a:off x="4645635" y="4343100"/>
            <a:ext cx="627000" cy="0"/>
          </a:xfrm>
          <a:prstGeom prst="straightConnector1">
            <a:avLst/>
          </a:prstGeom>
          <a:noFill/>
          <a:ln cap="flat" cmpd="sng" w="9525">
            <a:solidFill>
              <a:srgbClr val="1E9BD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9"/>
          <p:cNvCxnSpPr/>
          <p:nvPr/>
        </p:nvCxnSpPr>
        <p:spPr>
          <a:xfrm>
            <a:off x="4645635" y="3782775"/>
            <a:ext cx="627000" cy="0"/>
          </a:xfrm>
          <a:prstGeom prst="straightConnector1">
            <a:avLst/>
          </a:prstGeom>
          <a:noFill/>
          <a:ln cap="flat" cmpd="sng" w="9525">
            <a:solidFill>
              <a:srgbClr val="1E9BD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9"/>
          <p:cNvCxnSpPr/>
          <p:nvPr/>
        </p:nvCxnSpPr>
        <p:spPr>
          <a:xfrm>
            <a:off x="4645635" y="2649325"/>
            <a:ext cx="627000" cy="0"/>
          </a:xfrm>
          <a:prstGeom prst="straightConnector1">
            <a:avLst/>
          </a:prstGeom>
          <a:noFill/>
          <a:ln cap="flat" cmpd="sng" w="9525">
            <a:solidFill>
              <a:srgbClr val="1E9BD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19"/>
          <p:cNvSpPr txBox="1"/>
          <p:nvPr/>
        </p:nvSpPr>
        <p:spPr>
          <a:xfrm flipH="1">
            <a:off x="556276" y="1700523"/>
            <a:ext cx="11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Be Vietnam"/>
                <a:ea typeface="Be Vietnam"/>
                <a:cs typeface="Be Vietnam"/>
                <a:sym typeface="Be Vietnam"/>
              </a:rPr>
              <a:t>Dataset</a:t>
            </a:r>
            <a:endParaRPr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 flipH="1">
            <a:off x="5306875" y="1853400"/>
            <a:ext cx="317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Be Vietnam"/>
                <a:ea typeface="Be Vietnam"/>
                <a:cs typeface="Be Vietnam"/>
                <a:sym typeface="Be Vietnam"/>
              </a:rPr>
              <a:t>Slice 1: Age &gt; 60 &amp; Gender = Female</a:t>
            </a:r>
            <a:endParaRPr sz="120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 flipH="1">
            <a:off x="5306825" y="2464675"/>
            <a:ext cx="317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Be Vietnam"/>
                <a:ea typeface="Be Vietnam"/>
                <a:cs typeface="Be Vietnam"/>
                <a:sym typeface="Be Vietnam"/>
              </a:rPr>
              <a:t>Slice 2: Age &gt; 60 &amp; Gender = Male</a:t>
            </a:r>
            <a:endParaRPr sz="120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 flipH="1">
            <a:off x="5306825" y="3005925"/>
            <a:ext cx="317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Be Vietnam"/>
                <a:ea typeface="Be Vietnam"/>
                <a:cs typeface="Be Vietnam"/>
                <a:sym typeface="Be Vietnam"/>
              </a:rPr>
              <a:t>Slice 3: Age &lt; 60 &amp; Gender = Female</a:t>
            </a:r>
            <a:endParaRPr sz="120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 flipH="1">
            <a:off x="5306825" y="3598125"/>
            <a:ext cx="317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Be Vietnam"/>
                <a:ea typeface="Be Vietnam"/>
                <a:cs typeface="Be Vietnam"/>
                <a:sym typeface="Be Vietnam"/>
              </a:rPr>
              <a:t>Slice 4: Age &lt; 60 &amp; Gender = Male</a:t>
            </a:r>
            <a:endParaRPr sz="120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 flipH="1">
            <a:off x="5306825" y="4158450"/>
            <a:ext cx="317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Be Vietnam"/>
                <a:ea typeface="Be Vietnam"/>
                <a:cs typeface="Be Vietnam"/>
                <a:sym typeface="Be Vietnam"/>
              </a:rPr>
              <a:t>Slice x: ....</a:t>
            </a:r>
            <a:endParaRPr sz="120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 flipH="1">
            <a:off x="5987726" y="1426898"/>
            <a:ext cx="11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Be Vietnam"/>
                <a:ea typeface="Be Vietnam"/>
                <a:cs typeface="Be Vietnam"/>
                <a:sym typeface="Be Vietnam"/>
              </a:rPr>
              <a:t>Slices</a:t>
            </a:r>
            <a:endParaRPr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744625" y="718950"/>
            <a:ext cx="659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rPr>
              <a:t>Come affrontare i bias con i dati sintetici?</a:t>
            </a:r>
            <a:endParaRPr b="1" sz="2200">
              <a:solidFill>
                <a:srgbClr val="4B4B4B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0"/>
          <p:cNvPicPr preferRelativeResize="0"/>
          <p:nvPr/>
        </p:nvPicPr>
        <p:blipFill rotWithShape="1">
          <a:blip r:embed="rId3">
            <a:alphaModFix/>
          </a:blip>
          <a:srcRect b="63437" l="0" r="0" t="5891"/>
          <a:stretch/>
        </p:blipFill>
        <p:spPr>
          <a:xfrm>
            <a:off x="408400" y="1769725"/>
            <a:ext cx="8097700" cy="42025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9" name="Google Shape;189;p20"/>
          <p:cNvPicPr preferRelativeResize="0"/>
          <p:nvPr/>
        </p:nvPicPr>
        <p:blipFill rotWithShape="1">
          <a:blip r:embed="rId3">
            <a:alphaModFix/>
          </a:blip>
          <a:srcRect b="35004" l="0" r="0" t="34324"/>
          <a:stretch/>
        </p:blipFill>
        <p:spPr>
          <a:xfrm>
            <a:off x="408400" y="2689958"/>
            <a:ext cx="8097700" cy="42025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0" name="Google Shape;190;p20"/>
          <p:cNvPicPr preferRelativeResize="0"/>
          <p:nvPr/>
        </p:nvPicPr>
        <p:blipFill rotWithShape="1">
          <a:blip r:embed="rId3">
            <a:alphaModFix/>
          </a:blip>
          <a:srcRect b="5891" l="0" r="0" t="63437"/>
          <a:stretch/>
        </p:blipFill>
        <p:spPr>
          <a:xfrm>
            <a:off x="408400" y="3610192"/>
            <a:ext cx="8097700" cy="42025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91" name="Google Shape;191;p20"/>
          <p:cNvSpPr txBox="1"/>
          <p:nvPr/>
        </p:nvSpPr>
        <p:spPr>
          <a:xfrm>
            <a:off x="744625" y="718950"/>
            <a:ext cx="659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rPr>
              <a:t>Come affrontare i bias con i dati sintetici?</a:t>
            </a:r>
            <a:endParaRPr b="1" sz="2200">
              <a:solidFill>
                <a:srgbClr val="4B4B4B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/>
        </p:nvSpPr>
        <p:spPr>
          <a:xfrm>
            <a:off x="727075" y="1432375"/>
            <a:ext cx="40152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25251"/>
              </a:buClr>
              <a:buSzPts val="1200"/>
              <a:buFont typeface="Be Vietnam"/>
              <a:buChar char="●"/>
            </a:pPr>
            <a:r>
              <a:rPr lang="it" sz="1200">
                <a:solidFill>
                  <a:srgbClr val="525251"/>
                </a:solidFill>
                <a:latin typeface="Be Vietnam"/>
                <a:ea typeface="Be Vietnam"/>
                <a:cs typeface="Be Vietnam"/>
                <a:sym typeface="Be Vietnam"/>
              </a:rPr>
              <a:t>Con l’utilizzo dei dati sintetici è possibile migliorare le metriche di equità del modello generando punti sintetici per popolare specifiche porzioni dei dati con esempi della classe positiva. </a:t>
            </a:r>
            <a:endParaRPr sz="1200">
              <a:solidFill>
                <a:srgbClr val="52525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2525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25251"/>
              </a:buClr>
              <a:buSzPts val="1200"/>
              <a:buFont typeface="Be Vietnam"/>
              <a:buChar char="●"/>
            </a:pPr>
            <a:r>
              <a:rPr lang="it" sz="1200">
                <a:solidFill>
                  <a:srgbClr val="525251"/>
                </a:solidFill>
                <a:latin typeface="Be Vietnam"/>
                <a:ea typeface="Be Vietnam"/>
                <a:cs typeface="Be Vietnam"/>
                <a:sym typeface="Be Vietnam"/>
              </a:rPr>
              <a:t>Per questo particolare esempio, aumentiamo il dataset creando esempi sintetici per le donne con reddito elevato nell'intervallo di età compreso tra 42 e 90 anni.</a:t>
            </a:r>
            <a:endParaRPr sz="1200">
              <a:solidFill>
                <a:srgbClr val="52525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2525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2525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2525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744625" y="718950"/>
            <a:ext cx="659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rPr>
              <a:t>Come affrontare i bias con i dati sintetici?</a:t>
            </a:r>
            <a:endParaRPr b="1" sz="2200">
              <a:solidFill>
                <a:srgbClr val="4B4B4B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/>
          <p:nvPr/>
        </p:nvSpPr>
        <p:spPr>
          <a:xfrm>
            <a:off x="4876975" y="1773325"/>
            <a:ext cx="2358300" cy="2856300"/>
          </a:xfrm>
          <a:prstGeom prst="roundRect">
            <a:avLst>
              <a:gd fmla="val 16667" name="adj"/>
            </a:avLst>
          </a:prstGeom>
          <a:solidFill>
            <a:srgbClr val="7472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1275775" y="1773325"/>
            <a:ext cx="2358300" cy="2856300"/>
          </a:xfrm>
          <a:prstGeom prst="roundRect">
            <a:avLst>
              <a:gd fmla="val 16667" name="adj"/>
            </a:avLst>
          </a:prstGeom>
          <a:solidFill>
            <a:srgbClr val="EF79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"/>
          <p:cNvSpPr txBox="1"/>
          <p:nvPr/>
        </p:nvSpPr>
        <p:spPr>
          <a:xfrm>
            <a:off x="1571675" y="189807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E8EDF1"/>
                </a:solidFill>
                <a:latin typeface="Be Vietnam"/>
                <a:ea typeface="Be Vietnam"/>
                <a:cs typeface="Be Vietnam"/>
                <a:sym typeface="Be Vietnam"/>
              </a:rPr>
              <a:t>Original Dataset </a:t>
            </a:r>
            <a:endParaRPr>
              <a:solidFill>
                <a:srgbClr val="E8EDF1"/>
              </a:solidFill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5172875" y="189807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E8EDF1"/>
                </a:solidFill>
                <a:latin typeface="Be Vietnam"/>
                <a:ea typeface="Be Vietnam"/>
                <a:cs typeface="Be Vietnam"/>
                <a:sym typeface="Be Vietnam"/>
              </a:rPr>
              <a:t>Augmented Dataset</a:t>
            </a:r>
            <a:endParaRPr>
              <a:solidFill>
                <a:srgbClr val="E8EDF1"/>
              </a:solidFill>
            </a:endParaRPr>
          </a:p>
        </p:txBody>
      </p:sp>
      <p:graphicFrame>
        <p:nvGraphicFramePr>
          <p:cNvPr id="206" name="Google Shape;206;p22"/>
          <p:cNvGraphicFramePr/>
          <p:nvPr/>
        </p:nvGraphicFramePr>
        <p:xfrm>
          <a:off x="1456813" y="220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{A3A28174-B728-4CB2-B803-F3D6E16239B9}</a:tableStyleId>
              </a:tblPr>
              <a:tblGrid>
                <a:gridCol w="974100"/>
                <a:gridCol w="531675"/>
                <a:gridCol w="490450"/>
              </a:tblGrid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Slice#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% Pos.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TPR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1 Male 17-41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15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0.54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2 Female 17-41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5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0.48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3 Male 41-65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39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800" u="sng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0.69</a:t>
                      </a:r>
                      <a:endParaRPr b="1" sz="800" u="sng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4 Female 41-65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10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800" u="sng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0.5</a:t>
                      </a:r>
                      <a:endParaRPr b="1" sz="800" u="sng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5 Male &gt;65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17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0.65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6 Female &gt;65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0.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0.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7" name="Google Shape;207;p22"/>
          <p:cNvGraphicFramePr/>
          <p:nvPr/>
        </p:nvGraphicFramePr>
        <p:xfrm>
          <a:off x="5172875" y="223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{A3A28174-B728-4CB2-B803-F3D6E16239B9}</a:tableStyleId>
              </a:tblPr>
              <a:tblGrid>
                <a:gridCol w="508825"/>
                <a:gridCol w="730375"/>
                <a:gridCol w="527300"/>
              </a:tblGrid>
              <a:tr h="24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Slice#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% Positive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TPR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1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12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0.49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2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5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0.4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3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40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800" u="sng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0.7</a:t>
                      </a:r>
                      <a:endParaRPr b="1" sz="800" u="sng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4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20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800" u="sng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0.73</a:t>
                      </a:r>
                      <a:endParaRPr b="1" sz="800" u="sng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5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18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0.62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6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5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0.2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8" name="Google Shape;208;p22"/>
          <p:cNvCxnSpPr/>
          <p:nvPr/>
        </p:nvCxnSpPr>
        <p:spPr>
          <a:xfrm>
            <a:off x="3954275" y="4219100"/>
            <a:ext cx="617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2"/>
          <p:cNvCxnSpPr/>
          <p:nvPr/>
        </p:nvCxnSpPr>
        <p:spPr>
          <a:xfrm>
            <a:off x="3946825" y="3610900"/>
            <a:ext cx="617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2"/>
          <p:cNvSpPr txBox="1"/>
          <p:nvPr/>
        </p:nvSpPr>
        <p:spPr>
          <a:xfrm>
            <a:off x="778600" y="1230225"/>
            <a:ext cx="68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525251"/>
                </a:solidFill>
                <a:latin typeface="Be Vietnam"/>
                <a:ea typeface="Be Vietnam"/>
                <a:cs typeface="Be Vietnam"/>
                <a:sym typeface="Be Vietnam"/>
              </a:rPr>
              <a:t>Le metriche di equità sono migliorate con il dataset aumentato:</a:t>
            </a:r>
            <a:endParaRPr/>
          </a:p>
        </p:txBody>
      </p:sp>
      <p:sp>
        <p:nvSpPr>
          <p:cNvPr id="211" name="Google Shape;211;p22"/>
          <p:cNvSpPr txBox="1"/>
          <p:nvPr/>
        </p:nvSpPr>
        <p:spPr>
          <a:xfrm>
            <a:off x="744625" y="718950"/>
            <a:ext cx="659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rPr>
              <a:t>Come affrontare i bias con i dati sintetici?</a:t>
            </a:r>
            <a:endParaRPr b="1" sz="2200">
              <a:solidFill>
                <a:srgbClr val="4B4B4B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/>
          <p:nvPr/>
        </p:nvSpPr>
        <p:spPr>
          <a:xfrm>
            <a:off x="4706175" y="2018725"/>
            <a:ext cx="3414000" cy="2048700"/>
          </a:xfrm>
          <a:prstGeom prst="roundRect">
            <a:avLst>
              <a:gd fmla="val 16667" name="adj"/>
            </a:avLst>
          </a:prstGeom>
          <a:solidFill>
            <a:srgbClr val="7472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3"/>
          <p:cNvSpPr/>
          <p:nvPr/>
        </p:nvSpPr>
        <p:spPr>
          <a:xfrm>
            <a:off x="849825" y="2018725"/>
            <a:ext cx="3414000" cy="2048700"/>
          </a:xfrm>
          <a:prstGeom prst="roundRect">
            <a:avLst>
              <a:gd fmla="val 16667" name="adj"/>
            </a:avLst>
          </a:prstGeom>
          <a:solidFill>
            <a:srgbClr val="EF79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3"/>
          <p:cNvSpPr txBox="1"/>
          <p:nvPr/>
        </p:nvSpPr>
        <p:spPr>
          <a:xfrm>
            <a:off x="1056825" y="220562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E8EDF1"/>
                </a:solidFill>
                <a:latin typeface="Be Vietnam"/>
                <a:ea typeface="Be Vietnam"/>
                <a:cs typeface="Be Vietnam"/>
                <a:sym typeface="Be Vietnam"/>
              </a:rPr>
              <a:t>Original Dataset </a:t>
            </a:r>
            <a:endParaRPr>
              <a:solidFill>
                <a:srgbClr val="E8EDF1"/>
              </a:solidFill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4971925" y="220562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E8EDF1"/>
                </a:solidFill>
                <a:latin typeface="Be Vietnam"/>
                <a:ea typeface="Be Vietnam"/>
                <a:cs typeface="Be Vietnam"/>
                <a:sym typeface="Be Vietnam"/>
              </a:rPr>
              <a:t>Augmented Dataset</a:t>
            </a:r>
            <a:endParaRPr>
              <a:solidFill>
                <a:srgbClr val="E8EDF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graphicFrame>
        <p:nvGraphicFramePr>
          <p:cNvPr id="220" name="Google Shape;220;p23"/>
          <p:cNvGraphicFramePr/>
          <p:nvPr/>
        </p:nvGraphicFramePr>
        <p:xfrm>
          <a:off x="1056825" y="254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{A3A28174-B728-4CB2-B803-F3D6E16239B9}</a:tableStyleId>
              </a:tblPr>
              <a:tblGrid>
                <a:gridCol w="841100"/>
                <a:gridCol w="675450"/>
                <a:gridCol w="645325"/>
                <a:gridCol w="720625"/>
              </a:tblGrid>
              <a:tr h="31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precision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recall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f1-score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False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0.88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0.96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0.92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True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0.83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0.60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0.70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Weigh.  avg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0.87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0.87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800" u="sng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0.86</a:t>
                      </a:r>
                      <a:endParaRPr b="1" sz="800" u="sng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Google Shape;221;p23"/>
          <p:cNvGraphicFramePr/>
          <p:nvPr/>
        </p:nvGraphicFramePr>
        <p:xfrm>
          <a:off x="4971925" y="254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{A3A28174-B728-4CB2-B803-F3D6E16239B9}</a:tableStyleId>
              </a:tblPr>
              <a:tblGrid>
                <a:gridCol w="841100"/>
                <a:gridCol w="675450"/>
                <a:gridCol w="645325"/>
                <a:gridCol w="720625"/>
              </a:tblGrid>
              <a:tr h="31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precision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recall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f1-score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False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0.88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0.95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0.92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True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0.81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0.60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0.69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Weigh. avg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0.86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0.87</a:t>
                      </a:r>
                      <a:endParaRPr sz="800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800" u="sng">
                          <a:solidFill>
                            <a:srgbClr val="E8EDF1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0.86</a:t>
                      </a:r>
                      <a:endParaRPr b="1" sz="800" u="sng">
                        <a:solidFill>
                          <a:srgbClr val="E8EDF1"/>
                        </a:solidFill>
                        <a:latin typeface="Be Vietnam"/>
                        <a:ea typeface="Be Vietnam"/>
                        <a:cs typeface="Be Vietnam"/>
                        <a:sym typeface="Be Vietna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DF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2" name="Google Shape;222;p23"/>
          <p:cNvSpPr txBox="1"/>
          <p:nvPr/>
        </p:nvSpPr>
        <p:spPr>
          <a:xfrm>
            <a:off x="773625" y="1230225"/>
            <a:ext cx="68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525251"/>
                </a:solidFill>
                <a:latin typeface="Be Vietnam"/>
                <a:ea typeface="Be Vietnam"/>
                <a:cs typeface="Be Vietnam"/>
                <a:sym typeface="Be Vietnam"/>
              </a:rPr>
              <a:t>Performance del modello</a:t>
            </a:r>
            <a:endParaRPr/>
          </a:p>
        </p:txBody>
      </p:sp>
      <p:sp>
        <p:nvSpPr>
          <p:cNvPr id="223" name="Google Shape;223;p23"/>
          <p:cNvSpPr txBox="1"/>
          <p:nvPr/>
        </p:nvSpPr>
        <p:spPr>
          <a:xfrm>
            <a:off x="744625" y="718950"/>
            <a:ext cx="659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rPr>
              <a:t>Come affrontare i bias con i dati sintetici?</a:t>
            </a:r>
            <a:endParaRPr b="1" sz="2200">
              <a:solidFill>
                <a:srgbClr val="4B4B4B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29" name="Google Shape;229;p24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744625" y="718950"/>
            <a:ext cx="659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rPr>
              <a:t>Conclusioni</a:t>
            </a:r>
            <a:endParaRPr b="1" sz="2200">
              <a:solidFill>
                <a:srgbClr val="4B4B4B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cxnSp>
        <p:nvCxnSpPr>
          <p:cNvPr id="231" name="Google Shape;231;p24"/>
          <p:cNvCxnSpPr/>
          <p:nvPr/>
        </p:nvCxnSpPr>
        <p:spPr>
          <a:xfrm>
            <a:off x="4110800" y="1572975"/>
            <a:ext cx="14400" cy="2784000"/>
          </a:xfrm>
          <a:prstGeom prst="straightConnector1">
            <a:avLst/>
          </a:prstGeom>
          <a:noFill/>
          <a:ln cap="flat" cmpd="sng" w="9525">
            <a:solidFill>
              <a:srgbClr val="4B4B4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4"/>
          <p:cNvSpPr txBox="1"/>
          <p:nvPr/>
        </p:nvSpPr>
        <p:spPr>
          <a:xfrm>
            <a:off x="776100" y="1421050"/>
            <a:ext cx="2922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525251"/>
                </a:solidFill>
                <a:latin typeface="Be Vietnam"/>
                <a:ea typeface="Be Vietnam"/>
                <a:cs typeface="Be Vietnam"/>
                <a:sym typeface="Be Vietnam"/>
              </a:rPr>
              <a:t>I dati sintetici, aumentando il numero di istanze della classe minoritaria di un dataset, permettono di ottenere un  modello più robusto e meno soggetto a bias.</a:t>
            </a:r>
            <a:endParaRPr sz="1200">
              <a:solidFill>
                <a:srgbClr val="52525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2525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2525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4597500" y="1420575"/>
            <a:ext cx="385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525251"/>
                </a:solidFill>
                <a:latin typeface="Be Vietnam"/>
                <a:ea typeface="Be Vietnam"/>
                <a:cs typeface="Be Vietnam"/>
                <a:sym typeface="Be Vietnam"/>
              </a:rPr>
              <a:t>Q</a:t>
            </a:r>
            <a:r>
              <a:rPr lang="it" sz="1200">
                <a:solidFill>
                  <a:srgbClr val="525251"/>
                </a:solidFill>
                <a:latin typeface="Be Vietnam"/>
                <a:ea typeface="Be Vietnam"/>
                <a:cs typeface="Be Vietnam"/>
                <a:sym typeface="Be Vietnam"/>
              </a:rPr>
              <a:t>uando si pensa all'implementazione di</a:t>
            </a:r>
            <a:br>
              <a:rPr lang="it" sz="1200">
                <a:solidFill>
                  <a:srgbClr val="525251"/>
                </a:solidFill>
                <a:latin typeface="Be Vietnam"/>
                <a:ea typeface="Be Vietnam"/>
                <a:cs typeface="Be Vietnam"/>
                <a:sym typeface="Be Vietnam"/>
              </a:rPr>
            </a:br>
            <a:r>
              <a:rPr lang="it" sz="1200">
                <a:solidFill>
                  <a:srgbClr val="525251"/>
                </a:solidFill>
                <a:latin typeface="Be Vietnam"/>
                <a:ea typeface="Be Vietnam"/>
                <a:cs typeface="Be Vietnam"/>
                <a:sym typeface="Be Vietnam"/>
              </a:rPr>
              <a:t>metriche di equità nei flussi di dati e nei processi</a:t>
            </a:r>
            <a:br>
              <a:rPr lang="it" sz="1200">
                <a:solidFill>
                  <a:srgbClr val="525251"/>
                </a:solidFill>
                <a:latin typeface="Be Vietnam"/>
                <a:ea typeface="Be Vietnam"/>
                <a:cs typeface="Be Vietnam"/>
                <a:sym typeface="Be Vietnam"/>
              </a:rPr>
            </a:br>
            <a:r>
              <a:rPr lang="it" sz="1200">
                <a:solidFill>
                  <a:srgbClr val="525251"/>
                </a:solidFill>
                <a:latin typeface="Be Vietnam"/>
                <a:ea typeface="Be Vietnam"/>
                <a:cs typeface="Be Vietnam"/>
                <a:sym typeface="Be Vietnam"/>
              </a:rPr>
              <a:t>di apprendimento automatico, dovresti sapere:</a:t>
            </a:r>
            <a:endParaRPr>
              <a:solidFill>
                <a:srgbClr val="52525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4447302" y="2159950"/>
            <a:ext cx="3370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25251"/>
              </a:buClr>
              <a:buSzPts val="1000"/>
              <a:buFont typeface="Be Vietnam"/>
              <a:buChar char="●"/>
            </a:pPr>
            <a:r>
              <a:rPr lang="it" sz="1000">
                <a:solidFill>
                  <a:srgbClr val="525251"/>
                </a:solidFill>
                <a:latin typeface="Be Vietnam"/>
                <a:ea typeface="Be Vietnam"/>
                <a:cs typeface="Be Vietnam"/>
                <a:sym typeface="Be Vietnam"/>
              </a:rPr>
              <a:t>Quali sono i tuoi obiettivi o quelli della tua azienda in materia di equità?</a:t>
            </a:r>
            <a:br>
              <a:rPr lang="it" sz="1000">
                <a:solidFill>
                  <a:srgbClr val="525251"/>
                </a:solidFill>
                <a:latin typeface="Be Vietnam"/>
                <a:ea typeface="Be Vietnam"/>
                <a:cs typeface="Be Vietnam"/>
                <a:sym typeface="Be Vietnam"/>
              </a:rPr>
            </a:br>
            <a:endParaRPr sz="1000">
              <a:solidFill>
                <a:srgbClr val="52525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25251"/>
              </a:buClr>
              <a:buSzPts val="1000"/>
              <a:buFont typeface="Be Vietnam"/>
              <a:buChar char="●"/>
            </a:pPr>
            <a:r>
              <a:rPr lang="it" sz="1000">
                <a:solidFill>
                  <a:srgbClr val="525251"/>
                </a:solidFill>
                <a:latin typeface="Be Vietnam"/>
                <a:ea typeface="Be Vietnam"/>
                <a:cs typeface="Be Vietnam"/>
                <a:sym typeface="Be Vietnam"/>
              </a:rPr>
              <a:t>Considerare il coinvolgimento di più stakeholder ed esperti per stabilire quali siano bias accettabili e quali no.</a:t>
            </a:r>
            <a:br>
              <a:rPr lang="it" sz="1000">
                <a:solidFill>
                  <a:srgbClr val="525251"/>
                </a:solidFill>
                <a:latin typeface="Be Vietnam"/>
                <a:ea typeface="Be Vietnam"/>
                <a:cs typeface="Be Vietnam"/>
                <a:sym typeface="Be Vietnam"/>
              </a:rPr>
            </a:br>
            <a:endParaRPr sz="1000">
              <a:solidFill>
                <a:srgbClr val="52525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25251"/>
              </a:buClr>
              <a:buSzPts val="1000"/>
              <a:buFont typeface="Be Vietnam"/>
              <a:buChar char="●"/>
            </a:pPr>
            <a:r>
              <a:rPr lang="it" sz="1000">
                <a:solidFill>
                  <a:srgbClr val="525251"/>
                </a:solidFill>
                <a:latin typeface="Be Vietnam"/>
                <a:ea typeface="Be Vietnam"/>
                <a:cs typeface="Be Vietnam"/>
                <a:sym typeface="Be Vietnam"/>
              </a:rPr>
              <a:t>Focalizzarsi sulla qualità dei dati.</a:t>
            </a:r>
            <a:br>
              <a:rPr lang="it" sz="1000">
                <a:solidFill>
                  <a:srgbClr val="525251"/>
                </a:solidFill>
                <a:latin typeface="Be Vietnam"/>
                <a:ea typeface="Be Vietnam"/>
                <a:cs typeface="Be Vietnam"/>
                <a:sym typeface="Be Vietnam"/>
              </a:rPr>
            </a:br>
            <a:endParaRPr sz="1000">
              <a:solidFill>
                <a:srgbClr val="52525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25251"/>
              </a:buClr>
              <a:buSzPts val="1000"/>
              <a:buFont typeface="Be Vietnam"/>
              <a:buChar char="●"/>
            </a:pPr>
            <a:r>
              <a:rPr lang="it" sz="1000">
                <a:solidFill>
                  <a:srgbClr val="525251"/>
                </a:solidFill>
                <a:latin typeface="Be Vietnam"/>
                <a:ea typeface="Be Vietnam"/>
                <a:cs typeface="Be Vietnam"/>
                <a:sym typeface="Be Vietnam"/>
              </a:rPr>
              <a:t>Continuare a testare: cercare di verificare con diverse suddivisioni e modalità di integrazione la presenza di bias nei dati.</a:t>
            </a:r>
            <a:endParaRPr sz="1000">
              <a:solidFill>
                <a:srgbClr val="52525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2525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2525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/>
        </p:nvSpPr>
        <p:spPr>
          <a:xfrm>
            <a:off x="785294" y="3175390"/>
            <a:ext cx="9621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3"/>
              <a:buFont typeface="Lato"/>
              <a:buNone/>
            </a:pPr>
            <a:r>
              <a:rPr lang="it" sz="800">
                <a:solidFill>
                  <a:srgbClr val="EEEDED"/>
                </a:solidFill>
                <a:latin typeface="Be Vietnam"/>
                <a:ea typeface="Be Vietnam"/>
                <a:cs typeface="Be Vietnam"/>
                <a:sym typeface="Be Vietnam"/>
              </a:rPr>
              <a:t>@ClearboxAI</a:t>
            </a:r>
            <a:endParaRPr i="0" sz="800" u="none" cap="none" strike="noStrike">
              <a:solidFill>
                <a:srgbClr val="EEEDED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240" name="Google Shape;240;p25"/>
          <p:cNvSpPr txBox="1"/>
          <p:nvPr/>
        </p:nvSpPr>
        <p:spPr>
          <a:xfrm>
            <a:off x="785287" y="2346404"/>
            <a:ext cx="9621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3"/>
              <a:buFont typeface="Lato"/>
              <a:buNone/>
            </a:pPr>
            <a:r>
              <a:rPr lang="it" sz="800">
                <a:solidFill>
                  <a:srgbClr val="EEEDED"/>
                </a:solidFill>
                <a:uFill>
                  <a:noFill/>
                </a:uFill>
                <a:latin typeface="Be Vietnam"/>
                <a:ea typeface="Be Vietnam"/>
                <a:cs typeface="Be Vietnam"/>
                <a:sym typeface="Be Vietna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www.clearbox.ai</a:t>
            </a:r>
            <a:endParaRPr sz="800">
              <a:solidFill>
                <a:srgbClr val="EEEDED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3"/>
              <a:buFont typeface="Lato"/>
              <a:buNone/>
            </a:pPr>
            <a:r>
              <a:t/>
            </a:r>
            <a:endParaRPr sz="800">
              <a:solidFill>
                <a:srgbClr val="EEEDED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785300" y="2795079"/>
            <a:ext cx="13698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3"/>
              <a:buFont typeface="Lato"/>
              <a:buNone/>
            </a:pPr>
            <a:r>
              <a:rPr lang="it" sz="800">
                <a:solidFill>
                  <a:srgbClr val="F9FBFC"/>
                </a:solidFill>
                <a:latin typeface="Be Vietnam"/>
                <a:ea typeface="Be Vietnam"/>
                <a:cs typeface="Be Vietnam"/>
                <a:sym typeface="Be Vietnam"/>
              </a:rPr>
              <a:t>simona</a:t>
            </a:r>
            <a:r>
              <a:rPr lang="it" sz="800">
                <a:solidFill>
                  <a:srgbClr val="F9FBFC"/>
                </a:solidFill>
                <a:uFill>
                  <a:noFill/>
                </a:uFill>
                <a:latin typeface="Be Vietnam"/>
                <a:ea typeface="Be Vietnam"/>
                <a:cs typeface="Be Vietnam"/>
                <a:sym typeface="Be Vietna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@clearbox.ai</a:t>
            </a:r>
            <a:endParaRPr sz="800">
              <a:solidFill>
                <a:srgbClr val="F9FBFC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3"/>
              <a:buFont typeface="Lato"/>
              <a:buNone/>
            </a:pPr>
            <a:r>
              <a:t/>
            </a:r>
            <a:endParaRPr sz="800">
              <a:solidFill>
                <a:srgbClr val="FFFFFF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3"/>
              <a:buFont typeface="Lato"/>
              <a:buNone/>
            </a:pPr>
            <a:r>
              <a:t/>
            </a:r>
            <a:endParaRPr sz="800">
              <a:solidFill>
                <a:srgbClr val="EEEDED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grpSp>
        <p:nvGrpSpPr>
          <p:cNvPr id="242" name="Google Shape;242;p25"/>
          <p:cNvGrpSpPr/>
          <p:nvPr/>
        </p:nvGrpSpPr>
        <p:grpSpPr>
          <a:xfrm>
            <a:off x="333442" y="2688654"/>
            <a:ext cx="249875" cy="267370"/>
            <a:chOff x="2666692" y="-1607993"/>
            <a:chExt cx="1748599" cy="1871027"/>
          </a:xfrm>
        </p:grpSpPr>
        <p:sp>
          <p:nvSpPr>
            <p:cNvPr id="243" name="Google Shape;243;p25"/>
            <p:cNvSpPr/>
            <p:nvPr/>
          </p:nvSpPr>
          <p:spPr>
            <a:xfrm>
              <a:off x="2688182" y="-798089"/>
              <a:ext cx="1705467" cy="235522"/>
            </a:xfrm>
            <a:custGeom>
              <a:rect b="b" l="l" r="r" t="t"/>
              <a:pathLst>
                <a:path extrusionOk="0" h="1666" w="12063">
                  <a:moveTo>
                    <a:pt x="8" y="1"/>
                  </a:moveTo>
                  <a:lnTo>
                    <a:pt x="1" y="1665"/>
                  </a:lnTo>
                  <a:lnTo>
                    <a:pt x="12063" y="1665"/>
                  </a:lnTo>
                  <a:lnTo>
                    <a:pt x="12056" y="1"/>
                  </a:lnTo>
                  <a:close/>
                </a:path>
              </a:pathLst>
            </a:custGeom>
            <a:solidFill>
              <a:srgbClr val="EC64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3212847" y="-1607993"/>
              <a:ext cx="693469" cy="333492"/>
            </a:xfrm>
            <a:custGeom>
              <a:rect b="b" l="l" r="r" t="t"/>
              <a:pathLst>
                <a:path extrusionOk="0" h="2359" w="4905">
                  <a:moveTo>
                    <a:pt x="2453" y="0"/>
                  </a:moveTo>
                  <a:cubicBezTo>
                    <a:pt x="2399" y="0"/>
                    <a:pt x="2345" y="21"/>
                    <a:pt x="2303" y="63"/>
                  </a:cubicBezTo>
                  <a:lnTo>
                    <a:pt x="999" y="1360"/>
                  </a:lnTo>
                  <a:lnTo>
                    <a:pt x="1" y="2359"/>
                  </a:lnTo>
                  <a:lnTo>
                    <a:pt x="4905" y="2359"/>
                  </a:lnTo>
                  <a:lnTo>
                    <a:pt x="2602" y="63"/>
                  </a:lnTo>
                  <a:cubicBezTo>
                    <a:pt x="2560" y="21"/>
                    <a:pt x="2506" y="0"/>
                    <a:pt x="2453" y="0"/>
                  </a:cubicBezTo>
                  <a:close/>
                </a:path>
              </a:pathLst>
            </a:custGeom>
            <a:solidFill>
              <a:srgbClr val="EF7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3212847" y="-1415872"/>
              <a:ext cx="693469" cy="141370"/>
            </a:xfrm>
            <a:custGeom>
              <a:rect b="b" l="l" r="r" t="t"/>
              <a:pathLst>
                <a:path extrusionOk="0" h="1000" w="4905">
                  <a:moveTo>
                    <a:pt x="999" y="1"/>
                  </a:moveTo>
                  <a:lnTo>
                    <a:pt x="1" y="1000"/>
                  </a:lnTo>
                  <a:lnTo>
                    <a:pt x="4905" y="1000"/>
                  </a:lnTo>
                  <a:lnTo>
                    <a:pt x="3906" y="1"/>
                  </a:lnTo>
                  <a:close/>
                </a:path>
              </a:pathLst>
            </a:custGeom>
            <a:solidFill>
              <a:srgbClr val="EF7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2792238" y="-1322710"/>
              <a:ext cx="1497497" cy="1401401"/>
            </a:xfrm>
            <a:custGeom>
              <a:rect b="b" l="l" r="r" t="t"/>
              <a:pathLst>
                <a:path extrusionOk="0" h="9913" w="10592">
                  <a:moveTo>
                    <a:pt x="10388" y="0"/>
                  </a:moveTo>
                  <a:cubicBezTo>
                    <a:pt x="10384" y="0"/>
                    <a:pt x="10381" y="1"/>
                    <a:pt x="10377" y="1"/>
                  </a:cubicBezTo>
                  <a:lnTo>
                    <a:pt x="215" y="1"/>
                  </a:lnTo>
                  <a:cubicBezTo>
                    <a:pt x="97" y="1"/>
                    <a:pt x="0" y="91"/>
                    <a:pt x="0" y="209"/>
                  </a:cubicBezTo>
                  <a:lnTo>
                    <a:pt x="0" y="9913"/>
                  </a:lnTo>
                  <a:lnTo>
                    <a:pt x="10592" y="9913"/>
                  </a:lnTo>
                  <a:lnTo>
                    <a:pt x="10592" y="209"/>
                  </a:lnTo>
                  <a:cubicBezTo>
                    <a:pt x="10592" y="95"/>
                    <a:pt x="10501" y="0"/>
                    <a:pt x="10388" y="0"/>
                  </a:cubicBezTo>
                  <a:close/>
                </a:path>
              </a:pathLst>
            </a:custGeom>
            <a:solidFill>
              <a:srgbClr val="EE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4185689" y="-1323699"/>
              <a:ext cx="104056" cy="1402390"/>
            </a:xfrm>
            <a:custGeom>
              <a:rect b="b" l="l" r="r" t="t"/>
              <a:pathLst>
                <a:path extrusionOk="0" h="9920" w="736">
                  <a:moveTo>
                    <a:pt x="0" y="1"/>
                  </a:moveTo>
                  <a:lnTo>
                    <a:pt x="0" y="9920"/>
                  </a:lnTo>
                  <a:lnTo>
                    <a:pt x="736" y="9920"/>
                  </a:lnTo>
                  <a:lnTo>
                    <a:pt x="736" y="216"/>
                  </a:lnTo>
                  <a:cubicBezTo>
                    <a:pt x="736" y="98"/>
                    <a:pt x="638" y="1"/>
                    <a:pt x="521" y="1"/>
                  </a:cubicBezTo>
                  <a:close/>
                </a:path>
              </a:pathLst>
            </a:custGeom>
            <a:solidFill>
              <a:srgbClr val="E8E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3009824" y="-576422"/>
              <a:ext cx="1062188" cy="56972"/>
            </a:xfrm>
            <a:custGeom>
              <a:rect b="b" l="l" r="r" t="t"/>
              <a:pathLst>
                <a:path extrusionOk="0" h="403" w="7513">
                  <a:moveTo>
                    <a:pt x="271" y="0"/>
                  </a:moveTo>
                  <a:cubicBezTo>
                    <a:pt x="1" y="0"/>
                    <a:pt x="1" y="403"/>
                    <a:pt x="271" y="403"/>
                  </a:cubicBezTo>
                  <a:lnTo>
                    <a:pt x="7242" y="403"/>
                  </a:lnTo>
                  <a:cubicBezTo>
                    <a:pt x="7513" y="403"/>
                    <a:pt x="7513" y="0"/>
                    <a:pt x="7242" y="0"/>
                  </a:cubicBezTo>
                  <a:close/>
                </a:path>
              </a:pathLst>
            </a:custGeom>
            <a:solidFill>
              <a:srgbClr val="EC64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3192205" y="-454844"/>
              <a:ext cx="699407" cy="56972"/>
            </a:xfrm>
            <a:custGeom>
              <a:rect b="b" l="l" r="r" t="t"/>
              <a:pathLst>
                <a:path extrusionOk="0" h="403" w="4947">
                  <a:moveTo>
                    <a:pt x="271" y="0"/>
                  </a:moveTo>
                  <a:cubicBezTo>
                    <a:pt x="1" y="0"/>
                    <a:pt x="1" y="403"/>
                    <a:pt x="271" y="403"/>
                  </a:cubicBezTo>
                  <a:lnTo>
                    <a:pt x="4676" y="403"/>
                  </a:lnTo>
                  <a:cubicBezTo>
                    <a:pt x="4946" y="403"/>
                    <a:pt x="4946" y="0"/>
                    <a:pt x="4676" y="0"/>
                  </a:cubicBezTo>
                  <a:close/>
                </a:path>
              </a:pathLst>
            </a:custGeom>
            <a:solidFill>
              <a:srgbClr val="EC64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3348148" y="-334257"/>
              <a:ext cx="376778" cy="56972"/>
            </a:xfrm>
            <a:custGeom>
              <a:rect b="b" l="l" r="r" t="t"/>
              <a:pathLst>
                <a:path extrusionOk="0" h="403" w="2665">
                  <a:moveTo>
                    <a:pt x="271" y="0"/>
                  </a:moveTo>
                  <a:cubicBezTo>
                    <a:pt x="1" y="0"/>
                    <a:pt x="1" y="403"/>
                    <a:pt x="271" y="403"/>
                  </a:cubicBezTo>
                  <a:lnTo>
                    <a:pt x="2394" y="403"/>
                  </a:lnTo>
                  <a:cubicBezTo>
                    <a:pt x="2664" y="403"/>
                    <a:pt x="2664" y="0"/>
                    <a:pt x="2394" y="0"/>
                  </a:cubicBezTo>
                  <a:close/>
                </a:path>
              </a:pathLst>
            </a:custGeom>
            <a:solidFill>
              <a:srgbClr val="EC64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2666692" y="-798513"/>
              <a:ext cx="1748588" cy="1061547"/>
            </a:xfrm>
            <a:custGeom>
              <a:rect b="b" l="l" r="r" t="t"/>
              <a:pathLst>
                <a:path extrusionOk="0" h="7509" w="12368">
                  <a:moveTo>
                    <a:pt x="174" y="1"/>
                  </a:moveTo>
                  <a:cubicBezTo>
                    <a:pt x="85" y="1"/>
                    <a:pt x="0" y="73"/>
                    <a:pt x="0" y="177"/>
                  </a:cubicBezTo>
                  <a:lnTo>
                    <a:pt x="0" y="7294"/>
                  </a:lnTo>
                  <a:cubicBezTo>
                    <a:pt x="0" y="7411"/>
                    <a:pt x="97" y="7509"/>
                    <a:pt x="215" y="7509"/>
                  </a:cubicBezTo>
                  <a:lnTo>
                    <a:pt x="12152" y="7509"/>
                  </a:lnTo>
                  <a:cubicBezTo>
                    <a:pt x="12270" y="7509"/>
                    <a:pt x="12367" y="7411"/>
                    <a:pt x="12367" y="7294"/>
                  </a:cubicBezTo>
                  <a:lnTo>
                    <a:pt x="12367" y="177"/>
                  </a:lnTo>
                  <a:cubicBezTo>
                    <a:pt x="12367" y="77"/>
                    <a:pt x="12280" y="5"/>
                    <a:pt x="12190" y="5"/>
                  </a:cubicBezTo>
                  <a:cubicBezTo>
                    <a:pt x="12155" y="5"/>
                    <a:pt x="12121" y="15"/>
                    <a:pt x="12090" y="38"/>
                  </a:cubicBezTo>
                  <a:lnTo>
                    <a:pt x="11708" y="316"/>
                  </a:lnTo>
                  <a:lnTo>
                    <a:pt x="6284" y="4200"/>
                  </a:lnTo>
                  <a:cubicBezTo>
                    <a:pt x="6253" y="4221"/>
                    <a:pt x="6218" y="4231"/>
                    <a:pt x="6184" y="4231"/>
                  </a:cubicBezTo>
                  <a:cubicBezTo>
                    <a:pt x="6149" y="4231"/>
                    <a:pt x="6114" y="4221"/>
                    <a:pt x="6083" y="4200"/>
                  </a:cubicBezTo>
                  <a:lnTo>
                    <a:pt x="278" y="38"/>
                  </a:lnTo>
                  <a:cubicBezTo>
                    <a:pt x="246" y="13"/>
                    <a:pt x="210" y="1"/>
                    <a:pt x="174" y="1"/>
                  </a:cubicBezTo>
                  <a:close/>
                </a:path>
              </a:pathLst>
            </a:custGeom>
            <a:solidFill>
              <a:srgbClr val="F39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4321981" y="-797806"/>
              <a:ext cx="93311" cy="1060840"/>
            </a:xfrm>
            <a:custGeom>
              <a:rect b="b" l="l" r="r" t="t"/>
              <a:pathLst>
                <a:path extrusionOk="0" h="7504" w="660">
                  <a:moveTo>
                    <a:pt x="482" y="0"/>
                  </a:moveTo>
                  <a:cubicBezTo>
                    <a:pt x="447" y="0"/>
                    <a:pt x="413" y="10"/>
                    <a:pt x="382" y="33"/>
                  </a:cubicBezTo>
                  <a:lnTo>
                    <a:pt x="0" y="304"/>
                  </a:lnTo>
                  <a:lnTo>
                    <a:pt x="0" y="7504"/>
                  </a:lnTo>
                  <a:lnTo>
                    <a:pt x="444" y="7504"/>
                  </a:lnTo>
                  <a:cubicBezTo>
                    <a:pt x="562" y="7504"/>
                    <a:pt x="659" y="7406"/>
                    <a:pt x="659" y="7289"/>
                  </a:cubicBezTo>
                  <a:lnTo>
                    <a:pt x="659" y="172"/>
                  </a:lnTo>
                  <a:cubicBezTo>
                    <a:pt x="659" y="72"/>
                    <a:pt x="572" y="0"/>
                    <a:pt x="482" y="0"/>
                  </a:cubicBezTo>
                  <a:close/>
                </a:path>
              </a:pathLst>
            </a:custGeom>
            <a:solidFill>
              <a:srgbClr val="EF7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2992292" y="-1116735"/>
              <a:ext cx="175594" cy="175582"/>
            </a:xfrm>
            <a:custGeom>
              <a:rect b="b" l="l" r="r" t="t"/>
              <a:pathLst>
                <a:path extrusionOk="0" h="1242" w="1242">
                  <a:moveTo>
                    <a:pt x="194" y="0"/>
                  </a:moveTo>
                  <a:cubicBezTo>
                    <a:pt x="83" y="0"/>
                    <a:pt x="0" y="91"/>
                    <a:pt x="0" y="195"/>
                  </a:cubicBezTo>
                  <a:lnTo>
                    <a:pt x="0" y="1048"/>
                  </a:lnTo>
                  <a:cubicBezTo>
                    <a:pt x="0" y="1159"/>
                    <a:pt x="83" y="1242"/>
                    <a:pt x="194" y="1242"/>
                  </a:cubicBezTo>
                  <a:lnTo>
                    <a:pt x="1047" y="1242"/>
                  </a:lnTo>
                  <a:cubicBezTo>
                    <a:pt x="1158" y="1242"/>
                    <a:pt x="1242" y="1159"/>
                    <a:pt x="1242" y="1048"/>
                  </a:cubicBezTo>
                  <a:lnTo>
                    <a:pt x="1242" y="195"/>
                  </a:lnTo>
                  <a:cubicBezTo>
                    <a:pt x="1242" y="91"/>
                    <a:pt x="1158" y="0"/>
                    <a:pt x="1047" y="0"/>
                  </a:cubicBezTo>
                  <a:close/>
                </a:path>
              </a:pathLst>
            </a:custGeom>
            <a:solidFill>
              <a:srgbClr val="EC64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3281558" y="-1145150"/>
              <a:ext cx="196235" cy="56972"/>
            </a:xfrm>
            <a:custGeom>
              <a:rect b="b" l="l" r="r" t="t"/>
              <a:pathLst>
                <a:path extrusionOk="0" h="403" w="1388">
                  <a:moveTo>
                    <a:pt x="271" y="0"/>
                  </a:moveTo>
                  <a:cubicBezTo>
                    <a:pt x="0" y="0"/>
                    <a:pt x="0" y="403"/>
                    <a:pt x="271" y="403"/>
                  </a:cubicBezTo>
                  <a:lnTo>
                    <a:pt x="1124" y="403"/>
                  </a:lnTo>
                  <a:cubicBezTo>
                    <a:pt x="1387" y="403"/>
                    <a:pt x="1387" y="0"/>
                    <a:pt x="1124" y="0"/>
                  </a:cubicBezTo>
                  <a:close/>
                </a:path>
              </a:pathLst>
            </a:custGeom>
            <a:solidFill>
              <a:srgbClr val="EC64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3281558" y="-994168"/>
              <a:ext cx="610055" cy="56972"/>
            </a:xfrm>
            <a:custGeom>
              <a:rect b="b" l="l" r="r" t="t"/>
              <a:pathLst>
                <a:path extrusionOk="0" h="403" w="4315">
                  <a:moveTo>
                    <a:pt x="271" y="0"/>
                  </a:moveTo>
                  <a:cubicBezTo>
                    <a:pt x="0" y="0"/>
                    <a:pt x="0" y="403"/>
                    <a:pt x="271" y="403"/>
                  </a:cubicBezTo>
                  <a:lnTo>
                    <a:pt x="4044" y="403"/>
                  </a:lnTo>
                  <a:cubicBezTo>
                    <a:pt x="4314" y="403"/>
                    <a:pt x="4314" y="0"/>
                    <a:pt x="4044" y="0"/>
                  </a:cubicBezTo>
                  <a:close/>
                </a:path>
              </a:pathLst>
            </a:custGeom>
            <a:solidFill>
              <a:srgbClr val="EC64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3022689" y="-756950"/>
              <a:ext cx="375647" cy="57113"/>
            </a:xfrm>
            <a:custGeom>
              <a:rect b="b" l="l" r="r" t="t"/>
              <a:pathLst>
                <a:path extrusionOk="0" h="404" w="2657">
                  <a:moveTo>
                    <a:pt x="271" y="1"/>
                  </a:moveTo>
                  <a:cubicBezTo>
                    <a:pt x="0" y="1"/>
                    <a:pt x="0" y="403"/>
                    <a:pt x="271" y="403"/>
                  </a:cubicBezTo>
                  <a:lnTo>
                    <a:pt x="2386" y="403"/>
                  </a:lnTo>
                  <a:cubicBezTo>
                    <a:pt x="2657" y="403"/>
                    <a:pt x="2657" y="1"/>
                    <a:pt x="2386" y="1"/>
                  </a:cubicBezTo>
                  <a:close/>
                </a:path>
              </a:pathLst>
            </a:custGeom>
            <a:solidFill>
              <a:srgbClr val="EC64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" name="Google Shape;257;p25"/>
          <p:cNvGrpSpPr/>
          <p:nvPr/>
        </p:nvGrpSpPr>
        <p:grpSpPr>
          <a:xfrm>
            <a:off x="323673" y="3108469"/>
            <a:ext cx="269452" cy="264651"/>
            <a:chOff x="4211985" y="3817357"/>
            <a:chExt cx="362947" cy="356576"/>
          </a:xfrm>
        </p:grpSpPr>
        <p:sp>
          <p:nvSpPr>
            <p:cNvPr id="258" name="Google Shape;258;p25"/>
            <p:cNvSpPr/>
            <p:nvPr/>
          </p:nvSpPr>
          <p:spPr>
            <a:xfrm>
              <a:off x="4211985" y="3817357"/>
              <a:ext cx="356498" cy="356498"/>
            </a:xfrm>
            <a:custGeom>
              <a:rect b="b" l="l" r="r" t="t"/>
              <a:pathLst>
                <a:path extrusionOk="0" h="13599" w="13599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53" y="13598"/>
                    <a:pt x="13599" y="10552"/>
                    <a:pt x="13599" y="6799"/>
                  </a:cubicBezTo>
                  <a:cubicBezTo>
                    <a:pt x="13599" y="3046"/>
                    <a:pt x="10553" y="0"/>
                    <a:pt x="6800" y="0"/>
                  </a:cubicBezTo>
                  <a:close/>
                </a:path>
              </a:pathLst>
            </a:custGeom>
            <a:solidFill>
              <a:srgbClr val="F39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4366758" y="3817357"/>
              <a:ext cx="208173" cy="356576"/>
            </a:xfrm>
            <a:custGeom>
              <a:rect b="b" l="l" r="r" t="t"/>
              <a:pathLst>
                <a:path extrusionOk="0" h="13602" w="7941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rgbClr val="EF7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4288061" y="3909555"/>
              <a:ext cx="227756" cy="187463"/>
            </a:xfrm>
            <a:custGeom>
              <a:rect b="b" l="l" r="r" t="t"/>
              <a:pathLst>
                <a:path extrusionOk="0" h="7151" w="8688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rgbClr val="EC64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25"/>
          <p:cNvGrpSpPr/>
          <p:nvPr/>
        </p:nvGrpSpPr>
        <p:grpSpPr>
          <a:xfrm>
            <a:off x="329608" y="2301495"/>
            <a:ext cx="257576" cy="234706"/>
            <a:chOff x="1989911" y="2306065"/>
            <a:chExt cx="387099" cy="353207"/>
          </a:xfrm>
        </p:grpSpPr>
        <p:sp>
          <p:nvSpPr>
            <p:cNvPr id="262" name="Google Shape;262;p25"/>
            <p:cNvSpPr/>
            <p:nvPr/>
          </p:nvSpPr>
          <p:spPr>
            <a:xfrm>
              <a:off x="2110003" y="2555181"/>
              <a:ext cx="146916" cy="88775"/>
            </a:xfrm>
            <a:custGeom>
              <a:rect b="b" l="l" r="r" t="t"/>
              <a:pathLst>
                <a:path extrusionOk="0" h="3379" w="5592">
                  <a:moveTo>
                    <a:pt x="2796" y="1"/>
                  </a:moveTo>
                  <a:lnTo>
                    <a:pt x="576" y="986"/>
                  </a:lnTo>
                  <a:lnTo>
                    <a:pt x="1" y="2879"/>
                  </a:lnTo>
                  <a:lnTo>
                    <a:pt x="1298" y="3108"/>
                  </a:lnTo>
                  <a:lnTo>
                    <a:pt x="2865" y="3379"/>
                  </a:lnTo>
                  <a:lnTo>
                    <a:pt x="5591" y="2879"/>
                  </a:lnTo>
                  <a:lnTo>
                    <a:pt x="5238" y="1714"/>
                  </a:lnTo>
                  <a:lnTo>
                    <a:pt x="5016" y="986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rgbClr val="E95B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2110003" y="2555181"/>
              <a:ext cx="137615" cy="81681"/>
            </a:xfrm>
            <a:custGeom>
              <a:rect b="b" l="l" r="r" t="t"/>
              <a:pathLst>
                <a:path extrusionOk="0" h="3109" w="5238">
                  <a:moveTo>
                    <a:pt x="2796" y="1"/>
                  </a:moveTo>
                  <a:lnTo>
                    <a:pt x="583" y="986"/>
                  </a:lnTo>
                  <a:lnTo>
                    <a:pt x="1" y="2879"/>
                  </a:lnTo>
                  <a:lnTo>
                    <a:pt x="1298" y="3108"/>
                  </a:lnTo>
                  <a:lnTo>
                    <a:pt x="1561" y="1714"/>
                  </a:lnTo>
                  <a:lnTo>
                    <a:pt x="5238" y="1714"/>
                  </a:lnTo>
                  <a:lnTo>
                    <a:pt x="5016" y="986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rgbClr val="EC64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1989911" y="2306065"/>
              <a:ext cx="387099" cy="275021"/>
            </a:xfrm>
            <a:custGeom>
              <a:rect b="b" l="l" r="r" t="t"/>
              <a:pathLst>
                <a:path extrusionOk="0" h="10468" w="14734">
                  <a:moveTo>
                    <a:pt x="1215" y="1"/>
                  </a:moveTo>
                  <a:cubicBezTo>
                    <a:pt x="542" y="1"/>
                    <a:pt x="1" y="549"/>
                    <a:pt x="1" y="1222"/>
                  </a:cubicBezTo>
                  <a:lnTo>
                    <a:pt x="1" y="9247"/>
                  </a:lnTo>
                  <a:cubicBezTo>
                    <a:pt x="1" y="9920"/>
                    <a:pt x="542" y="10468"/>
                    <a:pt x="1215" y="10468"/>
                  </a:cubicBezTo>
                  <a:lnTo>
                    <a:pt x="13513" y="10468"/>
                  </a:lnTo>
                  <a:cubicBezTo>
                    <a:pt x="14185" y="10468"/>
                    <a:pt x="14733" y="9920"/>
                    <a:pt x="14733" y="9247"/>
                  </a:cubicBezTo>
                  <a:lnTo>
                    <a:pt x="14733" y="1222"/>
                  </a:lnTo>
                  <a:cubicBezTo>
                    <a:pt x="14733" y="549"/>
                    <a:pt x="14185" y="1"/>
                    <a:pt x="13513" y="1"/>
                  </a:cubicBezTo>
                  <a:close/>
                </a:path>
              </a:pathLst>
            </a:custGeom>
            <a:solidFill>
              <a:srgbClr val="EC64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2021438" y="2337723"/>
              <a:ext cx="324045" cy="193628"/>
            </a:xfrm>
            <a:custGeom>
              <a:rect b="b" l="l" r="r" t="t"/>
              <a:pathLst>
                <a:path extrusionOk="0" h="7370" w="12334">
                  <a:moveTo>
                    <a:pt x="12320" y="1"/>
                  </a:moveTo>
                  <a:cubicBezTo>
                    <a:pt x="12318" y="1"/>
                    <a:pt x="12315" y="2"/>
                    <a:pt x="12313" y="3"/>
                  </a:cubicBezTo>
                  <a:lnTo>
                    <a:pt x="15" y="3"/>
                  </a:lnTo>
                  <a:cubicBezTo>
                    <a:pt x="8" y="3"/>
                    <a:pt x="1" y="10"/>
                    <a:pt x="1" y="17"/>
                  </a:cubicBezTo>
                  <a:lnTo>
                    <a:pt x="1" y="7369"/>
                  </a:lnTo>
                  <a:lnTo>
                    <a:pt x="12333" y="7369"/>
                  </a:lnTo>
                  <a:lnTo>
                    <a:pt x="12333" y="17"/>
                  </a:lnTo>
                  <a:cubicBezTo>
                    <a:pt x="12333" y="11"/>
                    <a:pt x="12329" y="1"/>
                    <a:pt x="12320" y="1"/>
                  </a:cubicBezTo>
                  <a:close/>
                </a:path>
              </a:pathLst>
            </a:custGeom>
            <a:solidFill>
              <a:srgbClr val="F39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2327224" y="2337776"/>
              <a:ext cx="18259" cy="193576"/>
            </a:xfrm>
            <a:custGeom>
              <a:rect b="b" l="l" r="r" t="t"/>
              <a:pathLst>
                <a:path extrusionOk="0" h="7368" w="695">
                  <a:moveTo>
                    <a:pt x="1" y="1"/>
                  </a:moveTo>
                  <a:cubicBezTo>
                    <a:pt x="1" y="8"/>
                    <a:pt x="1" y="8"/>
                    <a:pt x="1" y="15"/>
                  </a:cubicBezTo>
                  <a:lnTo>
                    <a:pt x="1" y="7367"/>
                  </a:lnTo>
                  <a:lnTo>
                    <a:pt x="694" y="7367"/>
                  </a:lnTo>
                  <a:lnTo>
                    <a:pt x="694" y="15"/>
                  </a:lnTo>
                  <a:cubicBezTo>
                    <a:pt x="694" y="8"/>
                    <a:pt x="694" y="8"/>
                    <a:pt x="694" y="1"/>
                  </a:cubicBezTo>
                  <a:close/>
                </a:path>
              </a:pathLst>
            </a:custGeom>
            <a:solidFill>
              <a:srgbClr val="EF7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2069543" y="2630819"/>
              <a:ext cx="227651" cy="28453"/>
            </a:xfrm>
            <a:custGeom>
              <a:rect b="b" l="l" r="r" t="t"/>
              <a:pathLst>
                <a:path extrusionOk="0" h="1083" w="8665">
                  <a:moveTo>
                    <a:pt x="542" y="0"/>
                  </a:moveTo>
                  <a:cubicBezTo>
                    <a:pt x="244" y="0"/>
                    <a:pt x="1" y="243"/>
                    <a:pt x="1" y="541"/>
                  </a:cubicBezTo>
                  <a:cubicBezTo>
                    <a:pt x="1" y="839"/>
                    <a:pt x="244" y="1082"/>
                    <a:pt x="542" y="1082"/>
                  </a:cubicBezTo>
                  <a:lnTo>
                    <a:pt x="8123" y="1082"/>
                  </a:lnTo>
                  <a:cubicBezTo>
                    <a:pt x="8421" y="1082"/>
                    <a:pt x="8664" y="839"/>
                    <a:pt x="8664" y="541"/>
                  </a:cubicBezTo>
                  <a:cubicBezTo>
                    <a:pt x="8664" y="243"/>
                    <a:pt x="8421" y="0"/>
                    <a:pt x="8123" y="0"/>
                  </a:cubicBezTo>
                  <a:close/>
                </a:path>
              </a:pathLst>
            </a:custGeom>
            <a:solidFill>
              <a:srgbClr val="EC64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2175237" y="2549191"/>
              <a:ext cx="14975" cy="11849"/>
            </a:xfrm>
            <a:custGeom>
              <a:rect b="b" l="l" r="r" t="t"/>
              <a:pathLst>
                <a:path extrusionOk="0" h="451" w="570">
                  <a:moveTo>
                    <a:pt x="312" y="0"/>
                  </a:moveTo>
                  <a:cubicBezTo>
                    <a:pt x="266" y="0"/>
                    <a:pt x="218" y="15"/>
                    <a:pt x="174" y="48"/>
                  </a:cubicBezTo>
                  <a:cubicBezTo>
                    <a:pt x="1" y="180"/>
                    <a:pt x="91" y="451"/>
                    <a:pt x="313" y="451"/>
                  </a:cubicBezTo>
                  <a:cubicBezTo>
                    <a:pt x="410" y="451"/>
                    <a:pt x="500" y="381"/>
                    <a:pt x="528" y="284"/>
                  </a:cubicBezTo>
                  <a:cubicBezTo>
                    <a:pt x="570" y="129"/>
                    <a:pt x="448" y="0"/>
                    <a:pt x="312" y="0"/>
                  </a:cubicBezTo>
                  <a:close/>
                </a:path>
              </a:pathLst>
            </a:custGeom>
            <a:solidFill>
              <a:srgbClr val="F39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25"/>
          <p:cNvSpPr txBox="1"/>
          <p:nvPr/>
        </p:nvSpPr>
        <p:spPr>
          <a:xfrm>
            <a:off x="225700" y="1514925"/>
            <a:ext cx="3027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EEEDED"/>
                </a:solidFill>
                <a:latin typeface="Be Vietnam"/>
                <a:ea typeface="Be Vietnam"/>
                <a:cs typeface="Be Vietnam"/>
                <a:sym typeface="Be Vietnam"/>
              </a:rPr>
              <a:t>Thanks for the attention</a:t>
            </a:r>
            <a:endParaRPr b="1" sz="1800">
              <a:solidFill>
                <a:srgbClr val="EEEDED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EEEEEE"/>
                </a:solidFill>
                <a:latin typeface="Be Vietnam"/>
                <a:ea typeface="Be Vietnam"/>
                <a:cs typeface="Be Vietnam"/>
                <a:sym typeface="Be Vietnam"/>
              </a:rPr>
              <a:t>Feel free to contact us:</a:t>
            </a:r>
            <a:endParaRPr b="1" sz="1800">
              <a:solidFill>
                <a:srgbClr val="EEEDED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5" name="Google Shape;75;p10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6" name="Google Shape;76;p10"/>
          <p:cNvSpPr txBox="1"/>
          <p:nvPr/>
        </p:nvSpPr>
        <p:spPr>
          <a:xfrm>
            <a:off x="744625" y="718950"/>
            <a:ext cx="659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rPr>
              <a:t>Cosa sono i bias?</a:t>
            </a:r>
            <a:endParaRPr b="1" sz="2200">
              <a:solidFill>
                <a:srgbClr val="4B4B4B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77" name="Google Shape;77;p10"/>
          <p:cNvSpPr txBox="1"/>
          <p:nvPr/>
        </p:nvSpPr>
        <p:spPr>
          <a:xfrm>
            <a:off x="744625" y="1572975"/>
            <a:ext cx="35259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1200"/>
              <a:buFont typeface="Be Vietnam Pro"/>
              <a:buChar char="●"/>
            </a:pPr>
            <a:r>
              <a:rPr lang="it" sz="12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rPr>
              <a:t>Nel campo della data science e della statistica, il bias è una tendenza sistematica in cui i metodi utilizzati per raccogliere dati e generare statistiche presentano una rappresentazione inaccurata, distorta o tendenziosa della realtà.</a:t>
            </a:r>
            <a:br>
              <a:rPr lang="it" sz="12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rPr>
            </a:br>
            <a:endParaRPr sz="1200">
              <a:solidFill>
                <a:srgbClr val="4B4B4B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1200"/>
              <a:buFont typeface="Be Vietnam"/>
              <a:buChar char="●"/>
            </a:pPr>
            <a:r>
              <a:rPr lang="it" sz="12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rPr>
              <a:t>Un bias può presentarsi in numerose fasi del processo di raccolta e analisi dei dati.</a:t>
            </a:r>
            <a:endParaRPr sz="1200">
              <a:solidFill>
                <a:srgbClr val="4B4B4B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3" name="Google Shape;83;p11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4" name="Google Shape;84;p11"/>
          <p:cNvSpPr txBox="1"/>
          <p:nvPr/>
        </p:nvSpPr>
        <p:spPr>
          <a:xfrm>
            <a:off x="744625" y="718950"/>
            <a:ext cx="659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rPr>
              <a:t>Che tipi di bias esistono?</a:t>
            </a:r>
            <a:endParaRPr b="1" sz="2200">
              <a:solidFill>
                <a:srgbClr val="4B4B4B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85" name="Google Shape;85;p11"/>
          <p:cNvSpPr txBox="1"/>
          <p:nvPr/>
        </p:nvSpPr>
        <p:spPr>
          <a:xfrm>
            <a:off x="692750" y="1452575"/>
            <a:ext cx="3928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1200"/>
              <a:buFont typeface="Be Vietnam Pro"/>
              <a:buChar char="●"/>
            </a:pPr>
            <a:r>
              <a:rPr b="1" lang="it" sz="12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rPr>
              <a:t>Bias dovuti alla selezione dei dati</a:t>
            </a:r>
            <a:endParaRPr b="1" sz="1200">
              <a:solidFill>
                <a:srgbClr val="4B4B4B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rPr>
              <a:t>Il bias si verifica a seguito di una determinata scelta dei dati utilizzati per addestrare un modello di machine learning;</a:t>
            </a:r>
            <a:endParaRPr sz="1200">
              <a:solidFill>
                <a:srgbClr val="4B4B4B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B4B4B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1200"/>
              <a:buFont typeface="Be Vietnam Pro"/>
              <a:buChar char="●"/>
            </a:pPr>
            <a:r>
              <a:rPr b="1" lang="it" sz="12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rPr>
              <a:t>Bias sociali</a:t>
            </a:r>
            <a:br>
              <a:rPr lang="it" sz="12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rPr>
            </a:br>
            <a:r>
              <a:rPr lang="it" sz="12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rPr>
              <a:t>Derivano da pregiudizi o stereotipi presenti nella società;</a:t>
            </a:r>
            <a:endParaRPr sz="1200">
              <a:solidFill>
                <a:srgbClr val="4B4B4B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B4B4B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1200"/>
              <a:buFont typeface="Be Vietnam Pro"/>
              <a:buChar char="●"/>
            </a:pPr>
            <a:r>
              <a:rPr b="1" lang="it" sz="12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rPr>
              <a:t>Bias statistico/computazionale</a:t>
            </a:r>
            <a:br>
              <a:rPr lang="it" sz="12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rPr>
            </a:br>
            <a:r>
              <a:rPr lang="it" sz="12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rPr>
              <a:t>O</a:t>
            </a:r>
            <a:r>
              <a:rPr lang="it" sz="12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rPr>
              <a:t>riginato dall'uso e dall'interpretazione dei modelli di intelligenza artificiale.</a:t>
            </a:r>
            <a:endParaRPr sz="1200">
              <a:solidFill>
                <a:srgbClr val="4B4B4B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86" name="Google Shape;86;p11"/>
          <p:cNvSpPr txBox="1"/>
          <p:nvPr/>
        </p:nvSpPr>
        <p:spPr>
          <a:xfrm>
            <a:off x="692750" y="4625725"/>
            <a:ext cx="737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rPr>
              <a:t>Fonte: Schwartz, R., Vassilev, A., Greene, K., Perine, L., Burt, A., &amp; Hall, P. (2022). Towards a standard for identifying and managing bias in artificial intelligence. NIST special publication, 1270(10.6028).</a:t>
            </a:r>
            <a:endParaRPr sz="800">
              <a:solidFill>
                <a:srgbClr val="4B4B4B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92" name="Google Shape;92;p12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93" name="Google Shape;93;p12"/>
          <p:cNvPicPr preferRelativeResize="0"/>
          <p:nvPr/>
        </p:nvPicPr>
        <p:blipFill rotWithShape="1">
          <a:blip r:embed="rId3">
            <a:alphaModFix/>
          </a:blip>
          <a:srcRect b="-4765" l="-11939" r="2398" t="-4775"/>
          <a:stretch/>
        </p:blipFill>
        <p:spPr>
          <a:xfrm>
            <a:off x="1749125" y="1299500"/>
            <a:ext cx="2263200" cy="35238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4" name="Google Shape;9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9475" y="1438525"/>
            <a:ext cx="2040600" cy="33186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5" name="Google Shape;95;p12"/>
          <p:cNvSpPr txBox="1"/>
          <p:nvPr/>
        </p:nvSpPr>
        <p:spPr>
          <a:xfrm>
            <a:off x="744625" y="718950"/>
            <a:ext cx="659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rPr>
              <a:t>Bias e fairness</a:t>
            </a:r>
            <a:endParaRPr b="1" sz="2200">
              <a:solidFill>
                <a:srgbClr val="4B4B4B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1" name="Google Shape;101;p13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02" name="Google Shape;102;p13"/>
          <p:cNvPicPr preferRelativeResize="0"/>
          <p:nvPr/>
        </p:nvPicPr>
        <p:blipFill rotWithShape="1">
          <a:blip r:embed="rId3">
            <a:alphaModFix/>
          </a:blip>
          <a:srcRect b="6838" l="0" r="0" t="0"/>
          <a:stretch/>
        </p:blipFill>
        <p:spPr>
          <a:xfrm>
            <a:off x="813791" y="1690437"/>
            <a:ext cx="3195000" cy="2166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pic>
        <p:nvPicPr>
          <p:cNvPr id="103" name="Google Shape;10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1575" y="659950"/>
            <a:ext cx="2886300" cy="12999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4" name="Google Shape;10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3025" y="2081975"/>
            <a:ext cx="2723400" cy="2836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5" name="Google Shape;105;p13"/>
          <p:cNvSpPr txBox="1"/>
          <p:nvPr/>
        </p:nvSpPr>
        <p:spPr>
          <a:xfrm>
            <a:off x="744625" y="718950"/>
            <a:ext cx="659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rPr>
              <a:t>Bias e fairness</a:t>
            </a:r>
            <a:endParaRPr b="1" sz="2200">
              <a:solidFill>
                <a:srgbClr val="4B4B4B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669150" y="4663225"/>
            <a:ext cx="4112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rPr>
              <a:t>Fonte:  Apple's 'sexist' credit card investigated by US regulator, BBC News.</a:t>
            </a:r>
            <a:endParaRPr sz="800">
              <a:solidFill>
                <a:srgbClr val="4B4B4B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rPr>
              <a:t>https://www.bbc.com/news/business-50365609</a:t>
            </a:r>
            <a:endParaRPr sz="800">
              <a:solidFill>
                <a:srgbClr val="4B4B4B"/>
              </a:solidFill>
              <a:highlight>
                <a:schemeClr val="accent6"/>
              </a:highlight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B4B4B"/>
              </a:solidFill>
              <a:highlight>
                <a:schemeClr val="accent6"/>
              </a:highlight>
              <a:latin typeface="Be Vietnam"/>
              <a:ea typeface="Be Vietnam"/>
              <a:cs typeface="Be Vietnam"/>
              <a:sym typeface="Be Vietna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12" name="Google Shape;112;p14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13" name="Google Shape;11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0850" y="1607638"/>
            <a:ext cx="3037325" cy="189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625" y="1607650"/>
            <a:ext cx="3037325" cy="189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4"/>
          <p:cNvSpPr txBox="1"/>
          <p:nvPr/>
        </p:nvSpPr>
        <p:spPr>
          <a:xfrm>
            <a:off x="763288" y="35059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525251"/>
                </a:solidFill>
                <a:latin typeface="Be Vietnam"/>
                <a:ea typeface="Be Vietnam"/>
                <a:cs typeface="Be Vietnam"/>
                <a:sym typeface="Be Vietnam"/>
              </a:rPr>
              <a:t>“An impressionist painting of a data scientist working on their laptop”</a:t>
            </a:r>
            <a:endParaRPr sz="1200"/>
          </a:p>
        </p:txBody>
      </p:sp>
      <p:sp>
        <p:nvSpPr>
          <p:cNvPr id="116" name="Google Shape;116;p14"/>
          <p:cNvSpPr txBox="1"/>
          <p:nvPr/>
        </p:nvSpPr>
        <p:spPr>
          <a:xfrm>
            <a:off x="4159500" y="35059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525251"/>
                </a:solidFill>
                <a:latin typeface="Be Vietnam"/>
                <a:ea typeface="Be Vietnam"/>
                <a:cs typeface="Be Vietnam"/>
                <a:sym typeface="Be Vietnam"/>
              </a:rPr>
              <a:t>“An impressionist painting of a person sweeping the floor”</a:t>
            </a:r>
            <a:endParaRPr sz="1200"/>
          </a:p>
        </p:txBody>
      </p:sp>
      <p:sp>
        <p:nvSpPr>
          <p:cNvPr id="117" name="Google Shape;117;p14"/>
          <p:cNvSpPr txBox="1"/>
          <p:nvPr/>
        </p:nvSpPr>
        <p:spPr>
          <a:xfrm>
            <a:off x="744625" y="718950"/>
            <a:ext cx="659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rPr>
              <a:t>Bias e fairness nell’AI generativa</a:t>
            </a:r>
            <a:endParaRPr b="1" sz="2200">
              <a:solidFill>
                <a:srgbClr val="4B4B4B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23" name="Google Shape;123;p15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24" name="Google Shape;12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625" y="1377725"/>
            <a:ext cx="4273001" cy="30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5"/>
          <p:cNvSpPr txBox="1"/>
          <p:nvPr/>
        </p:nvSpPr>
        <p:spPr>
          <a:xfrm>
            <a:off x="5276150" y="1377725"/>
            <a:ext cx="26514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e Vietnam"/>
              <a:buChar char="●"/>
            </a:pPr>
            <a:r>
              <a:rPr lang="it" sz="1200">
                <a:latin typeface="Be Vietnam"/>
                <a:ea typeface="Be Vietnam"/>
                <a:cs typeface="Be Vietnam"/>
                <a:sym typeface="Be Vietnam"/>
              </a:rPr>
              <a:t>I dati sintetici vengono generati artificialmente, utilizzando algoritmi di intelligenza artificiale su campioni di dati reali.</a:t>
            </a:r>
            <a:endParaRPr sz="1200"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e Vietnam"/>
              <a:ea typeface="Be Vietnam"/>
              <a:cs typeface="Be Vietnam"/>
              <a:sym typeface="Be Vietna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e Vietnam"/>
              <a:buChar char="●"/>
            </a:pPr>
            <a:r>
              <a:rPr lang="it" sz="1200">
                <a:latin typeface="Be Vietnam"/>
                <a:ea typeface="Be Vietnam"/>
                <a:cs typeface="Be Vietnam"/>
                <a:sym typeface="Be Vietnam"/>
              </a:rPr>
              <a:t>Essi possiedono le stesse proprietà statistiche e capacità predittive dei dati reali su cui sono stati generati.</a:t>
            </a:r>
            <a:endParaRPr sz="120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744625" y="718950"/>
            <a:ext cx="659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rPr>
              <a:t>Cosa sono i dati sintetici?</a:t>
            </a:r>
            <a:endParaRPr b="1" sz="2200">
              <a:solidFill>
                <a:srgbClr val="4B4B4B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32" name="Google Shape;132;p16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33" name="Google Shape;13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125" y="1750350"/>
            <a:ext cx="6801750" cy="235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 txBox="1"/>
          <p:nvPr/>
        </p:nvSpPr>
        <p:spPr>
          <a:xfrm>
            <a:off x="669150" y="4777825"/>
            <a:ext cx="780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rPr>
              <a:t>Fonte:  J. P. Morgan </a:t>
            </a:r>
            <a:r>
              <a:rPr lang="it" sz="8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rPr>
              <a:t>https://www.jpmorgan.com/technology/artificial-intelligence/initiatives/synthetic-data</a:t>
            </a:r>
            <a:endParaRPr sz="800">
              <a:solidFill>
                <a:srgbClr val="4B4B4B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B4B4B"/>
              </a:solidFill>
              <a:highlight>
                <a:schemeClr val="accent6"/>
              </a:highlight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B4B4B"/>
              </a:solidFill>
              <a:highlight>
                <a:schemeClr val="accent6"/>
              </a:highlight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744625" y="718950"/>
            <a:ext cx="659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rPr>
              <a:t>Come vengono generati i dati sintetici?</a:t>
            </a:r>
            <a:endParaRPr b="1" sz="2200">
              <a:solidFill>
                <a:srgbClr val="4B4B4B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41" name="Google Shape;141;p17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756225" y="1165950"/>
            <a:ext cx="7331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525251"/>
                </a:solidFill>
                <a:latin typeface="Be Vietnam"/>
                <a:ea typeface="Be Vietnam"/>
                <a:cs typeface="Be Vietnam"/>
                <a:sym typeface="Be Vietnam"/>
              </a:rPr>
              <a:t>Dataset giocattolo</a:t>
            </a:r>
            <a:endParaRPr>
              <a:solidFill>
                <a:srgbClr val="52525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525251"/>
                </a:solidFill>
                <a:latin typeface="Be Vietnam"/>
                <a:ea typeface="Be Vietnam"/>
                <a:cs typeface="Be Vietnam"/>
                <a:sym typeface="Be Vietnam"/>
              </a:rPr>
              <a:t>Adult Census Income, classificazione binaria con XGBoost model.</a:t>
            </a:r>
            <a:endParaRPr>
              <a:solidFill>
                <a:srgbClr val="52525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2525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525251"/>
                </a:solidFill>
                <a:latin typeface="Be Vietnam"/>
                <a:ea typeface="Be Vietnam"/>
                <a:cs typeface="Be Vietnam"/>
                <a:sym typeface="Be Vietnam"/>
              </a:rPr>
              <a:t>Obiettivo</a:t>
            </a:r>
            <a:endParaRPr>
              <a:solidFill>
                <a:srgbClr val="52525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525251"/>
                </a:solidFill>
                <a:latin typeface="Be Vietnam"/>
                <a:ea typeface="Be Vietnam"/>
                <a:cs typeface="Be Vietnam"/>
                <a:sym typeface="Be Vietnam"/>
              </a:rPr>
              <a:t>F</a:t>
            </a:r>
            <a:r>
              <a:rPr lang="it">
                <a:solidFill>
                  <a:srgbClr val="525251"/>
                </a:solidFill>
                <a:latin typeface="Be Vietnam"/>
                <a:ea typeface="Be Vietnam"/>
                <a:cs typeface="Be Vietnam"/>
                <a:sym typeface="Be Vietnam"/>
              </a:rPr>
              <a:t>ar sì che il modello prenda decisioni sullo stipendio senza tener conto di alcune categorie protette come le colonne sex, race o relationship.</a:t>
            </a:r>
            <a:endParaRPr>
              <a:solidFill>
                <a:srgbClr val="52525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pic>
        <p:nvPicPr>
          <p:cNvPr id="143" name="Google Shape;14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450" y="2719650"/>
            <a:ext cx="7276048" cy="19585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4" name="Google Shape;144;p17"/>
          <p:cNvSpPr txBox="1"/>
          <p:nvPr/>
        </p:nvSpPr>
        <p:spPr>
          <a:xfrm>
            <a:off x="744625" y="718950"/>
            <a:ext cx="659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4B4B4B"/>
                </a:solidFill>
                <a:latin typeface="Be Vietnam"/>
                <a:ea typeface="Be Vietnam"/>
                <a:cs typeface="Be Vietnam"/>
                <a:sym typeface="Be Vietnam"/>
              </a:rPr>
              <a:t>Come affrontare i bias con i dati sintetici?</a:t>
            </a:r>
            <a:endParaRPr b="1" sz="2200">
              <a:solidFill>
                <a:srgbClr val="4B4B4B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1E9BDC"/>
      </a:dk1>
      <a:lt1>
        <a:srgbClr val="FFFFFF"/>
      </a:lt1>
      <a:dk2>
        <a:srgbClr val="1E9BDC"/>
      </a:dk2>
      <a:lt2>
        <a:srgbClr val="EEEEEE"/>
      </a:lt2>
      <a:accent1>
        <a:srgbClr val="FFAB40"/>
      </a:accent1>
      <a:accent2>
        <a:srgbClr val="4B4B4B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