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93" r:id="rId5"/>
    <p:sldId id="294" r:id="rId6"/>
    <p:sldId id="299" r:id="rId7"/>
    <p:sldId id="281" r:id="rId8"/>
    <p:sldId id="297" r:id="rId9"/>
    <p:sldId id="300" r:id="rId10"/>
    <p:sldId id="301" r:id="rId11"/>
    <p:sldId id="303" r:id="rId12"/>
    <p:sldId id="302" r:id="rId13"/>
    <p:sldId id="296" r:id="rId14"/>
    <p:sldId id="305" r:id="rId15"/>
    <p:sldId id="291" r:id="rId16"/>
    <p:sldId id="295" r:id="rId17"/>
    <p:sldId id="298" r:id="rId18"/>
  </p:sldIdLst>
  <p:sldSz cx="9144000" cy="5143500" type="screen16x9"/>
  <p:notesSz cx="6858000" cy="9144000"/>
  <p:embeddedFontLst>
    <p:embeddedFont>
      <p:font typeface="Fira Sans Condensed" panose="020F0502020204030204" pitchFamily="34" charset="0"/>
      <p:regular r:id="rId20"/>
      <p:bold r:id="rId21"/>
      <p:italic r:id="rId22"/>
      <p:boldItalic r:id="rId23"/>
    </p:embeddedFont>
    <p:embeddedFont>
      <p:font typeface="Fira Sans Condensed Light" panose="020F0302020204030204" pitchFamily="34" charset="0"/>
      <p:regular r:id="rId24"/>
      <p:bold r:id="rId25"/>
      <p:italic r:id="rId26"/>
      <p:boldItalic r:id="rId27"/>
    </p:embeddedFont>
    <p:embeddedFont>
      <p:font typeface="Rajdhani" panose="02000000000000000000" pitchFamily="2" charset="77"/>
      <p:regular r:id="rId28"/>
      <p:bold r:id="rId29"/>
    </p:embeddedFont>
    <p:embeddedFont>
      <p:font typeface="Raleway Medium" panose="020F0502020204030204" pitchFamily="34" charset="0"/>
      <p:regular r:id="rId30"/>
      <p:bold r:id="rId31"/>
      <p:italic r:id="rId32"/>
      <p:boldItalic r:id="rId33"/>
    </p:embeddedFont>
    <p:embeddedFont>
      <p:font typeface="Roboto Condensed Light" panose="020F0302020204030204" pitchFamily="34"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DF5F99-2888-462A-A0E6-5FA4380FED7A}">
  <a:tblStyle styleId="{CDDF5F99-2888-462A-A0E6-5FA4380FED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70" d="100"/>
          <a:sy n="170" d="100"/>
        </p:scale>
        <p:origin x="200" y="184"/>
      </p:cViewPr>
      <p:guideLst>
        <p:guide orient="horz" pos="62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53B3FD-9E76-CA47-8AF4-89072A914A26}" type="doc">
      <dgm:prSet loTypeId="urn:microsoft.com/office/officeart/2005/8/layout/cycle8" loCatId="" qsTypeId="urn:microsoft.com/office/officeart/2005/8/quickstyle/simple1" qsCatId="simple" csTypeId="urn:microsoft.com/office/officeart/2005/8/colors/accent1_2" csCatId="accent1" phldr="1"/>
      <dgm:spPr/>
    </dgm:pt>
    <dgm:pt modelId="{038DE0B1-418B-3245-AB91-E6C9525DED6C}">
      <dgm:prSet phldrT="[Text]"/>
      <dgm:spPr/>
      <dgm:t>
        <a:bodyPr/>
        <a:lstStyle/>
        <a:p>
          <a:r>
            <a:rPr lang="en-US" dirty="0"/>
            <a:t>Happy</a:t>
          </a:r>
        </a:p>
      </dgm:t>
    </dgm:pt>
    <dgm:pt modelId="{5EC53A20-2DF3-0F41-8216-4E22D1D67795}" type="parTrans" cxnId="{86E93E48-FE85-5E48-A98C-5C56B05CA7C1}">
      <dgm:prSet/>
      <dgm:spPr/>
      <dgm:t>
        <a:bodyPr/>
        <a:lstStyle/>
        <a:p>
          <a:endParaRPr lang="en-US"/>
        </a:p>
      </dgm:t>
    </dgm:pt>
    <dgm:pt modelId="{B412975E-5D6C-3147-AF2A-22C0BA44EAB2}" type="sibTrans" cxnId="{86E93E48-FE85-5E48-A98C-5C56B05CA7C1}">
      <dgm:prSet/>
      <dgm:spPr/>
      <dgm:t>
        <a:bodyPr/>
        <a:lstStyle/>
        <a:p>
          <a:endParaRPr lang="en-US"/>
        </a:p>
      </dgm:t>
    </dgm:pt>
    <dgm:pt modelId="{9DCE28F0-E391-7B40-9437-4CDED440F9A2}">
      <dgm:prSet phldrT="[Text]"/>
      <dgm:spPr/>
      <dgm:t>
        <a:bodyPr/>
        <a:lstStyle/>
        <a:p>
          <a:r>
            <a:rPr lang="en-US" dirty="0"/>
            <a:t>Neutral</a:t>
          </a:r>
        </a:p>
      </dgm:t>
    </dgm:pt>
    <dgm:pt modelId="{169B4F15-244E-A84F-BCFD-9BAE444ECA80}" type="sibTrans" cxnId="{DE48074E-52CD-7D49-9FF9-90021F2CF3CE}">
      <dgm:prSet/>
      <dgm:spPr/>
      <dgm:t>
        <a:bodyPr/>
        <a:lstStyle/>
        <a:p>
          <a:endParaRPr lang="en-US"/>
        </a:p>
      </dgm:t>
    </dgm:pt>
    <dgm:pt modelId="{31F70AD7-4C1A-B941-85C6-668C98E70362}" type="parTrans" cxnId="{DE48074E-52CD-7D49-9FF9-90021F2CF3CE}">
      <dgm:prSet/>
      <dgm:spPr/>
      <dgm:t>
        <a:bodyPr/>
        <a:lstStyle/>
        <a:p>
          <a:endParaRPr lang="en-US"/>
        </a:p>
      </dgm:t>
    </dgm:pt>
    <dgm:pt modelId="{3717DC85-08EA-EE4B-82E6-856C05F2A398}">
      <dgm:prSet phldrT="[Text]"/>
      <dgm:spPr/>
      <dgm:t>
        <a:bodyPr/>
        <a:lstStyle/>
        <a:p>
          <a:r>
            <a:rPr lang="en-US" dirty="0"/>
            <a:t>Sad</a:t>
          </a:r>
        </a:p>
      </dgm:t>
    </dgm:pt>
    <dgm:pt modelId="{4BF0E10D-D920-574A-B1FA-CC857DB0F44A}" type="sibTrans" cxnId="{CE54D2EE-7CD4-0E49-A14E-66BA92AE710A}">
      <dgm:prSet/>
      <dgm:spPr/>
      <dgm:t>
        <a:bodyPr/>
        <a:lstStyle/>
        <a:p>
          <a:endParaRPr lang="en-US"/>
        </a:p>
      </dgm:t>
    </dgm:pt>
    <dgm:pt modelId="{9C3B238C-AE27-E84F-A9C1-AD71FF6405F8}" type="parTrans" cxnId="{CE54D2EE-7CD4-0E49-A14E-66BA92AE710A}">
      <dgm:prSet/>
      <dgm:spPr/>
      <dgm:t>
        <a:bodyPr/>
        <a:lstStyle/>
        <a:p>
          <a:endParaRPr lang="en-US"/>
        </a:p>
      </dgm:t>
    </dgm:pt>
    <dgm:pt modelId="{9B722A11-346F-DF4A-B9FA-38C4E50336E0}" type="pres">
      <dgm:prSet presAssocID="{1453B3FD-9E76-CA47-8AF4-89072A914A26}" presName="compositeShape" presStyleCnt="0">
        <dgm:presLayoutVars>
          <dgm:chMax val="7"/>
          <dgm:dir/>
          <dgm:resizeHandles val="exact"/>
        </dgm:presLayoutVars>
      </dgm:prSet>
      <dgm:spPr/>
    </dgm:pt>
    <dgm:pt modelId="{19FD01D6-7F37-B04A-AC64-BFD6E09B964E}" type="pres">
      <dgm:prSet presAssocID="{1453B3FD-9E76-CA47-8AF4-89072A914A26}" presName="wedge1" presStyleLbl="node1" presStyleIdx="0" presStyleCnt="3"/>
      <dgm:spPr/>
    </dgm:pt>
    <dgm:pt modelId="{251EB6C6-4EAB-4F4A-A7F8-A5FB2AC6B9EC}" type="pres">
      <dgm:prSet presAssocID="{1453B3FD-9E76-CA47-8AF4-89072A914A26}" presName="dummy1a" presStyleCnt="0"/>
      <dgm:spPr/>
    </dgm:pt>
    <dgm:pt modelId="{80A50826-9C25-B948-8372-6FABA9089C14}" type="pres">
      <dgm:prSet presAssocID="{1453B3FD-9E76-CA47-8AF4-89072A914A26}" presName="dummy1b" presStyleCnt="0"/>
      <dgm:spPr/>
    </dgm:pt>
    <dgm:pt modelId="{88303F48-964A-B541-BD23-873C6B683C76}" type="pres">
      <dgm:prSet presAssocID="{1453B3FD-9E76-CA47-8AF4-89072A914A26}" presName="wedge1Tx" presStyleLbl="node1" presStyleIdx="0" presStyleCnt="3">
        <dgm:presLayoutVars>
          <dgm:chMax val="0"/>
          <dgm:chPref val="0"/>
          <dgm:bulletEnabled val="1"/>
        </dgm:presLayoutVars>
      </dgm:prSet>
      <dgm:spPr/>
    </dgm:pt>
    <dgm:pt modelId="{4A16E289-FD87-0D4C-A7A8-FD8B9A5640B8}" type="pres">
      <dgm:prSet presAssocID="{1453B3FD-9E76-CA47-8AF4-89072A914A26}" presName="wedge2" presStyleLbl="node1" presStyleIdx="1" presStyleCnt="3"/>
      <dgm:spPr/>
    </dgm:pt>
    <dgm:pt modelId="{7DFC0437-DD55-0846-A511-87C7023157DD}" type="pres">
      <dgm:prSet presAssocID="{1453B3FD-9E76-CA47-8AF4-89072A914A26}" presName="dummy2a" presStyleCnt="0"/>
      <dgm:spPr/>
    </dgm:pt>
    <dgm:pt modelId="{15251F49-4AF2-DD45-989B-B67EE2331C62}" type="pres">
      <dgm:prSet presAssocID="{1453B3FD-9E76-CA47-8AF4-89072A914A26}" presName="dummy2b" presStyleCnt="0"/>
      <dgm:spPr/>
    </dgm:pt>
    <dgm:pt modelId="{7F03F10F-77F8-224E-BE28-5B86B9D6AFC7}" type="pres">
      <dgm:prSet presAssocID="{1453B3FD-9E76-CA47-8AF4-89072A914A26}" presName="wedge2Tx" presStyleLbl="node1" presStyleIdx="1" presStyleCnt="3">
        <dgm:presLayoutVars>
          <dgm:chMax val="0"/>
          <dgm:chPref val="0"/>
          <dgm:bulletEnabled val="1"/>
        </dgm:presLayoutVars>
      </dgm:prSet>
      <dgm:spPr/>
    </dgm:pt>
    <dgm:pt modelId="{623CDE49-DB1D-3449-8624-71D651CD182E}" type="pres">
      <dgm:prSet presAssocID="{1453B3FD-9E76-CA47-8AF4-89072A914A26}" presName="wedge3" presStyleLbl="node1" presStyleIdx="2" presStyleCnt="3"/>
      <dgm:spPr/>
    </dgm:pt>
    <dgm:pt modelId="{9D68A7B2-CEF3-294B-B6FF-F346544A7AEA}" type="pres">
      <dgm:prSet presAssocID="{1453B3FD-9E76-CA47-8AF4-89072A914A26}" presName="dummy3a" presStyleCnt="0"/>
      <dgm:spPr/>
    </dgm:pt>
    <dgm:pt modelId="{C105B09E-84FC-D641-A150-44E8051AD54C}" type="pres">
      <dgm:prSet presAssocID="{1453B3FD-9E76-CA47-8AF4-89072A914A26}" presName="dummy3b" presStyleCnt="0"/>
      <dgm:spPr/>
    </dgm:pt>
    <dgm:pt modelId="{FCF350A6-3CF1-784D-855C-09D1A48DF35A}" type="pres">
      <dgm:prSet presAssocID="{1453B3FD-9E76-CA47-8AF4-89072A914A26}" presName="wedge3Tx" presStyleLbl="node1" presStyleIdx="2" presStyleCnt="3">
        <dgm:presLayoutVars>
          <dgm:chMax val="0"/>
          <dgm:chPref val="0"/>
          <dgm:bulletEnabled val="1"/>
        </dgm:presLayoutVars>
      </dgm:prSet>
      <dgm:spPr/>
    </dgm:pt>
    <dgm:pt modelId="{76B5ACB3-3BD7-1041-A742-FC313AE376D9}" type="pres">
      <dgm:prSet presAssocID="{4BF0E10D-D920-574A-B1FA-CC857DB0F44A}" presName="arrowWedge1" presStyleLbl="fgSibTrans2D1" presStyleIdx="0" presStyleCnt="3"/>
      <dgm:spPr>
        <a:solidFill>
          <a:schemeClr val="tx2"/>
        </a:solidFill>
      </dgm:spPr>
    </dgm:pt>
    <dgm:pt modelId="{1A88F143-795F-0748-BE68-E6252909325B}" type="pres">
      <dgm:prSet presAssocID="{169B4F15-244E-A84F-BCFD-9BAE444ECA80}" presName="arrowWedge2" presStyleLbl="fgSibTrans2D1" presStyleIdx="1" presStyleCnt="3"/>
      <dgm:spPr>
        <a:solidFill>
          <a:schemeClr val="tx2"/>
        </a:solidFill>
      </dgm:spPr>
    </dgm:pt>
    <dgm:pt modelId="{16777A5C-C89D-0B41-A58B-A9DEFC32437E}" type="pres">
      <dgm:prSet presAssocID="{B412975E-5D6C-3147-AF2A-22C0BA44EAB2}" presName="arrowWedge3" presStyleLbl="fgSibTrans2D1" presStyleIdx="2" presStyleCnt="3"/>
      <dgm:spPr>
        <a:solidFill>
          <a:schemeClr val="tx2"/>
        </a:solidFill>
      </dgm:spPr>
    </dgm:pt>
  </dgm:ptLst>
  <dgm:cxnLst>
    <dgm:cxn modelId="{60AC960F-5A9E-5240-8C0F-C49B9E02CD99}" type="presOf" srcId="{9DCE28F0-E391-7B40-9437-4CDED440F9A2}" destId="{4A16E289-FD87-0D4C-A7A8-FD8B9A5640B8}" srcOrd="0" destOrd="0" presId="urn:microsoft.com/office/officeart/2005/8/layout/cycle8"/>
    <dgm:cxn modelId="{4C816F1C-5110-D343-8D4E-D4062FDFEBDC}" type="presOf" srcId="{038DE0B1-418B-3245-AB91-E6C9525DED6C}" destId="{623CDE49-DB1D-3449-8624-71D651CD182E}" srcOrd="0" destOrd="0" presId="urn:microsoft.com/office/officeart/2005/8/layout/cycle8"/>
    <dgm:cxn modelId="{4111FA29-268B-7E45-9FAB-0C730A73AA5A}" type="presOf" srcId="{9DCE28F0-E391-7B40-9437-4CDED440F9A2}" destId="{7F03F10F-77F8-224E-BE28-5B86B9D6AFC7}" srcOrd="1" destOrd="0" presId="urn:microsoft.com/office/officeart/2005/8/layout/cycle8"/>
    <dgm:cxn modelId="{86E93E48-FE85-5E48-A98C-5C56B05CA7C1}" srcId="{1453B3FD-9E76-CA47-8AF4-89072A914A26}" destId="{038DE0B1-418B-3245-AB91-E6C9525DED6C}" srcOrd="2" destOrd="0" parTransId="{5EC53A20-2DF3-0F41-8216-4E22D1D67795}" sibTransId="{B412975E-5D6C-3147-AF2A-22C0BA44EAB2}"/>
    <dgm:cxn modelId="{DE48074E-52CD-7D49-9FF9-90021F2CF3CE}" srcId="{1453B3FD-9E76-CA47-8AF4-89072A914A26}" destId="{9DCE28F0-E391-7B40-9437-4CDED440F9A2}" srcOrd="1" destOrd="0" parTransId="{31F70AD7-4C1A-B941-85C6-668C98E70362}" sibTransId="{169B4F15-244E-A84F-BCFD-9BAE444ECA80}"/>
    <dgm:cxn modelId="{4EB31F53-F5FD-3945-B8B5-0341F14B14AC}" type="presOf" srcId="{3717DC85-08EA-EE4B-82E6-856C05F2A398}" destId="{19FD01D6-7F37-B04A-AC64-BFD6E09B964E}" srcOrd="0" destOrd="0" presId="urn:microsoft.com/office/officeart/2005/8/layout/cycle8"/>
    <dgm:cxn modelId="{43B9DD9C-CE3D-674A-AF15-DBA1A6AA4FAE}" type="presOf" srcId="{038DE0B1-418B-3245-AB91-E6C9525DED6C}" destId="{FCF350A6-3CF1-784D-855C-09D1A48DF35A}" srcOrd="1" destOrd="0" presId="urn:microsoft.com/office/officeart/2005/8/layout/cycle8"/>
    <dgm:cxn modelId="{6B7FD0A1-D15D-014A-8ABB-B48CBBF0D458}" type="presOf" srcId="{3717DC85-08EA-EE4B-82E6-856C05F2A398}" destId="{88303F48-964A-B541-BD23-873C6B683C76}" srcOrd="1" destOrd="0" presId="urn:microsoft.com/office/officeart/2005/8/layout/cycle8"/>
    <dgm:cxn modelId="{3DF157E1-499A-264E-98F9-FE68EC0BE25C}" type="presOf" srcId="{1453B3FD-9E76-CA47-8AF4-89072A914A26}" destId="{9B722A11-346F-DF4A-B9FA-38C4E50336E0}" srcOrd="0" destOrd="0" presId="urn:microsoft.com/office/officeart/2005/8/layout/cycle8"/>
    <dgm:cxn modelId="{CE54D2EE-7CD4-0E49-A14E-66BA92AE710A}" srcId="{1453B3FD-9E76-CA47-8AF4-89072A914A26}" destId="{3717DC85-08EA-EE4B-82E6-856C05F2A398}" srcOrd="0" destOrd="0" parTransId="{9C3B238C-AE27-E84F-A9C1-AD71FF6405F8}" sibTransId="{4BF0E10D-D920-574A-B1FA-CC857DB0F44A}"/>
    <dgm:cxn modelId="{F85DEE30-0044-2442-97FE-6B06D7505B21}" type="presParOf" srcId="{9B722A11-346F-DF4A-B9FA-38C4E50336E0}" destId="{19FD01D6-7F37-B04A-AC64-BFD6E09B964E}" srcOrd="0" destOrd="0" presId="urn:microsoft.com/office/officeart/2005/8/layout/cycle8"/>
    <dgm:cxn modelId="{E53F12BF-B42C-444A-B6A7-D392A0655B45}" type="presParOf" srcId="{9B722A11-346F-DF4A-B9FA-38C4E50336E0}" destId="{251EB6C6-4EAB-4F4A-A7F8-A5FB2AC6B9EC}" srcOrd="1" destOrd="0" presId="urn:microsoft.com/office/officeart/2005/8/layout/cycle8"/>
    <dgm:cxn modelId="{8F81B4BB-B9DE-BA4C-BE7E-02CAAC3E3328}" type="presParOf" srcId="{9B722A11-346F-DF4A-B9FA-38C4E50336E0}" destId="{80A50826-9C25-B948-8372-6FABA9089C14}" srcOrd="2" destOrd="0" presId="urn:microsoft.com/office/officeart/2005/8/layout/cycle8"/>
    <dgm:cxn modelId="{C1B2F5D1-ACC4-D242-BC3D-A272EBBACD43}" type="presParOf" srcId="{9B722A11-346F-DF4A-B9FA-38C4E50336E0}" destId="{88303F48-964A-B541-BD23-873C6B683C76}" srcOrd="3" destOrd="0" presId="urn:microsoft.com/office/officeart/2005/8/layout/cycle8"/>
    <dgm:cxn modelId="{884730A1-4649-D747-9744-A7652AC9B9C3}" type="presParOf" srcId="{9B722A11-346F-DF4A-B9FA-38C4E50336E0}" destId="{4A16E289-FD87-0D4C-A7A8-FD8B9A5640B8}" srcOrd="4" destOrd="0" presId="urn:microsoft.com/office/officeart/2005/8/layout/cycle8"/>
    <dgm:cxn modelId="{A5B98E0D-F642-4747-BE64-398BA7AE4FF8}" type="presParOf" srcId="{9B722A11-346F-DF4A-B9FA-38C4E50336E0}" destId="{7DFC0437-DD55-0846-A511-87C7023157DD}" srcOrd="5" destOrd="0" presId="urn:microsoft.com/office/officeart/2005/8/layout/cycle8"/>
    <dgm:cxn modelId="{387ED208-AE79-5F43-8C05-EA151CF56AAB}" type="presParOf" srcId="{9B722A11-346F-DF4A-B9FA-38C4E50336E0}" destId="{15251F49-4AF2-DD45-989B-B67EE2331C62}" srcOrd="6" destOrd="0" presId="urn:microsoft.com/office/officeart/2005/8/layout/cycle8"/>
    <dgm:cxn modelId="{A77A07E2-BC78-B845-987B-95447BD7C55C}" type="presParOf" srcId="{9B722A11-346F-DF4A-B9FA-38C4E50336E0}" destId="{7F03F10F-77F8-224E-BE28-5B86B9D6AFC7}" srcOrd="7" destOrd="0" presId="urn:microsoft.com/office/officeart/2005/8/layout/cycle8"/>
    <dgm:cxn modelId="{56A60DBE-0648-334F-9419-6FD5A501ED94}" type="presParOf" srcId="{9B722A11-346F-DF4A-B9FA-38C4E50336E0}" destId="{623CDE49-DB1D-3449-8624-71D651CD182E}" srcOrd="8" destOrd="0" presId="urn:microsoft.com/office/officeart/2005/8/layout/cycle8"/>
    <dgm:cxn modelId="{74787310-1069-AD43-BC9C-BD80F819414B}" type="presParOf" srcId="{9B722A11-346F-DF4A-B9FA-38C4E50336E0}" destId="{9D68A7B2-CEF3-294B-B6FF-F346544A7AEA}" srcOrd="9" destOrd="0" presId="urn:microsoft.com/office/officeart/2005/8/layout/cycle8"/>
    <dgm:cxn modelId="{34E80F8D-E986-7C40-8AE6-A872AE964843}" type="presParOf" srcId="{9B722A11-346F-DF4A-B9FA-38C4E50336E0}" destId="{C105B09E-84FC-D641-A150-44E8051AD54C}" srcOrd="10" destOrd="0" presId="urn:microsoft.com/office/officeart/2005/8/layout/cycle8"/>
    <dgm:cxn modelId="{9FD87676-D1F7-324B-B689-36C5F4FC8F1E}" type="presParOf" srcId="{9B722A11-346F-DF4A-B9FA-38C4E50336E0}" destId="{FCF350A6-3CF1-784D-855C-09D1A48DF35A}" srcOrd="11" destOrd="0" presId="urn:microsoft.com/office/officeart/2005/8/layout/cycle8"/>
    <dgm:cxn modelId="{2BEBA4A7-2F58-7D46-96C3-CE0D45F6D688}" type="presParOf" srcId="{9B722A11-346F-DF4A-B9FA-38C4E50336E0}" destId="{76B5ACB3-3BD7-1041-A742-FC313AE376D9}" srcOrd="12" destOrd="0" presId="urn:microsoft.com/office/officeart/2005/8/layout/cycle8"/>
    <dgm:cxn modelId="{4A78C698-A9E9-4041-A32E-E01130794293}" type="presParOf" srcId="{9B722A11-346F-DF4A-B9FA-38C4E50336E0}" destId="{1A88F143-795F-0748-BE68-E6252909325B}" srcOrd="13" destOrd="0" presId="urn:microsoft.com/office/officeart/2005/8/layout/cycle8"/>
    <dgm:cxn modelId="{9563F134-1B7E-6F4D-8E41-DD982B2F65C8}" type="presParOf" srcId="{9B722A11-346F-DF4A-B9FA-38C4E50336E0}" destId="{16777A5C-C89D-0B41-A58B-A9DEFC32437E}" srcOrd="1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D01D6-7F37-B04A-AC64-BFD6E09B964E}">
      <dsp:nvSpPr>
        <dsp:cNvPr id="0" name=""/>
        <dsp:cNvSpPr/>
      </dsp:nvSpPr>
      <dsp:spPr>
        <a:xfrm>
          <a:off x="184387" y="83339"/>
          <a:ext cx="1077004" cy="1077004"/>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Sad</a:t>
          </a:r>
        </a:p>
      </dsp:txBody>
      <dsp:txXfrm>
        <a:off x="751994" y="311561"/>
        <a:ext cx="384644" cy="320537"/>
      </dsp:txXfrm>
    </dsp:sp>
    <dsp:sp modelId="{4A16E289-FD87-0D4C-A7A8-FD8B9A5640B8}">
      <dsp:nvSpPr>
        <dsp:cNvPr id="0" name=""/>
        <dsp:cNvSpPr/>
      </dsp:nvSpPr>
      <dsp:spPr>
        <a:xfrm>
          <a:off x="162206" y="121804"/>
          <a:ext cx="1077004" cy="1077004"/>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Neutral</a:t>
          </a:r>
        </a:p>
      </dsp:txBody>
      <dsp:txXfrm>
        <a:off x="418635" y="820574"/>
        <a:ext cx="576966" cy="282072"/>
      </dsp:txXfrm>
    </dsp:sp>
    <dsp:sp modelId="{623CDE49-DB1D-3449-8624-71D651CD182E}">
      <dsp:nvSpPr>
        <dsp:cNvPr id="0" name=""/>
        <dsp:cNvSpPr/>
      </dsp:nvSpPr>
      <dsp:spPr>
        <a:xfrm>
          <a:off x="140025" y="83339"/>
          <a:ext cx="1077004" cy="1077004"/>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Happy</a:t>
          </a:r>
        </a:p>
      </dsp:txBody>
      <dsp:txXfrm>
        <a:off x="264778" y="311561"/>
        <a:ext cx="384644" cy="320537"/>
      </dsp:txXfrm>
    </dsp:sp>
    <dsp:sp modelId="{76B5ACB3-3BD7-1041-A742-FC313AE376D9}">
      <dsp:nvSpPr>
        <dsp:cNvPr id="0" name=""/>
        <dsp:cNvSpPr/>
      </dsp:nvSpPr>
      <dsp:spPr>
        <a:xfrm>
          <a:off x="117804" y="16667"/>
          <a:ext cx="1210347" cy="1210347"/>
        </a:xfrm>
        <a:prstGeom prst="circularArrow">
          <a:avLst>
            <a:gd name="adj1" fmla="val 5085"/>
            <a:gd name="adj2" fmla="val 327528"/>
            <a:gd name="adj3" fmla="val 1472472"/>
            <a:gd name="adj4" fmla="val 16199432"/>
            <a:gd name="adj5" fmla="val 5932"/>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sp>
    <dsp:sp modelId="{1A88F143-795F-0748-BE68-E6252909325B}">
      <dsp:nvSpPr>
        <dsp:cNvPr id="0" name=""/>
        <dsp:cNvSpPr/>
      </dsp:nvSpPr>
      <dsp:spPr>
        <a:xfrm>
          <a:off x="95534" y="55064"/>
          <a:ext cx="1210347" cy="1210347"/>
        </a:xfrm>
        <a:prstGeom prst="circularArrow">
          <a:avLst>
            <a:gd name="adj1" fmla="val 5085"/>
            <a:gd name="adj2" fmla="val 327528"/>
            <a:gd name="adj3" fmla="val 8671970"/>
            <a:gd name="adj4" fmla="val 1800502"/>
            <a:gd name="adj5" fmla="val 5932"/>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sp>
    <dsp:sp modelId="{16777A5C-C89D-0B41-A58B-A9DEFC32437E}">
      <dsp:nvSpPr>
        <dsp:cNvPr id="0" name=""/>
        <dsp:cNvSpPr/>
      </dsp:nvSpPr>
      <dsp:spPr>
        <a:xfrm>
          <a:off x="73264" y="16667"/>
          <a:ext cx="1210347" cy="1210347"/>
        </a:xfrm>
        <a:prstGeom prst="circularArrow">
          <a:avLst>
            <a:gd name="adj1" fmla="val 5085"/>
            <a:gd name="adj2" fmla="val 327528"/>
            <a:gd name="adj3" fmla="val 15873039"/>
            <a:gd name="adj4" fmla="val 9000000"/>
            <a:gd name="adj5" fmla="val 5932"/>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74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282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78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71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6bcecd75a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6bcecd75a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354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6bcecd75a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6bcecd75a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286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224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940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03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02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175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6bcecd75a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6bcecd75a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37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61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10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139125" y="606829"/>
            <a:ext cx="4291523" cy="2931501"/>
          </a:xfrm>
          <a:prstGeom prst="rect">
            <a:avLst/>
          </a:prstGeom>
        </p:spPr>
        <p:txBody>
          <a:bodyPr spcFirstLastPara="1" wrap="square" lIns="91425" tIns="91425" rIns="91425" bIns="91425" anchor="b" anchorCtr="0">
            <a:noAutofit/>
          </a:bodyPr>
          <a:lstStyle/>
          <a:p>
            <a:r>
              <a:rPr lang="en-CA" sz="5400" dirty="0"/>
              <a:t>FACIAL EXPRESSION DETECTION</a:t>
            </a:r>
            <a:endParaRPr sz="5400" dirty="0"/>
          </a:p>
        </p:txBody>
      </p:sp>
      <p:sp>
        <p:nvSpPr>
          <p:cNvPr id="58" name="Google Shape;58;p15"/>
          <p:cNvSpPr txBox="1">
            <a:spLocks noGrp="1"/>
          </p:cNvSpPr>
          <p:nvPr>
            <p:ph type="subTitle" idx="1"/>
          </p:nvPr>
        </p:nvSpPr>
        <p:spPr>
          <a:xfrm>
            <a:off x="6470373" y="3848863"/>
            <a:ext cx="1960251" cy="9891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PREPARED BY:</a:t>
            </a:r>
          </a:p>
          <a:p>
            <a:pPr marL="0" lvl="0" indent="0" algn="l" rtl="0">
              <a:spcBef>
                <a:spcPts val="0"/>
              </a:spcBef>
              <a:spcAft>
                <a:spcPts val="0"/>
              </a:spcAft>
              <a:buNone/>
            </a:pPr>
            <a:r>
              <a:rPr lang="en" dirty="0"/>
              <a:t>DHVANI SONI</a:t>
            </a:r>
          </a:p>
          <a:p>
            <a:pPr marL="0" lvl="0" indent="0" algn="l" rtl="0">
              <a:spcBef>
                <a:spcPts val="0"/>
              </a:spcBef>
              <a:spcAft>
                <a:spcPts val="0"/>
              </a:spcAft>
              <a:buNone/>
            </a:pPr>
            <a:r>
              <a:rPr lang="en" dirty="0"/>
              <a:t>JASKIRAN KAUR SAINI</a:t>
            </a:r>
            <a:endParaRPr dirty="0"/>
          </a:p>
        </p:txBody>
      </p:sp>
      <p:pic>
        <p:nvPicPr>
          <p:cNvPr id="59" name="Google Shape;59;p15"/>
          <p:cNvPicPr preferRelativeResize="0"/>
          <p:nvPr/>
        </p:nvPicPr>
        <p:blipFill rotWithShape="1">
          <a:blip r:embed="rId3">
            <a:alphaModFix/>
          </a:blip>
          <a:srcRect l="25302" r="25297"/>
          <a:stretch/>
        </p:blipFill>
        <p:spPr>
          <a:xfrm>
            <a:off x="767950" y="978400"/>
            <a:ext cx="3049450" cy="3472324"/>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1"/>
            <a:ext cx="7704000" cy="428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MODEL ACCURACY AND LOSS</a:t>
            </a:r>
            <a:endParaRPr lang="en-CA" sz="3600" dirty="0"/>
          </a:p>
        </p:txBody>
      </p:sp>
      <p:pic>
        <p:nvPicPr>
          <p:cNvPr id="5" name="Picture 4" descr="A graph of different types of data&#10;&#10;Description automatically generated with medium confidence">
            <a:extLst>
              <a:ext uri="{FF2B5EF4-FFF2-40B4-BE49-F238E27FC236}">
                <a16:creationId xmlns:a16="http://schemas.microsoft.com/office/drawing/2014/main" id="{B8E6D548-DB54-2840-653A-19490699C213}"/>
              </a:ext>
            </a:extLst>
          </p:cNvPr>
          <p:cNvPicPr>
            <a:picLocks noChangeAspect="1"/>
          </p:cNvPicPr>
          <p:nvPr/>
        </p:nvPicPr>
        <p:blipFill rotWithShape="1">
          <a:blip r:embed="rId4"/>
          <a:srcRect t="3490"/>
          <a:stretch/>
        </p:blipFill>
        <p:spPr bwMode="auto">
          <a:xfrm>
            <a:off x="844826" y="1014190"/>
            <a:ext cx="7579274" cy="3762106"/>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2EAAAA93-882F-6551-89EF-D92AC2BE2E2F}"/>
              </a:ext>
            </a:extLst>
          </p:cNvPr>
          <p:cNvSpPr txBox="1"/>
          <p:nvPr/>
        </p:nvSpPr>
        <p:spPr>
          <a:xfrm>
            <a:off x="844826" y="648294"/>
            <a:ext cx="1527661" cy="307777"/>
          </a:xfrm>
          <a:prstGeom prst="rect">
            <a:avLst/>
          </a:prstGeom>
          <a:noFill/>
        </p:spPr>
        <p:txBody>
          <a:bodyPr wrap="square" rtlCol="0">
            <a:spAutoFit/>
          </a:bodyPr>
          <a:lstStyle/>
          <a:p>
            <a:r>
              <a:rPr lang="en-US" b="1" dirty="0">
                <a:solidFill>
                  <a:schemeClr val="accent4"/>
                </a:solidFill>
              </a:rPr>
              <a:t>CNN+BN</a:t>
            </a:r>
          </a:p>
        </p:txBody>
      </p:sp>
    </p:spTree>
    <p:extLst>
      <p:ext uri="{BB962C8B-B14F-4D97-AF65-F5344CB8AC3E}">
        <p14:creationId xmlns:p14="http://schemas.microsoft.com/office/powerpoint/2010/main" val="517192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1"/>
            <a:ext cx="7704000" cy="428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MODEL ACCURACY AND LOSS</a:t>
            </a:r>
            <a:endParaRPr lang="en-CA" sz="3600" dirty="0"/>
          </a:p>
        </p:txBody>
      </p:sp>
      <p:pic>
        <p:nvPicPr>
          <p:cNvPr id="7" name="Picture 2" descr="image">
            <a:extLst>
              <a:ext uri="{FF2B5EF4-FFF2-40B4-BE49-F238E27FC236}">
                <a16:creationId xmlns:a16="http://schemas.microsoft.com/office/drawing/2014/main" id="{64CFEFC1-C309-7938-AAA0-46D3E1A524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149"/>
          <a:stretch/>
        </p:blipFill>
        <p:spPr bwMode="auto">
          <a:xfrm>
            <a:off x="859248" y="1006471"/>
            <a:ext cx="7221265" cy="37644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901A301-CA38-7A89-79A1-9D6C3659E695}"/>
              </a:ext>
            </a:extLst>
          </p:cNvPr>
          <p:cNvSpPr txBox="1"/>
          <p:nvPr/>
        </p:nvSpPr>
        <p:spPr>
          <a:xfrm>
            <a:off x="535899" y="698694"/>
            <a:ext cx="824459" cy="307777"/>
          </a:xfrm>
          <a:prstGeom prst="rect">
            <a:avLst/>
          </a:prstGeom>
          <a:noFill/>
        </p:spPr>
        <p:txBody>
          <a:bodyPr wrap="square" rtlCol="0">
            <a:spAutoFit/>
          </a:bodyPr>
          <a:lstStyle/>
          <a:p>
            <a:r>
              <a:rPr lang="en-US" b="1" dirty="0">
                <a:solidFill>
                  <a:schemeClr val="accent4"/>
                </a:solidFill>
              </a:rPr>
              <a:t>VGG16</a:t>
            </a:r>
          </a:p>
        </p:txBody>
      </p:sp>
    </p:spTree>
    <p:extLst>
      <p:ext uri="{BB962C8B-B14F-4D97-AF65-F5344CB8AC3E}">
        <p14:creationId xmlns:p14="http://schemas.microsoft.com/office/powerpoint/2010/main" val="3507058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1"/>
            <a:ext cx="7704000" cy="428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MODEL ACCURACY AND LOSS</a:t>
            </a:r>
            <a:endParaRPr lang="en-CA" sz="3600" dirty="0"/>
          </a:p>
        </p:txBody>
      </p:sp>
      <p:pic>
        <p:nvPicPr>
          <p:cNvPr id="1028" name="Picture 4">
            <a:extLst>
              <a:ext uri="{FF2B5EF4-FFF2-40B4-BE49-F238E27FC236}">
                <a16:creationId xmlns:a16="http://schemas.microsoft.com/office/drawing/2014/main" id="{98B8AA3B-38B5-22E2-2772-E81ABBB1D3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313"/>
          <a:stretch/>
        </p:blipFill>
        <p:spPr bwMode="auto">
          <a:xfrm>
            <a:off x="829431" y="897953"/>
            <a:ext cx="7704000" cy="3904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ECD285E-FDF3-FE71-7A31-F3F025B3343A}"/>
              </a:ext>
            </a:extLst>
          </p:cNvPr>
          <p:cNvSpPr txBox="1"/>
          <p:nvPr/>
        </p:nvSpPr>
        <p:spPr>
          <a:xfrm>
            <a:off x="460575" y="590176"/>
            <a:ext cx="1219138" cy="307777"/>
          </a:xfrm>
          <a:prstGeom prst="rect">
            <a:avLst/>
          </a:prstGeom>
          <a:noFill/>
        </p:spPr>
        <p:txBody>
          <a:bodyPr wrap="square" rtlCol="0">
            <a:spAutoFit/>
          </a:bodyPr>
          <a:lstStyle/>
          <a:p>
            <a:r>
              <a:rPr lang="en-US" b="1" dirty="0">
                <a:solidFill>
                  <a:schemeClr val="accent4"/>
                </a:solidFill>
              </a:rPr>
              <a:t>RESNET18</a:t>
            </a:r>
          </a:p>
        </p:txBody>
      </p:sp>
    </p:spTree>
    <p:extLst>
      <p:ext uri="{BB962C8B-B14F-4D97-AF65-F5344CB8AC3E}">
        <p14:creationId xmlns:p14="http://schemas.microsoft.com/office/powerpoint/2010/main" val="1655497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RESULT COMPARISON OF MODEL</a:t>
            </a:r>
            <a:endParaRPr lang="en-CA" sz="3600" dirty="0"/>
          </a:p>
        </p:txBody>
      </p:sp>
      <p:sp>
        <p:nvSpPr>
          <p:cNvPr id="65" name="Google Shape;65;p16"/>
          <p:cNvSpPr txBox="1">
            <a:spLocks noGrp="1"/>
          </p:cNvSpPr>
          <p:nvPr>
            <p:ph type="body" idx="1"/>
          </p:nvPr>
        </p:nvSpPr>
        <p:spPr>
          <a:xfrm>
            <a:off x="1115100" y="1252331"/>
            <a:ext cx="6913800" cy="3578086"/>
          </a:xfrm>
          <a:prstGeom prst="rect">
            <a:avLst/>
          </a:prstGeom>
        </p:spPr>
        <p:txBody>
          <a:bodyPr spcFirstLastPara="1" wrap="square" lIns="91425" tIns="91425" rIns="91425" bIns="91425" anchor="t" anchorCtr="0">
            <a:noAutofit/>
          </a:bodyPr>
          <a:lstStyle/>
          <a:p>
            <a:pPr algn="just">
              <a:buClr>
                <a:schemeClr val="tx2"/>
              </a:buClr>
              <a:buFont typeface="Wingdings" pitchFamily="2" charset="2"/>
              <a:buChar char="Ø"/>
            </a:pPr>
            <a:r>
              <a:rPr lang="en-CA" dirty="0">
                <a:solidFill>
                  <a:schemeClr val="tx2"/>
                </a:solidFill>
              </a:rPr>
              <a:t>CNN+BN model achieved the highest accuracy on both the training and testing datasets, outperforming the other models.</a:t>
            </a:r>
          </a:p>
          <a:p>
            <a:pPr marL="139700" indent="0" algn="just">
              <a:buClr>
                <a:schemeClr val="tx2"/>
              </a:buClr>
              <a:buNone/>
            </a:pPr>
            <a:endParaRPr lang="en-CA" dirty="0">
              <a:solidFill>
                <a:schemeClr val="tx2"/>
              </a:solidFill>
            </a:endParaRPr>
          </a:p>
          <a:p>
            <a:pPr algn="just">
              <a:buClr>
                <a:schemeClr val="tx2"/>
              </a:buClr>
              <a:buFont typeface="Wingdings" pitchFamily="2" charset="2"/>
              <a:buChar char="Ø"/>
            </a:pPr>
            <a:r>
              <a:rPr lang="en-CA" dirty="0">
                <a:solidFill>
                  <a:schemeClr val="tx2"/>
                </a:solidFill>
              </a:rPr>
              <a:t>The CNN+BN model demonstrated remarkable training accuracy, reaching 79.41% and achieving a testing accuracy of 71.23%. This indicates that the model effectively learned the underlying patterns in the data and successfully generalized to unseen samples.</a:t>
            </a:r>
          </a:p>
          <a:p>
            <a:pPr marL="139700" indent="0" algn="just">
              <a:buClr>
                <a:schemeClr val="tx2"/>
              </a:buClr>
              <a:buNone/>
            </a:pPr>
            <a:endParaRPr lang="en-CA" dirty="0">
              <a:solidFill>
                <a:schemeClr val="tx2"/>
              </a:solidFill>
            </a:endParaRPr>
          </a:p>
          <a:p>
            <a:pPr algn="just">
              <a:buClr>
                <a:schemeClr val="tx2"/>
              </a:buClr>
              <a:buFont typeface="Wingdings" pitchFamily="2" charset="2"/>
              <a:buChar char="Ø"/>
            </a:pPr>
            <a:r>
              <a:rPr lang="en-CA" dirty="0">
                <a:solidFill>
                  <a:schemeClr val="tx2"/>
                </a:solidFill>
              </a:rPr>
              <a:t>The VGGNet and ResNet models showed lower training and testing accuracies compared to the CNN+BN model.</a:t>
            </a:r>
          </a:p>
          <a:p>
            <a:pPr marL="139700" indent="0" algn="just">
              <a:buClr>
                <a:schemeClr val="tx2"/>
              </a:buClr>
              <a:buNone/>
            </a:pPr>
            <a:endParaRPr lang="en-CA" dirty="0">
              <a:solidFill>
                <a:schemeClr val="tx2"/>
              </a:solidFill>
            </a:endParaRPr>
          </a:p>
          <a:p>
            <a:pPr algn="just">
              <a:buClr>
                <a:schemeClr val="tx2"/>
              </a:buClr>
              <a:buFont typeface="Wingdings" pitchFamily="2" charset="2"/>
              <a:buChar char="Ø"/>
            </a:pPr>
            <a:r>
              <a:rPr lang="en-CA" dirty="0">
                <a:solidFill>
                  <a:schemeClr val="tx2"/>
                </a:solidFill>
              </a:rPr>
              <a:t>VGGNet achieved a training accuracy of 46.53% and a testing accuracy of 51.05%, while ResNet performed slightly worse with a training accuracy of 49.56% and a testing accuracy of 48.34%.</a:t>
            </a:r>
          </a:p>
          <a:p>
            <a:pPr marL="139700" indent="0">
              <a:buClr>
                <a:schemeClr val="tx2"/>
              </a:buClr>
              <a:buNone/>
            </a:pPr>
            <a:endParaRPr lang="en-CA" dirty="0">
              <a:solidFill>
                <a:schemeClr val="tx2"/>
              </a:solidFill>
            </a:endParaRPr>
          </a:p>
        </p:txBody>
      </p:sp>
    </p:spTree>
    <p:extLst>
      <p:ext uri="{BB962C8B-B14F-4D97-AF65-F5344CB8AC3E}">
        <p14:creationId xmlns:p14="http://schemas.microsoft.com/office/powerpoint/2010/main" val="44233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40"/>
          <p:cNvSpPr txBox="1">
            <a:spLocks noGrp="1"/>
          </p:cNvSpPr>
          <p:nvPr>
            <p:ph type="title"/>
          </p:nvPr>
        </p:nvSpPr>
        <p:spPr>
          <a:xfrm>
            <a:off x="1117045" y="503886"/>
            <a:ext cx="67714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CLASSIFICATION REPORT FOR CNN+BN</a:t>
            </a:r>
            <a:endParaRPr dirty="0"/>
          </a:p>
        </p:txBody>
      </p:sp>
      <p:graphicFrame>
        <p:nvGraphicFramePr>
          <p:cNvPr id="1216" name="Google Shape;1216;p40"/>
          <p:cNvGraphicFramePr/>
          <p:nvPr>
            <p:extLst>
              <p:ext uri="{D42A27DB-BD31-4B8C-83A1-F6EECF244321}">
                <p14:modId xmlns:p14="http://schemas.microsoft.com/office/powerpoint/2010/main" val="2850263604"/>
              </p:ext>
            </p:extLst>
          </p:nvPr>
        </p:nvGraphicFramePr>
        <p:xfrm>
          <a:off x="1324086" y="1603935"/>
          <a:ext cx="6564442" cy="2612556"/>
        </p:xfrm>
        <a:graphic>
          <a:graphicData uri="http://schemas.openxmlformats.org/drawingml/2006/table">
            <a:tbl>
              <a:tblPr>
                <a:noFill/>
                <a:tableStyleId>{CDDF5F99-2888-462A-A0E6-5FA4380FED7A}</a:tableStyleId>
              </a:tblPr>
              <a:tblGrid>
                <a:gridCol w="1223837">
                  <a:extLst>
                    <a:ext uri="{9D8B030D-6E8A-4147-A177-3AD203B41FA5}">
                      <a16:colId xmlns:a16="http://schemas.microsoft.com/office/drawing/2014/main" val="20000"/>
                    </a:ext>
                  </a:extLst>
                </a:gridCol>
                <a:gridCol w="1289559">
                  <a:extLst>
                    <a:ext uri="{9D8B030D-6E8A-4147-A177-3AD203B41FA5}">
                      <a16:colId xmlns:a16="http://schemas.microsoft.com/office/drawing/2014/main" val="20001"/>
                    </a:ext>
                  </a:extLst>
                </a:gridCol>
                <a:gridCol w="1161738">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517708">
                  <a:extLst>
                    <a:ext uri="{9D8B030D-6E8A-4147-A177-3AD203B41FA5}">
                      <a16:colId xmlns:a16="http://schemas.microsoft.com/office/drawing/2014/main" val="20004"/>
                    </a:ext>
                  </a:extLst>
                </a:gridCol>
              </a:tblGrid>
              <a:tr h="372431">
                <a:tc>
                  <a:txBody>
                    <a:bodyPr/>
                    <a:lstStyle/>
                    <a:p>
                      <a:pPr marL="0" marR="0" lvl="0" indent="0" algn="ctr" rtl="0">
                        <a:lnSpc>
                          <a:spcPct val="100000"/>
                        </a:lnSpc>
                        <a:spcBef>
                          <a:spcPts val="0"/>
                        </a:spcBef>
                        <a:spcAft>
                          <a:spcPts val="0"/>
                        </a:spcAft>
                        <a:buClr>
                          <a:srgbClr val="000000"/>
                        </a:buClr>
                        <a:buFont typeface="Arial"/>
                        <a:buNone/>
                      </a:pPr>
                      <a:endParaRPr sz="1400" b="1" i="0" u="none" strike="noStrike" cap="none" dirty="0">
                        <a:solidFill>
                          <a:schemeClr val="lt2"/>
                        </a:solidFill>
                        <a:latin typeface="Rajdhani"/>
                        <a:ea typeface="Raleway Medium"/>
                        <a:cs typeface="Rajdhani"/>
                        <a:sym typeface="Raleway Medium"/>
                      </a:endParaRPr>
                    </a:p>
                  </a:txBody>
                  <a:tcPr marL="91425" marR="91425" marT="91425" marB="91425" anchor="ctr">
                    <a:lnL w="28575" cap="flat" cmpd="sng">
                      <a:solidFill>
                        <a:srgbClr val="FFFFFF">
                          <a:alpha val="0"/>
                        </a:srgbClr>
                      </a:solidFill>
                      <a:prstDash val="solid"/>
                      <a:round/>
                      <a:headEnd type="none" w="sm" len="sm"/>
                      <a:tailEnd type="none" w="sm" len="sm"/>
                    </a:lnL>
                    <a:lnR w="19050" cap="flat" cmpd="sng" algn="ctr">
                      <a:solidFill>
                        <a:schemeClr val="lt2"/>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Precision</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Recall</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F1-score</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Support</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r h="366899">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happy</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0.85</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0.77</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0.81</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750</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1"/>
                  </a:ext>
                </a:extLst>
              </a:tr>
              <a:tr h="326095">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neutral</a:t>
                      </a:r>
                    </a:p>
                  </a:txBody>
                  <a:tcPr marL="9525" marR="9525" marT="9525" marB="0" anchor="b">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0.63</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0.71</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0.67</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750</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56635760"/>
                  </a:ext>
                </a:extLst>
              </a:tr>
              <a:tr h="326095">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sad</a:t>
                      </a:r>
                    </a:p>
                  </a:txBody>
                  <a:tcPr marL="9525" marR="9525" marT="9525" marB="0" anchor="b">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0.67</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0.65</a:t>
                      </a:r>
                    </a:p>
                  </a:txBody>
                  <a:tcPr marL="9525" marR="9525" marT="9525" marB="0" anchor="b">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0.66</a:t>
                      </a:r>
                    </a:p>
                  </a:txBody>
                  <a:tcPr marL="9525" marR="9525" marT="9525" marB="0" anchor="b">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750</a:t>
                      </a:r>
                    </a:p>
                  </a:txBody>
                  <a:tcPr marL="9525" marR="9525" marT="9525" marB="0" anchor="b">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3"/>
                  </a:ext>
                </a:extLst>
              </a:tr>
              <a:tr h="393597">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accuracy</a:t>
                      </a:r>
                    </a:p>
                  </a:txBody>
                  <a:tcPr marL="9525" marR="9525" marT="9525" marB="0" anchor="b">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endParaRPr lang="en-CA" sz="1400" b="1" i="0" u="none" strike="noStrike" cap="none">
                        <a:solidFill>
                          <a:schemeClr val="lt2"/>
                        </a:solidFill>
                        <a:latin typeface="Rajdhani"/>
                        <a:cs typeface="Rajdhani"/>
                        <a:sym typeface="Arial"/>
                      </a:endParaRP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endParaRPr lang="en-CA" sz="1400" b="1" i="0" u="none" strike="noStrike" cap="none">
                        <a:solidFill>
                          <a:schemeClr val="lt2"/>
                        </a:solidFill>
                        <a:latin typeface="Rajdhani"/>
                        <a:cs typeface="Rajdhani"/>
                        <a:sym typeface="Arial"/>
                      </a:endParaRP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0.71</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2250</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86715110"/>
                  </a:ext>
                </a:extLst>
              </a:tr>
              <a:tr h="393597">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macro avg</a:t>
                      </a:r>
                    </a:p>
                  </a:txBody>
                  <a:tcPr marL="9525" marR="9525" marT="9525" marB="0" anchor="b">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0.72</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0.71</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0.71</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2250</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3877415938"/>
                  </a:ext>
                </a:extLst>
              </a:tr>
              <a:tr h="410063">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weighted avg </a:t>
                      </a:r>
                    </a:p>
                  </a:txBody>
                  <a:tcPr marL="9525" marR="9525" marT="9525" marB="0" anchor="b">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0.72</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a:solidFill>
                            <a:schemeClr val="lt2"/>
                          </a:solidFill>
                          <a:latin typeface="Rajdhani"/>
                          <a:cs typeface="Rajdhani"/>
                          <a:sym typeface="Arial"/>
                        </a:rPr>
                        <a:t>0.71</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0.71</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
                        <a:lnSpc>
                          <a:spcPct val="100000"/>
                        </a:lnSpc>
                        <a:spcBef>
                          <a:spcPts val="0"/>
                        </a:spcBef>
                        <a:spcAft>
                          <a:spcPts val="0"/>
                        </a:spcAft>
                        <a:buClr>
                          <a:srgbClr val="000000"/>
                        </a:buClr>
                        <a:buFont typeface="Arial"/>
                        <a:buNone/>
                      </a:pPr>
                      <a:r>
                        <a:rPr lang="en-CA" sz="1400" b="1" i="0" u="none" strike="noStrike" cap="none" dirty="0">
                          <a:solidFill>
                            <a:schemeClr val="lt2"/>
                          </a:solidFill>
                          <a:latin typeface="Rajdhani"/>
                          <a:cs typeface="Rajdhani"/>
                          <a:sym typeface="Arial"/>
                        </a:rPr>
                        <a:t>2250</a:t>
                      </a:r>
                    </a:p>
                  </a:txBody>
                  <a:tcPr marL="9525" marR="9525" marT="9525" marB="0" anchor="b">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2274033551"/>
                  </a:ext>
                </a:extLst>
              </a:tr>
            </a:tbl>
          </a:graphicData>
        </a:graphic>
      </p:graphicFrame>
      <p:grpSp>
        <p:nvGrpSpPr>
          <p:cNvPr id="1218" name="Google Shape;1218;p40"/>
          <p:cNvGrpSpPr/>
          <p:nvPr/>
        </p:nvGrpSpPr>
        <p:grpSpPr>
          <a:xfrm>
            <a:off x="1774231" y="1526147"/>
            <a:ext cx="320142" cy="392581"/>
            <a:chOff x="3086313" y="2877049"/>
            <a:chExt cx="320142" cy="392581"/>
          </a:xfrm>
        </p:grpSpPr>
        <p:sp>
          <p:nvSpPr>
            <p:cNvPr id="1219" name="Google Shape;1219;p40"/>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40"/>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5562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4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COMPARISON </a:t>
            </a:r>
            <a:r>
              <a:rPr lang="en" sz="2800" dirty="0"/>
              <a:t>OF HYPERPARAMETRS</a:t>
            </a:r>
            <a:endParaRPr dirty="0"/>
          </a:p>
        </p:txBody>
      </p:sp>
      <p:graphicFrame>
        <p:nvGraphicFramePr>
          <p:cNvPr id="1216" name="Google Shape;1216;p40"/>
          <p:cNvGraphicFramePr/>
          <p:nvPr>
            <p:extLst>
              <p:ext uri="{D42A27DB-BD31-4B8C-83A1-F6EECF244321}">
                <p14:modId xmlns:p14="http://schemas.microsoft.com/office/powerpoint/2010/main" val="584039988"/>
              </p:ext>
            </p:extLst>
          </p:nvPr>
        </p:nvGraphicFramePr>
        <p:xfrm>
          <a:off x="493083" y="1233398"/>
          <a:ext cx="7704001" cy="3250089"/>
        </p:xfrm>
        <a:graphic>
          <a:graphicData uri="http://schemas.openxmlformats.org/drawingml/2006/table">
            <a:tbl>
              <a:tblPr>
                <a:noFill/>
                <a:tableStyleId>{CDDF5F99-2888-462A-A0E6-5FA4380FED7A}</a:tableStyleId>
              </a:tblPr>
              <a:tblGrid>
                <a:gridCol w="564330">
                  <a:extLst>
                    <a:ext uri="{9D8B030D-6E8A-4147-A177-3AD203B41FA5}">
                      <a16:colId xmlns:a16="http://schemas.microsoft.com/office/drawing/2014/main" val="20000"/>
                    </a:ext>
                  </a:extLst>
                </a:gridCol>
                <a:gridCol w="1019953">
                  <a:extLst>
                    <a:ext uri="{9D8B030D-6E8A-4147-A177-3AD203B41FA5}">
                      <a16:colId xmlns:a16="http://schemas.microsoft.com/office/drawing/2014/main" val="20001"/>
                    </a:ext>
                  </a:extLst>
                </a:gridCol>
                <a:gridCol w="1019953">
                  <a:extLst>
                    <a:ext uri="{9D8B030D-6E8A-4147-A177-3AD203B41FA5}">
                      <a16:colId xmlns:a16="http://schemas.microsoft.com/office/drawing/2014/main" val="20002"/>
                    </a:ext>
                  </a:extLst>
                </a:gridCol>
                <a:gridCol w="1019953">
                  <a:extLst>
                    <a:ext uri="{9D8B030D-6E8A-4147-A177-3AD203B41FA5}">
                      <a16:colId xmlns:a16="http://schemas.microsoft.com/office/drawing/2014/main" val="20003"/>
                    </a:ext>
                  </a:extLst>
                </a:gridCol>
                <a:gridCol w="1031849">
                  <a:extLst>
                    <a:ext uri="{9D8B030D-6E8A-4147-A177-3AD203B41FA5}">
                      <a16:colId xmlns:a16="http://schemas.microsoft.com/office/drawing/2014/main" val="20004"/>
                    </a:ext>
                  </a:extLst>
                </a:gridCol>
                <a:gridCol w="1008057">
                  <a:extLst>
                    <a:ext uri="{9D8B030D-6E8A-4147-A177-3AD203B41FA5}">
                      <a16:colId xmlns:a16="http://schemas.microsoft.com/office/drawing/2014/main" val="20005"/>
                    </a:ext>
                  </a:extLst>
                </a:gridCol>
                <a:gridCol w="1019953">
                  <a:extLst>
                    <a:ext uri="{9D8B030D-6E8A-4147-A177-3AD203B41FA5}">
                      <a16:colId xmlns:a16="http://schemas.microsoft.com/office/drawing/2014/main" val="431916168"/>
                    </a:ext>
                  </a:extLst>
                </a:gridCol>
                <a:gridCol w="1019953">
                  <a:extLst>
                    <a:ext uri="{9D8B030D-6E8A-4147-A177-3AD203B41FA5}">
                      <a16:colId xmlns:a16="http://schemas.microsoft.com/office/drawing/2014/main" val="3922813387"/>
                    </a:ext>
                  </a:extLst>
                </a:gridCol>
              </a:tblGrid>
              <a:tr h="0">
                <a:tc>
                  <a:txBody>
                    <a:bodyPr/>
                    <a:lstStyle/>
                    <a:p>
                      <a:pPr marL="0" lvl="0" indent="0" algn="ctr" rtl="0">
                        <a:spcBef>
                          <a:spcPts val="0"/>
                        </a:spcBef>
                        <a:spcAft>
                          <a:spcPts val="0"/>
                        </a:spcAft>
                        <a:buNone/>
                      </a:pPr>
                      <a:endParaRPr dirty="0">
                        <a:solidFill>
                          <a:srgbClr val="FFFFFF"/>
                        </a:solidFill>
                        <a:latin typeface="Raleway Medium"/>
                        <a:ea typeface="Raleway Medium"/>
                        <a:cs typeface="Raleway Medium"/>
                        <a:sym typeface="Raleway Medium"/>
                      </a:endParaRPr>
                    </a:p>
                  </a:txBody>
                  <a:tcPr marL="91425" marR="91425" marT="91425" marB="91425" anchor="ctr">
                    <a:lnL w="28575" cap="flat" cmpd="sng">
                      <a:solidFill>
                        <a:srgbClr val="FFFFFF">
                          <a:alpha val="0"/>
                        </a:srgbClr>
                      </a:solidFill>
                      <a:prstDash val="solid"/>
                      <a:round/>
                      <a:headEnd type="none" w="sm" len="sm"/>
                      <a:tailEnd type="none" w="sm" len="sm"/>
                    </a:lnL>
                    <a:lnR w="19050" cap="flat" cmpd="sng">
                      <a:solidFill>
                        <a:schemeClr val="lt2"/>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lt2"/>
                          </a:solidFill>
                          <a:latin typeface="Rajdhani"/>
                          <a:ea typeface="Rajdhani"/>
                          <a:cs typeface="Rajdhani"/>
                          <a:sym typeface="Rajdhani"/>
                        </a:rPr>
                        <a:t>Batch Size</a:t>
                      </a:r>
                      <a:endParaRPr sz="1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 sz="1400" b="1" dirty="0">
                          <a:solidFill>
                            <a:schemeClr val="lt2"/>
                          </a:solidFill>
                          <a:latin typeface="Rajdhani"/>
                          <a:ea typeface="Rajdhani"/>
                          <a:cs typeface="Rajdhani"/>
                          <a:sym typeface="Rajdhani"/>
                        </a:rPr>
                        <a:t>Optimizer</a:t>
                      </a:r>
                      <a:endParaRPr sz="1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 sz="1400" b="1" dirty="0">
                          <a:solidFill>
                            <a:schemeClr val="lt2"/>
                          </a:solidFill>
                          <a:latin typeface="Rajdhani"/>
                          <a:ea typeface="Rajdhani"/>
                          <a:cs typeface="Rajdhani"/>
                          <a:sym typeface="Rajdhani"/>
                        </a:rPr>
                        <a:t>Learning Rate</a:t>
                      </a:r>
                      <a:endParaRPr sz="1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dirty="0">
                          <a:solidFill>
                            <a:schemeClr val="lt2"/>
                          </a:solidFill>
                          <a:latin typeface="Rajdhani"/>
                          <a:ea typeface="Rajdhani"/>
                          <a:cs typeface="Rajdhani"/>
                          <a:sym typeface="Rajdhani"/>
                        </a:rPr>
                        <a:t>Min Learning Rate</a:t>
                      </a:r>
                    </a:p>
                    <a:p>
                      <a:pPr marL="0" lvl="0" indent="0" algn="ctr" rtl="0">
                        <a:spcBef>
                          <a:spcPts val="0"/>
                        </a:spcBef>
                        <a:spcAft>
                          <a:spcPts val="0"/>
                        </a:spcAft>
                        <a:buNone/>
                      </a:pPr>
                      <a:endParaRPr sz="1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 sz="1400" b="1" dirty="0">
                          <a:solidFill>
                            <a:schemeClr val="lt2"/>
                          </a:solidFill>
                          <a:latin typeface="Rajdhani"/>
                          <a:ea typeface="Rajdhani"/>
                          <a:cs typeface="Rajdhani"/>
                          <a:sym typeface="Rajdhani"/>
                        </a:rPr>
                        <a:t>Epochs</a:t>
                      </a:r>
                    </a:p>
                    <a:p>
                      <a:pPr marL="0" lvl="0" indent="0" algn="ctr" rtl="0">
                        <a:spcBef>
                          <a:spcPts val="0"/>
                        </a:spcBef>
                        <a:spcAft>
                          <a:spcPts val="0"/>
                        </a:spcAft>
                        <a:buNone/>
                      </a:pPr>
                      <a:endParaRPr sz="1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sz="1400" b="1" dirty="0">
                          <a:solidFill>
                            <a:schemeClr val="lt2"/>
                          </a:solidFill>
                          <a:latin typeface="Rajdhani"/>
                          <a:ea typeface="Rajdhani"/>
                          <a:cs typeface="Rajdhani"/>
                          <a:sym typeface="Rajdhani"/>
                        </a:rPr>
                        <a:t>Test Accuracy</a:t>
                      </a:r>
                      <a:endParaRPr sz="1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sz="1400" b="1" dirty="0">
                          <a:solidFill>
                            <a:schemeClr val="lt2"/>
                          </a:solidFill>
                          <a:latin typeface="Rajdhani"/>
                          <a:ea typeface="Rajdhani"/>
                          <a:cs typeface="Rajdhani"/>
                          <a:sym typeface="Rajdhani"/>
                        </a:rPr>
                        <a:t>Train Accuracy</a:t>
                      </a:r>
                      <a:endParaRPr sz="1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r h="406654">
                <a:tc>
                  <a:txBody>
                    <a:bodyPr/>
                    <a:lstStyle/>
                    <a:p>
                      <a:pPr marL="0" marR="0" lvl="0" indent="0" algn="ctr" rtl="0" fontAlgn="base">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Rajdhani"/>
                          <a:cs typeface="Rajdhani"/>
                          <a:sym typeface="Rajdhani"/>
                        </a:rPr>
                        <a:t>1.</a:t>
                      </a:r>
                      <a:endParaRPr sz="1200" b="1" i="0" u="none" strike="noStrike" cap="none"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Rajdhani"/>
                          <a:cs typeface="Rajdhani"/>
                          <a:sym typeface="Rajdhani"/>
                        </a:rPr>
                        <a:t>64</a:t>
                      </a:r>
                      <a:endParaRPr sz="1200" b="1" i="0" u="none" strike="noStrike" cap="none" dirty="0">
                        <a:solidFill>
                          <a:schemeClr val="lt2"/>
                        </a:solidFill>
                        <a:latin typeface="Rajdhani"/>
                        <a:ea typeface="Fira Sans Condensed"/>
                        <a:cs typeface="Rajdhani"/>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Fira Sans Condensed"/>
                          <a:cs typeface="Rajdhani"/>
                          <a:sym typeface="Fira Sans Condensed"/>
                        </a:rPr>
                        <a:t>SGD</a:t>
                      </a:r>
                      <a:endParaRPr sz="1200" b="1" i="0" u="none" strike="noStrike" cap="none" dirty="0">
                        <a:solidFill>
                          <a:schemeClr val="lt2"/>
                        </a:solidFill>
                        <a:latin typeface="Rajdhani"/>
                        <a:ea typeface="Fira Sans Condensed"/>
                        <a:cs typeface="Rajdhani"/>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Fira Sans Condensed"/>
                          <a:cs typeface="Rajdhani"/>
                          <a:sym typeface="Fira Sans Condensed"/>
                        </a:rPr>
                        <a:t>0.0005</a:t>
                      </a:r>
                      <a:endParaRPr sz="1200" b="1" i="0" u="none" strike="noStrike" cap="none" dirty="0">
                        <a:solidFill>
                          <a:schemeClr val="lt2"/>
                        </a:solidFill>
                        <a:latin typeface="Rajdhani"/>
                        <a:ea typeface="Fira Sans Condensed"/>
                        <a:cs typeface="Rajdhani"/>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Fira Sans Condensed"/>
                          <a:cs typeface="Rajdhani"/>
                          <a:sym typeface="Fira Sans Condensed"/>
                        </a:rPr>
                        <a:t>0.00001</a:t>
                      </a:r>
                      <a:endParaRPr sz="1200" b="1" i="0" u="none" strike="noStrike" cap="none" dirty="0">
                        <a:solidFill>
                          <a:schemeClr val="lt2"/>
                        </a:solidFill>
                        <a:latin typeface="Rajdhani"/>
                        <a:ea typeface="Fira Sans Condensed"/>
                        <a:cs typeface="Rajdhani"/>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Fira Sans Condensed"/>
                          <a:cs typeface="Rajdhani"/>
                          <a:sym typeface="Fira Sans Condensed"/>
                        </a:rPr>
                        <a:t>50</a:t>
                      </a:r>
                      <a:endParaRPr sz="1200" b="1" i="0" u="none" strike="noStrike" cap="none" dirty="0">
                        <a:solidFill>
                          <a:schemeClr val="lt2"/>
                        </a:solidFill>
                        <a:latin typeface="Rajdhani"/>
                        <a:ea typeface="Fira Sans Condensed"/>
                        <a:cs typeface="Rajdhani"/>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ea typeface="Fira Sans Condensed"/>
                          <a:cs typeface="Rajdhani"/>
                          <a:sym typeface="Fira Sans Condensed"/>
                        </a:rPr>
                        <a:t>59.24%</a:t>
                      </a:r>
                      <a:endParaRPr sz="1200" b="1" i="0" u="none" strike="noStrike" cap="none" dirty="0">
                        <a:solidFill>
                          <a:schemeClr val="lt2"/>
                        </a:solidFill>
                        <a:latin typeface="Rajdhani"/>
                        <a:ea typeface="Fira Sans Condensed"/>
                        <a:cs typeface="Rajdhani"/>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ea typeface="Fira Sans Condensed"/>
                          <a:cs typeface="Rajdhani"/>
                          <a:sym typeface="Fira Sans Condensed"/>
                        </a:rPr>
                        <a:t>58.95%</a:t>
                      </a:r>
                      <a:endParaRPr sz="1200" b="1" i="0" u="none" strike="noStrike" cap="none" dirty="0">
                        <a:solidFill>
                          <a:schemeClr val="lt2"/>
                        </a:solidFill>
                        <a:latin typeface="Rajdhani"/>
                        <a:ea typeface="Fira Sans Condensed"/>
                        <a:cs typeface="Rajdhani"/>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1"/>
                  </a:ext>
                </a:extLst>
              </a:tr>
              <a:tr h="361429">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2.</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64</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Adam</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 sz="1200" dirty="0">
                          <a:solidFill>
                            <a:schemeClr val="lt2"/>
                          </a:solidFill>
                          <a:latin typeface="Fira Sans Condensed"/>
                          <a:ea typeface="Fira Sans Condensed"/>
                          <a:cs typeface="Fira Sans Condensed"/>
                          <a:sym typeface="Fira Sans Condensed"/>
                        </a:rPr>
                        <a:t>0.0005</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 sz="1200" dirty="0">
                          <a:solidFill>
                            <a:schemeClr val="lt2"/>
                          </a:solidFill>
                          <a:latin typeface="Fira Sans Condensed"/>
                          <a:ea typeface="Fira Sans Condensed"/>
                          <a:cs typeface="Fira Sans Condensed"/>
                          <a:sym typeface="Fira Sans Condensed"/>
                        </a:rPr>
                        <a:t>0.00001</a:t>
                      </a:r>
                      <a:endParaRPr lang="en-CA" sz="1200" b="1" i="0" u="none" strike="noStrike" cap="none" dirty="0">
                        <a:solidFill>
                          <a:schemeClr val="lt2"/>
                        </a:solidFill>
                        <a:latin typeface="Rajdhani"/>
                        <a:cs typeface="Rajdhani"/>
                        <a:sym typeface="Arial"/>
                      </a:endParaRP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Fira Sans Condensed"/>
                          <a:cs typeface="Rajdhani"/>
                          <a:sym typeface="Fira Sans Condensed"/>
                        </a:rPr>
                        <a:t>50</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72.27%</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84.88%</a:t>
                      </a:r>
                    </a:p>
                  </a:txBody>
                  <a:tcPr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56635760"/>
                  </a:ext>
                </a:extLst>
              </a:tr>
              <a:tr h="361429">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3.</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128</a:t>
                      </a:r>
                    </a:p>
                  </a:txBody>
                  <a:tcPr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Adam</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0.0005</a:t>
                      </a:r>
                    </a:p>
                  </a:txBody>
                  <a:tcPr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0.00001</a:t>
                      </a:r>
                    </a:p>
                  </a:txBody>
                  <a:tcPr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Fira Sans Condensed"/>
                          <a:cs typeface="Rajdhani"/>
                          <a:sym typeface="Fira Sans Condensed"/>
                        </a:rPr>
                        <a:t>50</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71.23%</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79.41%</a:t>
                      </a:r>
                    </a:p>
                  </a:txBody>
                  <a:tcPr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3"/>
                  </a:ext>
                </a:extLst>
              </a:tr>
              <a:tr h="361429">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4.</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128</a:t>
                      </a:r>
                    </a:p>
                  </a:txBody>
                  <a:tcPr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Adam</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0.001</a:t>
                      </a:r>
                    </a:p>
                  </a:txBody>
                  <a:tcPr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0.001</a:t>
                      </a:r>
                    </a:p>
                  </a:txBody>
                  <a:tcPr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a:lnSpc>
                          <a:spcPct val="100000"/>
                        </a:lnSpc>
                        <a:spcBef>
                          <a:spcPts val="0"/>
                        </a:spcBef>
                        <a:spcAft>
                          <a:spcPts val="0"/>
                        </a:spcAft>
                        <a:buClr>
                          <a:srgbClr val="000000"/>
                        </a:buClr>
                        <a:buFont typeface="Arial"/>
                        <a:buNone/>
                      </a:pPr>
                      <a:r>
                        <a:rPr lang="en" sz="1200" b="1" i="0" u="none" strike="noStrike" cap="none" dirty="0">
                          <a:solidFill>
                            <a:schemeClr val="lt2"/>
                          </a:solidFill>
                          <a:latin typeface="Rajdhani"/>
                          <a:ea typeface="Fira Sans Condensed"/>
                          <a:cs typeface="Rajdhani"/>
                          <a:sym typeface="Fira Sans Condensed"/>
                        </a:rPr>
                        <a:t>50</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66.49%</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95.90%</a:t>
                      </a:r>
                    </a:p>
                  </a:txBody>
                  <a:tcPr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4"/>
                  </a:ext>
                </a:extLst>
              </a:tr>
              <a:tr h="361429">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5.</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128</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Adam</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0.001</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0.00001</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25</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71.38%</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79.21%</a:t>
                      </a:r>
                    </a:p>
                  </a:txBody>
                  <a:tcPr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86715110"/>
                  </a:ext>
                </a:extLst>
              </a:tr>
              <a:tr h="361429">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6.</a:t>
                      </a:r>
                    </a:p>
                  </a:txBody>
                  <a:tcPr anchor="ct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256</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Adam</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a:solidFill>
                            <a:schemeClr val="lt2"/>
                          </a:solidFill>
                          <a:latin typeface="Rajdhani"/>
                          <a:cs typeface="Rajdhani"/>
                          <a:sym typeface="Arial"/>
                        </a:rPr>
                        <a:t>0.01</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0.005</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25</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56.13%</a:t>
                      </a:r>
                    </a:p>
                  </a:txBody>
                  <a:tcPr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marR="0" lvl="0" indent="0" algn="ctr" rtl="0" fontAlgn="base">
                        <a:lnSpc>
                          <a:spcPct val="100000"/>
                        </a:lnSpc>
                        <a:spcBef>
                          <a:spcPts val="0"/>
                        </a:spcBef>
                        <a:spcAft>
                          <a:spcPts val="0"/>
                        </a:spcAft>
                        <a:buClr>
                          <a:srgbClr val="000000"/>
                        </a:buClr>
                        <a:buFont typeface="Arial"/>
                        <a:buNone/>
                      </a:pPr>
                      <a:r>
                        <a:rPr lang="en-CA" sz="1200" b="1" i="0" u="none" strike="noStrike" cap="none" dirty="0">
                          <a:solidFill>
                            <a:schemeClr val="lt2"/>
                          </a:solidFill>
                          <a:latin typeface="Rajdhani"/>
                          <a:cs typeface="Rajdhani"/>
                          <a:sym typeface="Arial"/>
                        </a:rPr>
                        <a:t>67.34%</a:t>
                      </a:r>
                    </a:p>
                  </a:txBody>
                  <a:tcPr anchor="ct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3877415938"/>
                  </a:ext>
                </a:extLst>
              </a:tr>
            </a:tbl>
          </a:graphicData>
        </a:graphic>
      </p:graphicFrame>
      <p:grpSp>
        <p:nvGrpSpPr>
          <p:cNvPr id="1218" name="Google Shape;1218;p40"/>
          <p:cNvGrpSpPr/>
          <p:nvPr/>
        </p:nvGrpSpPr>
        <p:grpSpPr>
          <a:xfrm>
            <a:off x="581802" y="1699484"/>
            <a:ext cx="320143" cy="392581"/>
            <a:chOff x="3086313" y="2877049"/>
            <a:chExt cx="320143" cy="392581"/>
          </a:xfrm>
        </p:grpSpPr>
        <p:sp>
          <p:nvSpPr>
            <p:cNvPr id="1219" name="Google Shape;1219;p40"/>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6901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0"/>
            <a:ext cx="7539317" cy="7752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200" dirty="0"/>
              <a:t>RESULTS</a:t>
            </a:r>
            <a:r>
              <a:rPr lang="en-CA" sz="3600" dirty="0"/>
              <a:t> </a:t>
            </a:r>
            <a:r>
              <a:rPr lang="en" sz="3200" dirty="0"/>
              <a:t>AND OBSERVATION</a:t>
            </a:r>
            <a:endParaRPr lang="en-CA" sz="3200" dirty="0"/>
          </a:p>
        </p:txBody>
      </p:sp>
      <p:sp>
        <p:nvSpPr>
          <p:cNvPr id="65" name="Google Shape;65;p16"/>
          <p:cNvSpPr txBox="1">
            <a:spLocks noGrp="1"/>
          </p:cNvSpPr>
          <p:nvPr>
            <p:ph type="body" idx="1"/>
          </p:nvPr>
        </p:nvSpPr>
        <p:spPr>
          <a:xfrm>
            <a:off x="1115100" y="685800"/>
            <a:ext cx="7308800" cy="4260953"/>
          </a:xfrm>
          <a:prstGeom prst="rect">
            <a:avLst/>
          </a:prstGeom>
        </p:spPr>
        <p:txBody>
          <a:bodyPr spcFirstLastPara="1" wrap="square" lIns="91425" tIns="91425" rIns="91425" bIns="91425" anchor="t" anchorCtr="0">
            <a:noAutofit/>
          </a:bodyPr>
          <a:lstStyle/>
          <a:p>
            <a:pPr algn="just">
              <a:buClr>
                <a:schemeClr val="tx2"/>
              </a:buClr>
              <a:buFont typeface="Wingdings" pitchFamily="2" charset="2"/>
              <a:buChar char="Ø"/>
            </a:pPr>
            <a:r>
              <a:rPr lang="en-CA" dirty="0">
                <a:solidFill>
                  <a:schemeClr val="tx2"/>
                </a:solidFill>
              </a:rPr>
              <a:t>SGD optimizer demonstrated slightly lower test accuracy (59.24%) compared to Adam (72.27%) with a batch size of 64.</a:t>
            </a:r>
          </a:p>
          <a:p>
            <a:pPr marL="139700" indent="0" algn="just">
              <a:buClr>
                <a:schemeClr val="tx2"/>
              </a:buClr>
              <a:buNone/>
            </a:pPr>
            <a:endParaRPr lang="en-CA" dirty="0">
              <a:solidFill>
                <a:schemeClr val="tx2"/>
              </a:solidFill>
            </a:endParaRPr>
          </a:p>
          <a:p>
            <a:pPr algn="just">
              <a:buClr>
                <a:schemeClr val="tx2"/>
              </a:buClr>
              <a:buFont typeface="Wingdings" pitchFamily="2" charset="2"/>
              <a:buChar char="Ø"/>
            </a:pPr>
            <a:r>
              <a:rPr lang="en-CA" dirty="0">
                <a:solidFill>
                  <a:schemeClr val="tx2"/>
                </a:solidFill>
              </a:rPr>
              <a:t>The model with batch size 64 and Adam optimizer achieved the highest test accuracy of 72.27%.</a:t>
            </a:r>
          </a:p>
          <a:p>
            <a:pPr marL="139700" indent="0" algn="just">
              <a:buClr>
                <a:schemeClr val="tx2"/>
              </a:buClr>
              <a:buNone/>
            </a:pPr>
            <a:endParaRPr lang="en-CA" dirty="0">
              <a:solidFill>
                <a:schemeClr val="tx2"/>
              </a:solidFill>
            </a:endParaRPr>
          </a:p>
          <a:p>
            <a:pPr algn="just">
              <a:buClr>
                <a:schemeClr val="tx2"/>
              </a:buClr>
              <a:buFont typeface="Wingdings" pitchFamily="2" charset="2"/>
              <a:buChar char="Ø"/>
            </a:pPr>
            <a:r>
              <a:rPr lang="en-CA" dirty="0">
                <a:solidFill>
                  <a:schemeClr val="tx2"/>
                </a:solidFill>
              </a:rPr>
              <a:t>Larger batch sizes (128 and 256) showed slightly lower test accuracies, suggesting the benefits of smaller batch sizes in this context.</a:t>
            </a:r>
          </a:p>
          <a:p>
            <a:pPr marL="139700" indent="0" algn="just">
              <a:buClr>
                <a:schemeClr val="tx2"/>
              </a:buClr>
              <a:buNone/>
            </a:pPr>
            <a:endParaRPr lang="en-CA" dirty="0">
              <a:solidFill>
                <a:schemeClr val="tx2"/>
              </a:solidFill>
            </a:endParaRPr>
          </a:p>
          <a:p>
            <a:pPr algn="just">
              <a:buClr>
                <a:schemeClr val="tx2"/>
              </a:buClr>
              <a:buFont typeface="Wingdings" pitchFamily="2" charset="2"/>
              <a:buChar char="Ø"/>
            </a:pPr>
            <a:r>
              <a:rPr lang="en-CA" dirty="0">
                <a:solidFill>
                  <a:schemeClr val="tx2"/>
                </a:solidFill>
              </a:rPr>
              <a:t>The models consistently demonstrated higher training accuracy compared to test accuracy, indicating potential overfitting.</a:t>
            </a:r>
          </a:p>
          <a:p>
            <a:pPr marL="139700" indent="0" algn="just">
              <a:buClr>
                <a:schemeClr val="tx2"/>
              </a:buClr>
              <a:buNone/>
            </a:pPr>
            <a:endParaRPr lang="en-CA" dirty="0">
              <a:solidFill>
                <a:schemeClr val="tx2"/>
              </a:solidFill>
            </a:endParaRPr>
          </a:p>
          <a:p>
            <a:pPr algn="just">
              <a:buClr>
                <a:schemeClr val="tx2"/>
              </a:buClr>
              <a:buFont typeface="Wingdings" pitchFamily="2" charset="2"/>
              <a:buChar char="Ø"/>
            </a:pPr>
            <a:r>
              <a:rPr lang="en-CA" dirty="0">
                <a:solidFill>
                  <a:schemeClr val="tx2"/>
                </a:solidFill>
              </a:rPr>
              <a:t>Elevating the learning rate to 0.001 boosted training accuracy (95.90%) but yielded only a marginal improvement in test accuracy (66.49%), emphasizing the delicate balance required for optimizing both training and generalization</a:t>
            </a:r>
          </a:p>
          <a:p>
            <a:pPr marL="139700" indent="0" algn="just">
              <a:buClr>
                <a:schemeClr val="tx2"/>
              </a:buClr>
              <a:buNone/>
            </a:pPr>
            <a:endParaRPr lang="en-CA" dirty="0">
              <a:solidFill>
                <a:schemeClr val="tx2"/>
              </a:solidFill>
            </a:endParaRPr>
          </a:p>
          <a:p>
            <a:pPr>
              <a:buClr>
                <a:schemeClr val="tx2"/>
              </a:buClr>
              <a:buFont typeface="Wingdings" pitchFamily="2" charset="2"/>
              <a:buChar char="Ø"/>
            </a:pPr>
            <a:r>
              <a:rPr lang="en-CA" dirty="0">
                <a:solidFill>
                  <a:schemeClr val="tx2"/>
                </a:solidFill>
              </a:rPr>
              <a:t>Lower learning rates and min learning rates helped in optimizing the model's performance and thus yielded better results.</a:t>
            </a:r>
            <a:br>
              <a:rPr lang="en-CA" dirty="0">
                <a:solidFill>
                  <a:schemeClr val="tx2"/>
                </a:solidFill>
              </a:rPr>
            </a:br>
            <a:endParaRPr lang="en-CA" dirty="0">
              <a:solidFill>
                <a:schemeClr val="tx2"/>
              </a:solidFill>
            </a:endParaRPr>
          </a:p>
          <a:p>
            <a:pPr marL="139700" indent="0">
              <a:buClr>
                <a:schemeClr val="tx2"/>
              </a:buClr>
              <a:buNone/>
            </a:pPr>
            <a:endParaRPr lang="en-CA" dirty="0">
              <a:solidFill>
                <a:schemeClr val="tx2"/>
              </a:solidFill>
            </a:endParaRPr>
          </a:p>
        </p:txBody>
      </p:sp>
    </p:spTree>
    <p:extLst>
      <p:ext uri="{BB962C8B-B14F-4D97-AF65-F5344CB8AC3E}">
        <p14:creationId xmlns:p14="http://schemas.microsoft.com/office/powerpoint/2010/main" val="2222522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626164"/>
            <a:ext cx="7539317" cy="7255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600" dirty="0"/>
              <a:t>CONCLUSION</a:t>
            </a:r>
          </a:p>
        </p:txBody>
      </p:sp>
      <p:sp>
        <p:nvSpPr>
          <p:cNvPr id="65" name="Google Shape;65;p16"/>
          <p:cNvSpPr txBox="1">
            <a:spLocks noGrp="1"/>
          </p:cNvSpPr>
          <p:nvPr>
            <p:ph type="body" idx="1"/>
          </p:nvPr>
        </p:nvSpPr>
        <p:spPr>
          <a:xfrm>
            <a:off x="1115100" y="1540565"/>
            <a:ext cx="6934618" cy="2484783"/>
          </a:xfrm>
          <a:prstGeom prst="rect">
            <a:avLst/>
          </a:prstGeom>
        </p:spPr>
        <p:txBody>
          <a:bodyPr spcFirstLastPara="1" wrap="square" lIns="91425" tIns="91425" rIns="91425" bIns="91425" anchor="t" anchorCtr="0">
            <a:noAutofit/>
          </a:bodyPr>
          <a:lstStyle/>
          <a:p>
            <a:pPr marL="139700" indent="0" algn="just">
              <a:buClr>
                <a:schemeClr val="tx2"/>
              </a:buClr>
              <a:buNone/>
            </a:pPr>
            <a:r>
              <a:rPr lang="en-CA" sz="1800" dirty="0">
                <a:effectLst/>
                <a:latin typeface="Times New Roman" panose="02020603050405020304" pitchFamily="18" charset="0"/>
                <a:ea typeface="Times New Roman" panose="02020603050405020304" pitchFamily="18" charset="0"/>
              </a:rPr>
              <a:t>In conclusion, the CNN with batch normalization (CNN+BN) was the most successful model for facial expression recognition on FER dataset, achieving the highest accuracy on both training and testing datasets. The integration of batch normalization significantly improved training stability, resulting in faster convergence and better generalization. The CNN+BN model provides a promising approach for facial expression recognition tasks, along with hyperparameter tuning and thus can be further explored and optimized for real-world applications. </a:t>
            </a:r>
          </a:p>
          <a:p>
            <a:pPr marL="139700" indent="0">
              <a:buClr>
                <a:schemeClr val="tx2"/>
              </a:buClr>
              <a:buNone/>
            </a:pPr>
            <a:endParaRPr lang="en-CA" dirty="0">
              <a:solidFill>
                <a:schemeClr val="tx2"/>
              </a:solidFill>
            </a:endParaRPr>
          </a:p>
        </p:txBody>
      </p:sp>
    </p:spTree>
    <p:extLst>
      <p:ext uri="{BB962C8B-B14F-4D97-AF65-F5344CB8AC3E}">
        <p14:creationId xmlns:p14="http://schemas.microsoft.com/office/powerpoint/2010/main" val="3122300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THE DATASET</a:t>
            </a:r>
            <a:endParaRPr sz="3000" dirty="0"/>
          </a:p>
        </p:txBody>
      </p:sp>
      <p:sp>
        <p:nvSpPr>
          <p:cNvPr id="65" name="Google Shape;65;p16"/>
          <p:cNvSpPr txBox="1">
            <a:spLocks noGrp="1"/>
          </p:cNvSpPr>
          <p:nvPr>
            <p:ph type="body" idx="1"/>
          </p:nvPr>
        </p:nvSpPr>
        <p:spPr>
          <a:xfrm>
            <a:off x="1115100" y="1152475"/>
            <a:ext cx="6913800" cy="3456000"/>
          </a:xfrm>
          <a:prstGeom prst="rect">
            <a:avLst/>
          </a:prstGeom>
        </p:spPr>
        <p:txBody>
          <a:bodyPr spcFirstLastPara="1" wrap="square" lIns="91425" tIns="91425" rIns="91425" bIns="91425" anchor="t" anchorCtr="0">
            <a:noAutofit/>
          </a:bodyPr>
          <a:lstStyle/>
          <a:p>
            <a:pPr>
              <a:buClr>
                <a:schemeClr val="tx2"/>
              </a:buClr>
              <a:buFont typeface="Wingdings" pitchFamily="2" charset="2"/>
              <a:buChar char="Ø"/>
            </a:pPr>
            <a:r>
              <a:rPr lang="en-CA" sz="1600" dirty="0">
                <a:solidFill>
                  <a:schemeClr val="tx2"/>
                </a:solidFill>
              </a:rPr>
              <a:t>The FER-2013 dataset is sourced from the Kaggle Facial Expression Recognition Challenge</a:t>
            </a:r>
          </a:p>
          <a:p>
            <a:pPr>
              <a:buClr>
                <a:schemeClr val="tx2"/>
              </a:buClr>
              <a:buFont typeface="Wingdings" pitchFamily="2" charset="2"/>
              <a:buChar char="Ø"/>
            </a:pPr>
            <a:r>
              <a:rPr lang="en-CA" sz="1600" dirty="0">
                <a:solidFill>
                  <a:schemeClr val="tx2"/>
                </a:solidFill>
              </a:rPr>
              <a:t>The dataset captures a wide spectrum of age ranges and orientations, contributing to its inclusivity and real-world relevance</a:t>
            </a:r>
          </a:p>
          <a:p>
            <a:pPr>
              <a:buClr>
                <a:schemeClr val="tx2"/>
              </a:buClr>
              <a:buFont typeface="Wingdings" pitchFamily="2" charset="2"/>
              <a:buChar char="Ø"/>
            </a:pPr>
            <a:r>
              <a:rPr lang="en-CA" sz="1600" dirty="0">
                <a:solidFill>
                  <a:schemeClr val="tx2"/>
                </a:solidFill>
              </a:rPr>
              <a:t>Comprises 35,887 grayscale facial images, each sized at 48x48 pixels</a:t>
            </a:r>
          </a:p>
          <a:p>
            <a:pPr>
              <a:buClr>
                <a:schemeClr val="tx2"/>
              </a:buClr>
              <a:buFont typeface="Wingdings" pitchFamily="2" charset="2"/>
              <a:buChar char="Ø"/>
            </a:pPr>
            <a:r>
              <a:rPr lang="en-CA" sz="1600" dirty="0">
                <a:solidFill>
                  <a:schemeClr val="tx2"/>
                </a:solidFill>
              </a:rPr>
              <a:t>Images labeled with one of seven emotion categories: Angry, Disgust, Fear, Happy, Sad, Surprise, Neutral</a:t>
            </a:r>
          </a:p>
          <a:p>
            <a:pPr marL="139700" indent="0">
              <a:buClr>
                <a:schemeClr val="tx2"/>
              </a:buClr>
              <a:buNone/>
            </a:pPr>
            <a:endParaRPr lang="en-CA" sz="1600" dirty="0">
              <a:solidFill>
                <a:schemeClr val="tx2"/>
              </a:solidFill>
            </a:endParaRPr>
          </a:p>
          <a:p>
            <a:pPr>
              <a:buClr>
                <a:schemeClr val="tx2"/>
              </a:buClr>
              <a:buFont typeface="Wingdings" pitchFamily="2" charset="2"/>
              <a:buChar char="Ø"/>
            </a:pPr>
            <a:r>
              <a:rPr lang="en-CA" sz="1600" dirty="0">
                <a:solidFill>
                  <a:schemeClr val="tx2"/>
                </a:solidFill>
              </a:rPr>
              <a:t>For our study, focus on 'happy,' 'sad,' and 'neutral' emotions.</a:t>
            </a:r>
          </a:p>
          <a:p>
            <a:pPr>
              <a:buClr>
                <a:schemeClr val="tx2"/>
              </a:buClr>
              <a:buFont typeface="Wingdings" pitchFamily="2" charset="2"/>
              <a:buChar char="Ø"/>
            </a:pPr>
            <a:r>
              <a:rPr lang="en-CA" sz="1600" dirty="0">
                <a:solidFill>
                  <a:schemeClr val="tx2"/>
                </a:solidFill>
              </a:rPr>
              <a:t>Equal numbers of images were carefully chosen for each label, ensuring a balanced and representative dataset</a:t>
            </a:r>
          </a:p>
          <a:p>
            <a:pPr>
              <a:buClr>
                <a:schemeClr val="tx2"/>
              </a:buClr>
              <a:buFont typeface="Wingdings" pitchFamily="2" charset="2"/>
              <a:buChar char="Ø"/>
            </a:pPr>
            <a:r>
              <a:rPr lang="en-CA" sz="1600" dirty="0">
                <a:solidFill>
                  <a:schemeClr val="tx2"/>
                </a:solidFill>
              </a:rPr>
              <a:t>Training: 9,080 images.</a:t>
            </a:r>
          </a:p>
          <a:p>
            <a:pPr>
              <a:buClr>
                <a:schemeClr val="tx2"/>
              </a:buClr>
              <a:buFont typeface="Wingdings" pitchFamily="2" charset="2"/>
              <a:buChar char="Ø"/>
            </a:pPr>
            <a:r>
              <a:rPr lang="en-CA" sz="1600" dirty="0">
                <a:solidFill>
                  <a:schemeClr val="tx2"/>
                </a:solidFill>
              </a:rPr>
              <a:t>Testing: 2,280 images.</a:t>
            </a:r>
          </a:p>
          <a:p>
            <a:pPr marL="457200" lvl="0" indent="-317500" algn="l" rtl="0">
              <a:spcBef>
                <a:spcPts val="0"/>
              </a:spcBef>
              <a:spcAft>
                <a:spcPts val="0"/>
              </a:spcAft>
              <a:buClr>
                <a:schemeClr val="lt2"/>
              </a:buClr>
              <a:buSzPts val="1400"/>
              <a:buFont typeface="Fira Sans Condensed"/>
              <a:buChar char="●"/>
            </a:pPr>
            <a:endParaRPr dirty="0">
              <a:solidFill>
                <a:schemeClr val="lt2"/>
              </a:solidFill>
            </a:endParaRPr>
          </a:p>
        </p:txBody>
      </p:sp>
      <p:graphicFrame>
        <p:nvGraphicFramePr>
          <p:cNvPr id="5" name="Diagram 4">
            <a:extLst>
              <a:ext uri="{FF2B5EF4-FFF2-40B4-BE49-F238E27FC236}">
                <a16:creationId xmlns:a16="http://schemas.microsoft.com/office/drawing/2014/main" id="{8FA4F601-EBD0-5235-D451-4144DC24F1DC}"/>
              </a:ext>
            </a:extLst>
          </p:cNvPr>
          <p:cNvGraphicFramePr/>
          <p:nvPr>
            <p:extLst>
              <p:ext uri="{D42A27DB-BD31-4B8C-83A1-F6EECF244321}">
                <p14:modId xmlns:p14="http://schemas.microsoft.com/office/powerpoint/2010/main" val="3889585856"/>
              </p:ext>
            </p:extLst>
          </p:nvPr>
        </p:nvGraphicFramePr>
        <p:xfrm>
          <a:off x="7305261" y="3766930"/>
          <a:ext cx="1401417" cy="12821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 FOR FER CLASSIFICATION</a:t>
            </a:r>
            <a:endParaRPr dirty="0"/>
          </a:p>
        </p:txBody>
      </p:sp>
      <p:sp>
        <p:nvSpPr>
          <p:cNvPr id="72" name="Google Shape;72;p17"/>
          <p:cNvSpPr txBox="1"/>
          <p:nvPr/>
        </p:nvSpPr>
        <p:spPr>
          <a:xfrm>
            <a:off x="5753542" y="1684809"/>
            <a:ext cx="2155200" cy="109586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lt2"/>
                </a:solidFill>
                <a:latin typeface="Rajdhani"/>
                <a:ea typeface="Rajdhani"/>
                <a:cs typeface="Rajdhani"/>
                <a:sym typeface="Rajdhani"/>
              </a:rPr>
              <a:t>Transfer Learning with ResNet18</a:t>
            </a:r>
            <a:endParaRPr sz="2400" b="1" dirty="0">
              <a:solidFill>
                <a:schemeClr val="lt2"/>
              </a:solidFill>
              <a:latin typeface="Rajdhani"/>
              <a:ea typeface="Rajdhani"/>
              <a:cs typeface="Rajdhani"/>
              <a:sym typeface="Rajdhani"/>
            </a:endParaRPr>
          </a:p>
        </p:txBody>
      </p:sp>
      <p:sp>
        <p:nvSpPr>
          <p:cNvPr id="75" name="Google Shape;75;p17"/>
          <p:cNvSpPr txBox="1"/>
          <p:nvPr/>
        </p:nvSpPr>
        <p:spPr>
          <a:xfrm>
            <a:off x="2313750" y="3499044"/>
            <a:ext cx="2155200" cy="1104956"/>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lt2"/>
                </a:solidFill>
                <a:latin typeface="Rajdhani"/>
                <a:ea typeface="Rajdhani"/>
                <a:cs typeface="Rajdhani"/>
                <a:sym typeface="Rajdhani"/>
              </a:rPr>
              <a:t>Transfer Learning with VGG16</a:t>
            </a:r>
            <a:endParaRPr sz="2400" b="1" dirty="0">
              <a:solidFill>
                <a:schemeClr val="lt2"/>
              </a:solidFill>
              <a:latin typeface="Rajdhani"/>
              <a:ea typeface="Rajdhani"/>
              <a:cs typeface="Rajdhani"/>
              <a:sym typeface="Rajdhani"/>
            </a:endParaRPr>
          </a:p>
        </p:txBody>
      </p:sp>
      <p:sp>
        <p:nvSpPr>
          <p:cNvPr id="78" name="Google Shape;78;p17"/>
          <p:cNvSpPr txBox="1"/>
          <p:nvPr/>
        </p:nvSpPr>
        <p:spPr>
          <a:xfrm>
            <a:off x="5699116" y="3499045"/>
            <a:ext cx="2500504" cy="1410234"/>
          </a:xfrm>
          <a:prstGeom prst="rect">
            <a:avLst/>
          </a:prstGeom>
          <a:noFill/>
          <a:ln>
            <a:noFill/>
          </a:ln>
        </p:spPr>
        <p:txBody>
          <a:bodyPr spcFirstLastPara="1" wrap="square" lIns="91425" tIns="91425" rIns="91425" bIns="91425" anchor="b" anchorCtr="0">
            <a:noAutofit/>
          </a:bodyPr>
          <a:lstStyle/>
          <a:p>
            <a:r>
              <a:rPr lang="en-CA" sz="2400" b="1" dirty="0">
                <a:solidFill>
                  <a:schemeClr val="lt2"/>
                </a:solidFill>
                <a:latin typeface="Rajdhani"/>
                <a:ea typeface="Rajdhani"/>
                <a:cs typeface="Rajdhani"/>
                <a:sym typeface="Rajdhani"/>
              </a:rPr>
              <a:t>Convolution Neural Network</a:t>
            </a:r>
          </a:p>
          <a:p>
            <a:pPr marL="0" lvl="0" indent="0" algn="l" rtl="0">
              <a:spcBef>
                <a:spcPts val="0"/>
              </a:spcBef>
              <a:spcAft>
                <a:spcPts val="0"/>
              </a:spcAft>
              <a:buNone/>
            </a:pPr>
            <a:r>
              <a:rPr lang="en-CA" sz="2400" b="1" dirty="0">
                <a:solidFill>
                  <a:schemeClr val="lt2"/>
                </a:solidFill>
                <a:latin typeface="Rajdhani"/>
                <a:ea typeface="Rajdhani"/>
                <a:cs typeface="Rajdhani"/>
                <a:sym typeface="Rajdhani"/>
              </a:rPr>
              <a:t>with Batch Normalization</a:t>
            </a:r>
          </a:p>
        </p:txBody>
      </p:sp>
      <p:sp>
        <p:nvSpPr>
          <p:cNvPr id="81" name="Google Shape;81;p17"/>
          <p:cNvSpPr txBox="1"/>
          <p:nvPr/>
        </p:nvSpPr>
        <p:spPr>
          <a:xfrm>
            <a:off x="2313750" y="1675491"/>
            <a:ext cx="2155200" cy="80309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solidFill>
                  <a:schemeClr val="lt2"/>
                </a:solidFill>
                <a:latin typeface="Rajdhani"/>
                <a:ea typeface="Rajdhani"/>
                <a:cs typeface="Rajdhani"/>
                <a:sym typeface="Rajdhani"/>
              </a:rPr>
              <a:t>Convolution Neural Network</a:t>
            </a:r>
            <a:endParaRPr sz="2400" b="1" dirty="0">
              <a:solidFill>
                <a:schemeClr val="lt2"/>
              </a:solidFill>
              <a:latin typeface="Rajdhani"/>
              <a:ea typeface="Rajdhani"/>
              <a:cs typeface="Rajdhani"/>
              <a:sym typeface="Rajdhani"/>
            </a:endParaRPr>
          </a:p>
        </p:txBody>
      </p:sp>
      <p:sp>
        <p:nvSpPr>
          <p:cNvPr id="83" name="Google Shape;83;p17"/>
          <p:cNvSpPr/>
          <p:nvPr/>
        </p:nvSpPr>
        <p:spPr>
          <a:xfrm>
            <a:off x="1289677"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1</a:t>
            </a:r>
            <a:endParaRPr sz="4000" b="1" dirty="0">
              <a:solidFill>
                <a:schemeClr val="lt2"/>
              </a:solidFill>
              <a:latin typeface="Rajdhani"/>
              <a:ea typeface="Rajdhani"/>
              <a:cs typeface="Rajdhani"/>
              <a:sym typeface="Rajdhani"/>
            </a:endParaRPr>
          </a:p>
        </p:txBody>
      </p:sp>
      <p:sp>
        <p:nvSpPr>
          <p:cNvPr id="84" name="Google Shape;84;p17"/>
          <p:cNvSpPr/>
          <p:nvPr/>
        </p:nvSpPr>
        <p:spPr>
          <a:xfrm>
            <a:off x="4672346"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2</a:t>
            </a:r>
            <a:endParaRPr sz="4000" b="1" dirty="0">
              <a:solidFill>
                <a:schemeClr val="lt2"/>
              </a:solidFill>
              <a:latin typeface="Rajdhani"/>
              <a:ea typeface="Rajdhani"/>
              <a:cs typeface="Rajdhani"/>
              <a:sym typeface="Rajdhani"/>
            </a:endParaRPr>
          </a:p>
        </p:txBody>
      </p:sp>
      <p:sp>
        <p:nvSpPr>
          <p:cNvPr id="85" name="Google Shape;85;p17"/>
          <p:cNvSpPr/>
          <p:nvPr/>
        </p:nvSpPr>
        <p:spPr>
          <a:xfrm>
            <a:off x="1289677" y="3475047"/>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3</a:t>
            </a:r>
            <a:endParaRPr sz="4000" b="1" dirty="0">
              <a:solidFill>
                <a:schemeClr val="lt2"/>
              </a:solidFill>
              <a:latin typeface="Rajdhani"/>
              <a:ea typeface="Rajdhani"/>
              <a:cs typeface="Rajdhani"/>
              <a:sym typeface="Rajdhani"/>
            </a:endParaRPr>
          </a:p>
        </p:txBody>
      </p:sp>
      <p:sp>
        <p:nvSpPr>
          <p:cNvPr id="86" name="Google Shape;86;p17"/>
          <p:cNvSpPr/>
          <p:nvPr/>
        </p:nvSpPr>
        <p:spPr>
          <a:xfrm>
            <a:off x="4672346" y="3475047"/>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4</a:t>
            </a:r>
            <a:endParaRPr sz="4000" b="1" dirty="0">
              <a:solidFill>
                <a:schemeClr val="lt2"/>
              </a:solidFill>
              <a:latin typeface="Rajdhani"/>
              <a:ea typeface="Rajdhani"/>
              <a:cs typeface="Rajdhani"/>
              <a:sym typeface="Rajdhan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600" dirty="0"/>
              <a:t>CNN WITH BATCH NORMALIZATION</a:t>
            </a:r>
          </a:p>
        </p:txBody>
      </p:sp>
      <p:sp>
        <p:nvSpPr>
          <p:cNvPr id="65" name="Google Shape;65;p16"/>
          <p:cNvSpPr txBox="1">
            <a:spLocks noGrp="1"/>
          </p:cNvSpPr>
          <p:nvPr>
            <p:ph type="body" idx="1"/>
          </p:nvPr>
        </p:nvSpPr>
        <p:spPr>
          <a:xfrm>
            <a:off x="1115100" y="1386589"/>
            <a:ext cx="6913800" cy="3221885"/>
          </a:xfrm>
          <a:prstGeom prst="rect">
            <a:avLst/>
          </a:prstGeom>
        </p:spPr>
        <p:txBody>
          <a:bodyPr spcFirstLastPara="1" wrap="square" lIns="91425" tIns="91425" rIns="91425" bIns="91425" anchor="t" anchorCtr="0">
            <a:noAutofit/>
          </a:bodyPr>
          <a:lstStyle/>
          <a:p>
            <a:pPr algn="just">
              <a:buClr>
                <a:schemeClr val="tx2"/>
              </a:buClr>
              <a:buFont typeface="Wingdings" pitchFamily="2" charset="2"/>
              <a:buChar char="Ø"/>
            </a:pPr>
            <a:r>
              <a:rPr lang="en-CA" dirty="0">
                <a:solidFill>
                  <a:schemeClr val="tx2"/>
                </a:solidFill>
              </a:rPr>
              <a:t>Model comprises three convolutional blocks with specific filters and 3x3 kernel size.</a:t>
            </a:r>
          </a:p>
          <a:p>
            <a:pPr algn="just">
              <a:buClr>
                <a:schemeClr val="tx2"/>
              </a:buClr>
              <a:buFont typeface="Wingdings" pitchFamily="2" charset="2"/>
              <a:buChar char="Ø"/>
            </a:pPr>
            <a:r>
              <a:rPr lang="en-CA" dirty="0">
                <a:solidFill>
                  <a:schemeClr val="tx2"/>
                </a:solidFill>
              </a:rPr>
              <a:t>Data augmentation applied to training and validation datasets using ImageDataGenerator for enhanced generalization.</a:t>
            </a:r>
          </a:p>
          <a:p>
            <a:pPr algn="just">
              <a:buClr>
                <a:schemeClr val="tx2"/>
              </a:buClr>
              <a:buFont typeface="Wingdings" pitchFamily="2" charset="2"/>
              <a:buChar char="Ø"/>
            </a:pPr>
            <a:r>
              <a:rPr lang="en-CA" dirty="0">
                <a:solidFill>
                  <a:schemeClr val="tx2"/>
                </a:solidFill>
              </a:rPr>
              <a:t>Batch normalization and ReLU activation applied after each convolutional layer.</a:t>
            </a:r>
          </a:p>
          <a:p>
            <a:pPr algn="just">
              <a:buClr>
                <a:schemeClr val="tx2"/>
              </a:buClr>
              <a:buFont typeface="Wingdings" pitchFamily="2" charset="2"/>
              <a:buChar char="Ø"/>
            </a:pPr>
            <a:r>
              <a:rPr lang="en-CA" dirty="0">
                <a:solidFill>
                  <a:schemeClr val="tx2"/>
                </a:solidFill>
              </a:rPr>
              <a:t>Max pooling (2x2) reduces spatial dimensions, followed by dropout (0.25) to prevent overfitting.</a:t>
            </a:r>
          </a:p>
          <a:p>
            <a:pPr algn="just">
              <a:buClr>
                <a:schemeClr val="tx2"/>
              </a:buClr>
              <a:buFont typeface="Wingdings" pitchFamily="2" charset="2"/>
              <a:buChar char="Ø"/>
            </a:pPr>
            <a:r>
              <a:rPr lang="en-CA" dirty="0">
                <a:solidFill>
                  <a:schemeClr val="tx2"/>
                </a:solidFill>
              </a:rPr>
              <a:t>Flattened output from convolutional layers fed into two fully connected blocks:</a:t>
            </a:r>
          </a:p>
          <a:p>
            <a:pPr algn="just">
              <a:buClr>
                <a:schemeClr val="tx2"/>
              </a:buClr>
              <a:buFont typeface="Wingdings" pitchFamily="2" charset="2"/>
              <a:buChar char="Ø"/>
            </a:pPr>
            <a:r>
              <a:rPr lang="en-CA" dirty="0">
                <a:solidFill>
                  <a:schemeClr val="tx2"/>
                </a:solidFill>
              </a:rPr>
              <a:t>Dense layers with units, batch normalization, ReLU activation, and dropout (0.25).</a:t>
            </a:r>
          </a:p>
          <a:p>
            <a:pPr algn="just">
              <a:buClr>
                <a:schemeClr val="tx2"/>
              </a:buClr>
              <a:buFont typeface="Wingdings" pitchFamily="2" charset="2"/>
              <a:buChar char="Ø"/>
            </a:pPr>
            <a:r>
              <a:rPr lang="en-CA" dirty="0">
                <a:solidFill>
                  <a:schemeClr val="tx2"/>
                </a:solidFill>
              </a:rPr>
              <a:t>Last layer: Dense layer with 3 units for facial expression classes.</a:t>
            </a:r>
          </a:p>
          <a:p>
            <a:pPr algn="just">
              <a:buClr>
                <a:schemeClr val="tx2"/>
              </a:buClr>
              <a:buFont typeface="Wingdings" pitchFamily="2" charset="2"/>
              <a:buChar char="Ø"/>
            </a:pPr>
            <a:r>
              <a:rPr lang="en-CA" dirty="0">
                <a:solidFill>
                  <a:schemeClr val="tx2"/>
                </a:solidFill>
              </a:rPr>
              <a:t>Softmax activation yields class probability distributions.</a:t>
            </a:r>
          </a:p>
          <a:p>
            <a:pPr algn="just">
              <a:buClr>
                <a:schemeClr val="tx2"/>
              </a:buClr>
              <a:buFont typeface="Wingdings" pitchFamily="2" charset="2"/>
              <a:buChar char="Ø"/>
            </a:pPr>
            <a:r>
              <a:rPr lang="en-CA" dirty="0">
                <a:solidFill>
                  <a:schemeClr val="tx2"/>
                </a:solidFill>
              </a:rPr>
              <a:t>Optimized for data preprocessing and model training, key parameters such as image size batch size, number of epochs, learning rate, min learning rate, and optimizer are carefully tuned.</a:t>
            </a:r>
          </a:p>
          <a:p>
            <a:pPr>
              <a:buClr>
                <a:schemeClr val="tx2"/>
              </a:buClr>
              <a:buFont typeface="Wingdings" pitchFamily="2" charset="2"/>
              <a:buChar char="Ø"/>
            </a:pPr>
            <a:endParaRPr lang="en-CA" dirty="0">
              <a:solidFill>
                <a:schemeClr val="tx2"/>
              </a:solidFill>
            </a:endParaRPr>
          </a:p>
          <a:p>
            <a:pPr marL="139700" indent="0">
              <a:buClr>
                <a:schemeClr val="tx2"/>
              </a:buClr>
              <a:buNone/>
            </a:pPr>
            <a:endParaRPr lang="en-CA" sz="1600" dirty="0">
              <a:solidFill>
                <a:schemeClr val="tx2"/>
              </a:solidFill>
            </a:endParaRPr>
          </a:p>
        </p:txBody>
      </p:sp>
    </p:spTree>
    <p:extLst>
      <p:ext uri="{BB962C8B-B14F-4D97-AF65-F5344CB8AC3E}">
        <p14:creationId xmlns:p14="http://schemas.microsoft.com/office/powerpoint/2010/main" val="659682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600" dirty="0"/>
              <a:t>TRANSFER LEARNING WITH VGG16</a:t>
            </a:r>
          </a:p>
        </p:txBody>
      </p:sp>
      <p:sp>
        <p:nvSpPr>
          <p:cNvPr id="65" name="Google Shape;65;p16"/>
          <p:cNvSpPr txBox="1">
            <a:spLocks noGrp="1"/>
          </p:cNvSpPr>
          <p:nvPr>
            <p:ph type="body" idx="1"/>
          </p:nvPr>
        </p:nvSpPr>
        <p:spPr>
          <a:xfrm>
            <a:off x="1115100" y="1454045"/>
            <a:ext cx="6913800" cy="3154429"/>
          </a:xfrm>
          <a:prstGeom prst="rect">
            <a:avLst/>
          </a:prstGeom>
        </p:spPr>
        <p:txBody>
          <a:bodyPr spcFirstLastPara="1" wrap="square" lIns="91425" tIns="91425" rIns="91425" bIns="91425" anchor="t" anchorCtr="0">
            <a:noAutofit/>
          </a:bodyPr>
          <a:lstStyle/>
          <a:p>
            <a:pPr lvl="0" algn="just">
              <a:buClr>
                <a:schemeClr val="tx2"/>
              </a:buClr>
              <a:buFont typeface="Wingdings" pitchFamily="2" charset="2"/>
              <a:buChar char="Ø"/>
            </a:pPr>
            <a:r>
              <a:rPr lang="en-CA" dirty="0">
                <a:solidFill>
                  <a:schemeClr val="tx2"/>
                </a:solidFill>
              </a:rPr>
              <a:t>Pre-trained VGG-16 model, trained on ImageNet, as a feature extractor. </a:t>
            </a:r>
          </a:p>
          <a:p>
            <a:pPr lvl="0" algn="just">
              <a:buClr>
                <a:schemeClr val="tx2"/>
              </a:buClr>
              <a:buFont typeface="Wingdings" pitchFamily="2" charset="2"/>
              <a:buChar char="Ø"/>
            </a:pPr>
            <a:r>
              <a:rPr lang="en-CA" dirty="0">
                <a:solidFill>
                  <a:schemeClr val="tx2"/>
                </a:solidFill>
              </a:rPr>
              <a:t>Freezed all convolutional layers, ensuring that they remain unchanged during our training process and modify the final layer to our specific facial expression classification task.</a:t>
            </a:r>
          </a:p>
          <a:p>
            <a:pPr lvl="0" algn="just">
              <a:buClr>
                <a:schemeClr val="tx2"/>
              </a:buClr>
              <a:buFont typeface="Wingdings" pitchFamily="2" charset="2"/>
              <a:buChar char="Ø"/>
            </a:pPr>
            <a:r>
              <a:rPr lang="en-CA" dirty="0">
                <a:solidFill>
                  <a:schemeClr val="tx2"/>
                </a:solidFill>
              </a:rPr>
              <a:t>The first layer captures more abstract representations from the convolutional layers, while the last layer has 3 nodes to correspond to our three facial expression classes: "happy," "sad," and "neutral."</a:t>
            </a:r>
          </a:p>
          <a:p>
            <a:pPr lvl="0" algn="just">
              <a:buClr>
                <a:schemeClr val="tx2"/>
              </a:buClr>
              <a:buFont typeface="Wingdings" pitchFamily="2" charset="2"/>
              <a:buChar char="Ø"/>
            </a:pPr>
            <a:r>
              <a:rPr lang="en-CA" dirty="0">
                <a:solidFill>
                  <a:schemeClr val="tx2"/>
                </a:solidFill>
              </a:rPr>
              <a:t>Fine-tuning the model's output layer to facial expression classification. </a:t>
            </a:r>
          </a:p>
          <a:p>
            <a:pPr lvl="0" algn="just">
              <a:buClr>
                <a:schemeClr val="tx2"/>
              </a:buClr>
              <a:buFont typeface="Wingdings" pitchFamily="2" charset="2"/>
              <a:buChar char="Ø"/>
            </a:pPr>
            <a:r>
              <a:rPr lang="en-CA" dirty="0">
                <a:solidFill>
                  <a:schemeClr val="tx2"/>
                </a:solidFill>
              </a:rPr>
              <a:t>Employed SGD optimizer with a learning rate of 0.001 and momentum of 0.9 for training the model. The model is trained for different number of epochs 10, 15, 25 using a batch size of 64,128,256.</a:t>
            </a:r>
          </a:p>
          <a:p>
            <a:pPr lvl="0" algn="just">
              <a:buClr>
                <a:schemeClr val="tx2"/>
              </a:buClr>
              <a:buFont typeface="Wingdings" pitchFamily="2" charset="2"/>
              <a:buChar char="Ø"/>
            </a:pPr>
            <a:r>
              <a:rPr lang="en-CA" dirty="0">
                <a:solidFill>
                  <a:schemeClr val="tx2"/>
                </a:solidFill>
              </a:rPr>
              <a:t>Used categorical cross-entropy loss function as it is appropriate for multi-class classification tasks. </a:t>
            </a:r>
          </a:p>
          <a:p>
            <a:pPr marL="139700" indent="0">
              <a:buClr>
                <a:schemeClr val="tx2"/>
              </a:buClr>
              <a:buNone/>
            </a:pPr>
            <a:endParaRPr lang="en-CA" dirty="0">
              <a:solidFill>
                <a:schemeClr val="tx2"/>
              </a:solidFill>
            </a:endParaRPr>
          </a:p>
        </p:txBody>
      </p:sp>
    </p:spTree>
    <p:extLst>
      <p:ext uri="{BB962C8B-B14F-4D97-AF65-F5344CB8AC3E}">
        <p14:creationId xmlns:p14="http://schemas.microsoft.com/office/powerpoint/2010/main" val="139086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000" y="123043"/>
            <a:ext cx="7704000" cy="8239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600" dirty="0"/>
              <a:t>TRANSFER LEARNING WITH RESNET18</a:t>
            </a:r>
          </a:p>
        </p:txBody>
      </p:sp>
      <p:sp>
        <p:nvSpPr>
          <p:cNvPr id="65" name="Google Shape;65;p16"/>
          <p:cNvSpPr txBox="1">
            <a:spLocks noGrp="1"/>
          </p:cNvSpPr>
          <p:nvPr>
            <p:ph type="body" idx="1"/>
          </p:nvPr>
        </p:nvSpPr>
        <p:spPr>
          <a:xfrm>
            <a:off x="1115099" y="947009"/>
            <a:ext cx="7213891" cy="4073448"/>
          </a:xfrm>
          <a:prstGeom prst="rect">
            <a:avLst/>
          </a:prstGeom>
        </p:spPr>
        <p:txBody>
          <a:bodyPr spcFirstLastPara="1" wrap="square" lIns="91425" tIns="91425" rIns="91425" bIns="91425" anchor="t" anchorCtr="0">
            <a:noAutofit/>
          </a:bodyPr>
          <a:lstStyle/>
          <a:p>
            <a:pPr algn="just">
              <a:buClr>
                <a:schemeClr val="tx2"/>
              </a:buClr>
              <a:buFont typeface="Wingdings" pitchFamily="2" charset="2"/>
              <a:buChar char="Ø"/>
            </a:pPr>
            <a:r>
              <a:rPr lang="en-CA" dirty="0">
                <a:solidFill>
                  <a:schemeClr val="tx2"/>
                </a:solidFill>
              </a:rPr>
              <a:t>Pre-trained ResNet-18 model adopted for transfer learning in image classification.</a:t>
            </a:r>
          </a:p>
          <a:p>
            <a:pPr algn="just">
              <a:buClr>
                <a:schemeClr val="tx2"/>
              </a:buClr>
              <a:buFont typeface="Wingdings" pitchFamily="2" charset="2"/>
              <a:buChar char="Ø"/>
            </a:pPr>
            <a:r>
              <a:rPr lang="en-CA" dirty="0">
                <a:solidFill>
                  <a:schemeClr val="tx2"/>
                </a:solidFill>
              </a:rPr>
              <a:t>Model comprises convolutional layers, batch normalization, ReLU activation, and residual blocks.</a:t>
            </a:r>
          </a:p>
          <a:p>
            <a:pPr algn="just">
              <a:buClr>
                <a:schemeClr val="tx2"/>
              </a:buClr>
              <a:buFont typeface="Wingdings" pitchFamily="2" charset="2"/>
              <a:buChar char="Ø"/>
            </a:pPr>
            <a:r>
              <a:rPr lang="en-CA" dirty="0">
                <a:solidFill>
                  <a:schemeClr val="tx2"/>
                </a:solidFill>
              </a:rPr>
              <a:t>Initial convolutional layer followed by batch normalization and ReLU and max-pooling layer.</a:t>
            </a:r>
          </a:p>
          <a:p>
            <a:pPr algn="just">
              <a:buClr>
                <a:schemeClr val="tx2"/>
              </a:buClr>
              <a:buFont typeface="Wingdings" pitchFamily="2" charset="2"/>
              <a:buChar char="Ø"/>
            </a:pPr>
            <a:r>
              <a:rPr lang="en-CA" dirty="0">
                <a:solidFill>
                  <a:schemeClr val="tx2"/>
                </a:solidFill>
              </a:rPr>
              <a:t>Four sequential blocks with two BasicBlock modules each includes 3x3 convolutions preserving or downsampling spatial dimensions.</a:t>
            </a:r>
          </a:p>
          <a:p>
            <a:pPr algn="just">
              <a:buClr>
                <a:schemeClr val="tx2"/>
              </a:buClr>
              <a:buFont typeface="Wingdings" pitchFamily="2" charset="2"/>
              <a:buChar char="Ø"/>
            </a:pPr>
            <a:r>
              <a:rPr lang="en-CA" dirty="0">
                <a:solidFill>
                  <a:schemeClr val="tx2"/>
                </a:solidFill>
              </a:rPr>
              <a:t>AdaptiveAvgPool2d for spatial averaging, followed by a custom fully connected layer adapted from ResNet-18 for FER classification.</a:t>
            </a:r>
          </a:p>
          <a:p>
            <a:pPr algn="just">
              <a:buClr>
                <a:schemeClr val="tx2"/>
              </a:buClr>
              <a:buFont typeface="Wingdings" pitchFamily="2" charset="2"/>
              <a:buChar char="Ø"/>
            </a:pPr>
            <a:r>
              <a:rPr lang="en-CA" dirty="0">
                <a:solidFill>
                  <a:schemeClr val="tx2"/>
                </a:solidFill>
              </a:rPr>
              <a:t>Convolutional layers frozen and used as feature extractors, complemented by a custom classifier featuring two fc layers (4096 and 3 nodes) designed for abstract feature extraction and final classification</a:t>
            </a:r>
          </a:p>
          <a:p>
            <a:pPr algn="just">
              <a:buClr>
                <a:schemeClr val="tx2"/>
              </a:buClr>
              <a:buFont typeface="Wingdings" pitchFamily="2" charset="2"/>
              <a:buChar char="Ø"/>
            </a:pPr>
            <a:r>
              <a:rPr lang="en-CA" dirty="0">
                <a:solidFill>
                  <a:schemeClr val="tx2"/>
                </a:solidFill>
              </a:rPr>
              <a:t>Employed SGD optimizer with a learning rate of 0.001 and momentum of 0.9 for training the model. The model is trained for different number of epochs 10, 15, 25 using a batch size of 64,128,256.</a:t>
            </a:r>
          </a:p>
          <a:p>
            <a:pPr algn="just">
              <a:buClr>
                <a:schemeClr val="tx2"/>
              </a:buClr>
              <a:buFont typeface="Wingdings" pitchFamily="2" charset="2"/>
              <a:buChar char="Ø"/>
            </a:pPr>
            <a:r>
              <a:rPr lang="en-CA" dirty="0">
                <a:solidFill>
                  <a:schemeClr val="tx2"/>
                </a:solidFill>
              </a:rPr>
              <a:t>Categorical cross-entropy loss employed for multi-class classification.</a:t>
            </a:r>
          </a:p>
          <a:p>
            <a:pPr marL="139700" indent="0">
              <a:buClr>
                <a:schemeClr val="tx2"/>
              </a:buClr>
              <a:buNone/>
            </a:pPr>
            <a:endParaRPr lang="en-CA" dirty="0">
              <a:solidFill>
                <a:schemeClr val="tx2"/>
              </a:solidFill>
            </a:endParaRPr>
          </a:p>
        </p:txBody>
      </p:sp>
    </p:spTree>
    <p:extLst>
      <p:ext uri="{BB962C8B-B14F-4D97-AF65-F5344CB8AC3E}">
        <p14:creationId xmlns:p14="http://schemas.microsoft.com/office/powerpoint/2010/main" val="481427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40"/>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 COMPARISON </a:t>
            </a:r>
            <a:r>
              <a:rPr lang="en" sz="2800" dirty="0"/>
              <a:t>OF MODEL</a:t>
            </a:r>
            <a:endParaRPr u="sng" dirty="0"/>
          </a:p>
        </p:txBody>
      </p:sp>
      <p:graphicFrame>
        <p:nvGraphicFramePr>
          <p:cNvPr id="1216" name="Google Shape;1216;p40"/>
          <p:cNvGraphicFramePr/>
          <p:nvPr>
            <p:extLst>
              <p:ext uri="{D42A27DB-BD31-4B8C-83A1-F6EECF244321}">
                <p14:modId xmlns:p14="http://schemas.microsoft.com/office/powerpoint/2010/main" val="431393144"/>
              </p:ext>
            </p:extLst>
          </p:nvPr>
        </p:nvGraphicFramePr>
        <p:xfrm>
          <a:off x="629587" y="1869732"/>
          <a:ext cx="7794515" cy="2285718"/>
        </p:xfrm>
        <a:graphic>
          <a:graphicData uri="http://schemas.openxmlformats.org/drawingml/2006/table">
            <a:tbl>
              <a:tblPr>
                <a:noFill/>
                <a:tableStyleId>{CDDF5F99-2888-462A-A0E6-5FA4380FED7A}</a:tableStyleId>
              </a:tblPr>
              <a:tblGrid>
                <a:gridCol w="1558903">
                  <a:extLst>
                    <a:ext uri="{9D8B030D-6E8A-4147-A177-3AD203B41FA5}">
                      <a16:colId xmlns:a16="http://schemas.microsoft.com/office/drawing/2014/main" val="20000"/>
                    </a:ext>
                  </a:extLst>
                </a:gridCol>
                <a:gridCol w="1539813">
                  <a:extLst>
                    <a:ext uri="{9D8B030D-6E8A-4147-A177-3AD203B41FA5}">
                      <a16:colId xmlns:a16="http://schemas.microsoft.com/office/drawing/2014/main" val="20001"/>
                    </a:ext>
                  </a:extLst>
                </a:gridCol>
                <a:gridCol w="1577993">
                  <a:extLst>
                    <a:ext uri="{9D8B030D-6E8A-4147-A177-3AD203B41FA5}">
                      <a16:colId xmlns:a16="http://schemas.microsoft.com/office/drawing/2014/main" val="20002"/>
                    </a:ext>
                  </a:extLst>
                </a:gridCol>
                <a:gridCol w="1558903">
                  <a:extLst>
                    <a:ext uri="{9D8B030D-6E8A-4147-A177-3AD203B41FA5}">
                      <a16:colId xmlns:a16="http://schemas.microsoft.com/office/drawing/2014/main" val="20003"/>
                    </a:ext>
                  </a:extLst>
                </a:gridCol>
                <a:gridCol w="1558903">
                  <a:extLst>
                    <a:ext uri="{9D8B030D-6E8A-4147-A177-3AD203B41FA5}">
                      <a16:colId xmlns:a16="http://schemas.microsoft.com/office/drawing/2014/main" val="20004"/>
                    </a:ext>
                  </a:extLst>
                </a:gridCol>
              </a:tblGrid>
              <a:tr h="824810">
                <a:tc>
                  <a:txBody>
                    <a:bodyPr/>
                    <a:lstStyle/>
                    <a:p>
                      <a:pPr marL="0" lvl="0" indent="0" algn="ctr" rtl="0">
                        <a:spcBef>
                          <a:spcPts val="0"/>
                        </a:spcBef>
                        <a:spcAft>
                          <a:spcPts val="0"/>
                        </a:spcAft>
                        <a:buNone/>
                      </a:pPr>
                      <a:endParaRPr dirty="0">
                        <a:solidFill>
                          <a:srgbClr val="FFFFFF"/>
                        </a:solidFill>
                        <a:latin typeface="Raleway Medium"/>
                        <a:ea typeface="Raleway Medium"/>
                        <a:cs typeface="Raleway Medium"/>
                        <a:sym typeface="Raleway Medium"/>
                      </a:endParaRPr>
                    </a:p>
                  </a:txBody>
                  <a:tcPr marL="91425" marR="91425" marT="91425" marB="91425" anchor="ctr">
                    <a:lnL w="28575" cap="flat" cmpd="sng">
                      <a:solidFill>
                        <a:srgbClr val="FFFFFF">
                          <a:alpha val="0"/>
                        </a:srgbClr>
                      </a:solidFill>
                      <a:prstDash val="solid"/>
                      <a:round/>
                      <a:headEnd type="none" w="sm" len="sm"/>
                      <a:tailEnd type="none" w="sm" len="sm"/>
                    </a:lnL>
                    <a:lnR w="19050" cap="flat" cmpd="sng">
                      <a:solidFill>
                        <a:schemeClr val="lt2"/>
                      </a:solidFill>
                      <a:prstDash val="solid"/>
                      <a:round/>
                      <a:headEnd type="none" w="sm" len="sm"/>
                      <a:tailEnd type="none" w="sm" len="sm"/>
                    </a:lnR>
                    <a:lnT w="28575" cap="flat" cmpd="sng">
                      <a:solidFill>
                        <a:srgbClr val="FFFFFF">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CNN</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RESNET</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VGG</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CNN+BN</a:t>
                      </a:r>
                      <a:endParaRPr sz="2400"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0"/>
                  </a:ext>
                </a:extLst>
              </a:tr>
              <a:tr h="730454">
                <a:tc>
                  <a:txBody>
                    <a:bodyPr/>
                    <a:lstStyle/>
                    <a:p>
                      <a:pPr marL="0" lvl="0" indent="0" algn="ctr" rtl="0">
                        <a:spcBef>
                          <a:spcPts val="0"/>
                        </a:spcBef>
                        <a:spcAft>
                          <a:spcPts val="0"/>
                        </a:spcAft>
                        <a:buNone/>
                      </a:pPr>
                      <a:r>
                        <a:rPr lang="en" b="1" dirty="0">
                          <a:solidFill>
                            <a:schemeClr val="lt2"/>
                          </a:solidFill>
                          <a:latin typeface="Rajdhani"/>
                          <a:ea typeface="Rajdhani"/>
                          <a:cs typeface="Rajdhani"/>
                          <a:sym typeface="Rajdhani"/>
                        </a:rPr>
                        <a:t>Train Accuracy</a:t>
                      </a:r>
                      <a:endParaRPr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dirty="0">
                          <a:solidFill>
                            <a:schemeClr val="lt2"/>
                          </a:solidFill>
                          <a:latin typeface="Fira Sans Condensed"/>
                          <a:ea typeface="Fira Sans Condensed"/>
                          <a:cs typeface="Fira Sans Condensed"/>
                          <a:sym typeface="Fira Sans Condensed"/>
                        </a:rPr>
                        <a:t>59.2</a:t>
                      </a:r>
                      <a:endParaRPr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dirty="0">
                          <a:solidFill>
                            <a:schemeClr val="lt2"/>
                          </a:solidFill>
                          <a:latin typeface="Fira Sans Condensed"/>
                          <a:ea typeface="Fira Sans Condensed"/>
                          <a:cs typeface="Fira Sans Condensed"/>
                          <a:sym typeface="Fira Sans Condensed"/>
                        </a:rPr>
                        <a:t>49.56</a:t>
                      </a:r>
                      <a:endParaRPr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dirty="0">
                          <a:solidFill>
                            <a:schemeClr val="lt2"/>
                          </a:solidFill>
                          <a:latin typeface="Fira Sans Condensed"/>
                          <a:ea typeface="Fira Sans Condensed"/>
                          <a:cs typeface="Fira Sans Condensed"/>
                          <a:sym typeface="Fira Sans Condensed"/>
                        </a:rPr>
                        <a:t>46.53</a:t>
                      </a:r>
                      <a:endParaRPr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dirty="0">
                          <a:solidFill>
                            <a:schemeClr val="lt2"/>
                          </a:solidFill>
                          <a:latin typeface="Fira Sans Condensed"/>
                          <a:ea typeface="Fira Sans Condensed"/>
                          <a:cs typeface="Fira Sans Condensed"/>
                          <a:sym typeface="Fira Sans Condensed"/>
                        </a:rPr>
                        <a:t>79.41</a:t>
                      </a:r>
                      <a:endParaRPr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1"/>
                  </a:ext>
                </a:extLst>
              </a:tr>
              <a:tr h="730454">
                <a:tc>
                  <a:txBody>
                    <a:bodyPr/>
                    <a:lstStyle/>
                    <a:p>
                      <a:pPr marL="0" lvl="0" indent="0" algn="ctr" rtl="0">
                        <a:spcBef>
                          <a:spcPts val="0"/>
                        </a:spcBef>
                        <a:spcAft>
                          <a:spcPts val="0"/>
                        </a:spcAft>
                        <a:buNone/>
                      </a:pPr>
                      <a:r>
                        <a:rPr lang="en" b="1" dirty="0">
                          <a:solidFill>
                            <a:schemeClr val="lt2"/>
                          </a:solidFill>
                          <a:latin typeface="Rajdhani"/>
                          <a:ea typeface="Rajdhani"/>
                          <a:cs typeface="Rajdhani"/>
                          <a:sym typeface="Rajdhani"/>
                        </a:rPr>
                        <a:t>Test Accuracy</a:t>
                      </a:r>
                      <a:endParaRPr b="1" dirty="0">
                        <a:solidFill>
                          <a:schemeClr val="lt2"/>
                        </a:solidFill>
                        <a:latin typeface="Rajdhani"/>
                        <a:ea typeface="Rajdhani"/>
                        <a:cs typeface="Rajdhani"/>
                        <a:sym typeface="Rajdhani"/>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dirty="0">
                          <a:solidFill>
                            <a:schemeClr val="lt2"/>
                          </a:solidFill>
                          <a:latin typeface="Fira Sans Condensed"/>
                          <a:ea typeface="Fira Sans Condensed"/>
                          <a:cs typeface="Fira Sans Condensed"/>
                          <a:sym typeface="Fira Sans Condensed"/>
                        </a:rPr>
                        <a:t>58.9</a:t>
                      </a:r>
                      <a:endParaRPr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dirty="0">
                          <a:solidFill>
                            <a:schemeClr val="lt2"/>
                          </a:solidFill>
                          <a:latin typeface="Fira Sans Condensed"/>
                          <a:ea typeface="Fira Sans Condensed"/>
                          <a:cs typeface="Fira Sans Condensed"/>
                          <a:sym typeface="Fira Sans Condensed"/>
                        </a:rPr>
                        <a:t>48.34</a:t>
                      </a:r>
                      <a:endParaRPr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dirty="0">
                          <a:solidFill>
                            <a:schemeClr val="lt2"/>
                          </a:solidFill>
                          <a:latin typeface="Fira Sans Condensed"/>
                          <a:ea typeface="Fira Sans Condensed"/>
                          <a:cs typeface="Fira Sans Condensed"/>
                          <a:sym typeface="Fira Sans Condensed"/>
                        </a:rPr>
                        <a:t>51.05</a:t>
                      </a:r>
                      <a:endParaRPr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tc>
                  <a:txBody>
                    <a:bodyPr/>
                    <a:lstStyle/>
                    <a:p>
                      <a:pPr marL="0" lvl="0" indent="0" algn="ctr" rtl="0">
                        <a:spcBef>
                          <a:spcPts val="0"/>
                        </a:spcBef>
                        <a:spcAft>
                          <a:spcPts val="0"/>
                        </a:spcAft>
                        <a:buNone/>
                      </a:pPr>
                      <a:r>
                        <a:rPr lang="en-CA" dirty="0">
                          <a:solidFill>
                            <a:schemeClr val="lt2"/>
                          </a:solidFill>
                          <a:latin typeface="Fira Sans Condensed"/>
                          <a:ea typeface="Fira Sans Condensed"/>
                          <a:cs typeface="Fira Sans Condensed"/>
                          <a:sym typeface="Fira Sans Condensed"/>
                        </a:rPr>
                        <a:t>71.23</a:t>
                      </a:r>
                      <a:endParaRPr dirty="0">
                        <a:solidFill>
                          <a:schemeClr val="lt2"/>
                        </a:solidFill>
                        <a:latin typeface="Fira Sans Condensed"/>
                        <a:ea typeface="Fira Sans Condensed"/>
                        <a:cs typeface="Fira Sans Condensed"/>
                        <a:sym typeface="Fira Sans Condensed"/>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rgbClr val="F3F3F3">
                        <a:alpha val="23720"/>
                      </a:srgbClr>
                    </a:solidFill>
                  </a:tcPr>
                </a:tc>
                <a:extLst>
                  <a:ext uri="{0D108BD9-81ED-4DB2-BD59-A6C34878D82A}">
                    <a16:rowId xmlns:a16="http://schemas.microsoft.com/office/drawing/2014/main" val="10002"/>
                  </a:ext>
                </a:extLst>
              </a:tr>
            </a:tbl>
          </a:graphicData>
        </a:graphic>
      </p:graphicFrame>
      <p:grpSp>
        <p:nvGrpSpPr>
          <p:cNvPr id="1218" name="Google Shape;1218;p40"/>
          <p:cNvGrpSpPr/>
          <p:nvPr/>
        </p:nvGrpSpPr>
        <p:grpSpPr>
          <a:xfrm>
            <a:off x="1214732" y="2034659"/>
            <a:ext cx="320143" cy="392581"/>
            <a:chOff x="3086313" y="2877049"/>
            <a:chExt cx="320143" cy="392581"/>
          </a:xfrm>
        </p:grpSpPr>
        <p:sp>
          <p:nvSpPr>
            <p:cNvPr id="1219" name="Google Shape;1219;p40"/>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5699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1"/>
            <a:ext cx="7704000" cy="428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MODEL ACCURACY AND LOSS</a:t>
            </a:r>
            <a:endParaRPr lang="en-CA" sz="3600" dirty="0"/>
          </a:p>
        </p:txBody>
      </p:sp>
      <p:pic>
        <p:nvPicPr>
          <p:cNvPr id="5" name="Picture 4" descr="A graph of different types of data&#10;&#10;Description automatically generated with medium confidence">
            <a:extLst>
              <a:ext uri="{FF2B5EF4-FFF2-40B4-BE49-F238E27FC236}">
                <a16:creationId xmlns:a16="http://schemas.microsoft.com/office/drawing/2014/main" id="{B8E6D548-DB54-2840-653A-19490699C213}"/>
              </a:ext>
            </a:extLst>
          </p:cNvPr>
          <p:cNvPicPr>
            <a:picLocks noChangeAspect="1"/>
          </p:cNvPicPr>
          <p:nvPr/>
        </p:nvPicPr>
        <p:blipFill rotWithShape="1">
          <a:blip r:embed="rId4"/>
          <a:srcRect t="3490"/>
          <a:stretch/>
        </p:blipFill>
        <p:spPr bwMode="auto">
          <a:xfrm>
            <a:off x="4594680" y="875172"/>
            <a:ext cx="3829420" cy="1900800"/>
          </a:xfrm>
          <a:prstGeom prst="rect">
            <a:avLst/>
          </a:prstGeom>
          <a:ln>
            <a:noFill/>
          </a:ln>
          <a:extLst>
            <a:ext uri="{53640926-AAD7-44D8-BBD7-CCE9431645EC}">
              <a14:shadowObscured xmlns:a14="http://schemas.microsoft.com/office/drawing/2010/main"/>
            </a:ext>
          </a:extLst>
        </p:spPr>
      </p:pic>
      <p:pic>
        <p:nvPicPr>
          <p:cNvPr id="6" name="Picture 5" descr="A graph of a graph of a training and validation accuracy&#10;&#10;Description automatically generated with medium confidence">
            <a:extLst>
              <a:ext uri="{FF2B5EF4-FFF2-40B4-BE49-F238E27FC236}">
                <a16:creationId xmlns:a16="http://schemas.microsoft.com/office/drawing/2014/main" id="{3D296944-9A28-5889-B25F-0362A908EAAE}"/>
              </a:ext>
            </a:extLst>
          </p:cNvPr>
          <p:cNvPicPr>
            <a:picLocks noChangeAspect="1"/>
          </p:cNvPicPr>
          <p:nvPr/>
        </p:nvPicPr>
        <p:blipFill>
          <a:blip r:embed="rId5"/>
          <a:stretch>
            <a:fillRect/>
          </a:stretch>
        </p:blipFill>
        <p:spPr>
          <a:xfrm>
            <a:off x="535899" y="875172"/>
            <a:ext cx="3751288" cy="1900800"/>
          </a:xfrm>
          <a:prstGeom prst="rect">
            <a:avLst/>
          </a:prstGeom>
        </p:spPr>
      </p:pic>
      <p:pic>
        <p:nvPicPr>
          <p:cNvPr id="7" name="Picture 2" descr="image">
            <a:extLst>
              <a:ext uri="{FF2B5EF4-FFF2-40B4-BE49-F238E27FC236}">
                <a16:creationId xmlns:a16="http://schemas.microsoft.com/office/drawing/2014/main" id="{64CFEFC1-C309-7938-AAA0-46D3E1A5240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149"/>
          <a:stretch/>
        </p:blipFill>
        <p:spPr bwMode="auto">
          <a:xfrm>
            <a:off x="535899" y="3067364"/>
            <a:ext cx="3751289" cy="1955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8B8AA3B-38B5-22E2-2772-E81ABBB1D3C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313"/>
          <a:stretch/>
        </p:blipFill>
        <p:spPr bwMode="auto">
          <a:xfrm>
            <a:off x="4597861" y="3083749"/>
            <a:ext cx="3826239" cy="19391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ECD285E-FDF3-FE71-7A31-F3F025B3343A}"/>
              </a:ext>
            </a:extLst>
          </p:cNvPr>
          <p:cNvSpPr txBox="1"/>
          <p:nvPr/>
        </p:nvSpPr>
        <p:spPr>
          <a:xfrm>
            <a:off x="460575" y="590176"/>
            <a:ext cx="824459" cy="307777"/>
          </a:xfrm>
          <a:prstGeom prst="rect">
            <a:avLst/>
          </a:prstGeom>
          <a:noFill/>
        </p:spPr>
        <p:txBody>
          <a:bodyPr wrap="square" rtlCol="0">
            <a:spAutoFit/>
          </a:bodyPr>
          <a:lstStyle/>
          <a:p>
            <a:r>
              <a:rPr lang="en-US" b="1" dirty="0">
                <a:solidFill>
                  <a:schemeClr val="accent4"/>
                </a:solidFill>
              </a:rPr>
              <a:t>CNN</a:t>
            </a:r>
          </a:p>
        </p:txBody>
      </p:sp>
      <p:sp>
        <p:nvSpPr>
          <p:cNvPr id="9" name="TextBox 8">
            <a:extLst>
              <a:ext uri="{FF2B5EF4-FFF2-40B4-BE49-F238E27FC236}">
                <a16:creationId xmlns:a16="http://schemas.microsoft.com/office/drawing/2014/main" id="{2EAAAA93-882F-6551-89EF-D92AC2BE2E2F}"/>
              </a:ext>
            </a:extLst>
          </p:cNvPr>
          <p:cNvSpPr txBox="1"/>
          <p:nvPr/>
        </p:nvSpPr>
        <p:spPr>
          <a:xfrm>
            <a:off x="4549321" y="567395"/>
            <a:ext cx="1341618" cy="307777"/>
          </a:xfrm>
          <a:prstGeom prst="rect">
            <a:avLst/>
          </a:prstGeom>
          <a:noFill/>
        </p:spPr>
        <p:txBody>
          <a:bodyPr wrap="square" rtlCol="0">
            <a:spAutoFit/>
          </a:bodyPr>
          <a:lstStyle/>
          <a:p>
            <a:r>
              <a:rPr lang="en-US" b="1" dirty="0">
                <a:solidFill>
                  <a:schemeClr val="accent4"/>
                </a:solidFill>
              </a:rPr>
              <a:t>CNN+BN</a:t>
            </a:r>
          </a:p>
        </p:txBody>
      </p:sp>
      <p:sp>
        <p:nvSpPr>
          <p:cNvPr id="10" name="TextBox 9">
            <a:extLst>
              <a:ext uri="{FF2B5EF4-FFF2-40B4-BE49-F238E27FC236}">
                <a16:creationId xmlns:a16="http://schemas.microsoft.com/office/drawing/2014/main" id="{C901A301-CA38-7A89-79A1-9D6C3659E695}"/>
              </a:ext>
            </a:extLst>
          </p:cNvPr>
          <p:cNvSpPr txBox="1"/>
          <p:nvPr/>
        </p:nvSpPr>
        <p:spPr>
          <a:xfrm>
            <a:off x="423101" y="2775972"/>
            <a:ext cx="824459" cy="307777"/>
          </a:xfrm>
          <a:prstGeom prst="rect">
            <a:avLst/>
          </a:prstGeom>
          <a:noFill/>
        </p:spPr>
        <p:txBody>
          <a:bodyPr wrap="square" rtlCol="0">
            <a:spAutoFit/>
          </a:bodyPr>
          <a:lstStyle/>
          <a:p>
            <a:r>
              <a:rPr lang="en-US" b="1" dirty="0">
                <a:solidFill>
                  <a:schemeClr val="accent4"/>
                </a:solidFill>
              </a:rPr>
              <a:t>VGG16</a:t>
            </a:r>
          </a:p>
        </p:txBody>
      </p:sp>
      <p:sp>
        <p:nvSpPr>
          <p:cNvPr id="11" name="TextBox 10">
            <a:extLst>
              <a:ext uri="{FF2B5EF4-FFF2-40B4-BE49-F238E27FC236}">
                <a16:creationId xmlns:a16="http://schemas.microsoft.com/office/drawing/2014/main" id="{446976CB-256A-4CAD-973D-ABEF222E6388}"/>
              </a:ext>
            </a:extLst>
          </p:cNvPr>
          <p:cNvSpPr txBox="1"/>
          <p:nvPr/>
        </p:nvSpPr>
        <p:spPr>
          <a:xfrm>
            <a:off x="4546140" y="2814325"/>
            <a:ext cx="1153870" cy="307777"/>
          </a:xfrm>
          <a:prstGeom prst="rect">
            <a:avLst/>
          </a:prstGeom>
          <a:noFill/>
        </p:spPr>
        <p:txBody>
          <a:bodyPr wrap="square" rtlCol="0">
            <a:spAutoFit/>
          </a:bodyPr>
          <a:lstStyle/>
          <a:p>
            <a:r>
              <a:rPr lang="en-US" b="1" dirty="0">
                <a:solidFill>
                  <a:schemeClr val="accent4"/>
                </a:solidFill>
              </a:rPr>
              <a:t>RESNET18</a:t>
            </a:r>
          </a:p>
        </p:txBody>
      </p:sp>
    </p:spTree>
    <p:extLst>
      <p:ext uri="{BB962C8B-B14F-4D97-AF65-F5344CB8AC3E}">
        <p14:creationId xmlns:p14="http://schemas.microsoft.com/office/powerpoint/2010/main" val="2227906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0100" y="1"/>
            <a:ext cx="7704000" cy="428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MODEL ACCURACY AND LOSS</a:t>
            </a:r>
            <a:endParaRPr lang="en-CA" sz="3600" dirty="0"/>
          </a:p>
        </p:txBody>
      </p:sp>
      <p:pic>
        <p:nvPicPr>
          <p:cNvPr id="6" name="Picture 5" descr="A graph of a graph of a training and validation accuracy&#10;&#10;Description automatically generated with medium confidence">
            <a:extLst>
              <a:ext uri="{FF2B5EF4-FFF2-40B4-BE49-F238E27FC236}">
                <a16:creationId xmlns:a16="http://schemas.microsoft.com/office/drawing/2014/main" id="{3D296944-9A28-5889-B25F-0362A908EAAE}"/>
              </a:ext>
            </a:extLst>
          </p:cNvPr>
          <p:cNvPicPr>
            <a:picLocks noChangeAspect="1"/>
          </p:cNvPicPr>
          <p:nvPr/>
        </p:nvPicPr>
        <p:blipFill>
          <a:blip r:embed="rId4"/>
          <a:stretch>
            <a:fillRect/>
          </a:stretch>
        </p:blipFill>
        <p:spPr>
          <a:xfrm>
            <a:off x="815009" y="946043"/>
            <a:ext cx="7789352" cy="3946911"/>
          </a:xfrm>
          <a:prstGeom prst="rect">
            <a:avLst/>
          </a:prstGeom>
        </p:spPr>
      </p:pic>
      <p:sp>
        <p:nvSpPr>
          <p:cNvPr id="8" name="TextBox 7">
            <a:extLst>
              <a:ext uri="{FF2B5EF4-FFF2-40B4-BE49-F238E27FC236}">
                <a16:creationId xmlns:a16="http://schemas.microsoft.com/office/drawing/2014/main" id="{DECD285E-FDF3-FE71-7A31-F3F025B3343A}"/>
              </a:ext>
            </a:extLst>
          </p:cNvPr>
          <p:cNvSpPr txBox="1"/>
          <p:nvPr/>
        </p:nvSpPr>
        <p:spPr>
          <a:xfrm>
            <a:off x="460575" y="590176"/>
            <a:ext cx="824459" cy="307777"/>
          </a:xfrm>
          <a:prstGeom prst="rect">
            <a:avLst/>
          </a:prstGeom>
          <a:noFill/>
        </p:spPr>
        <p:txBody>
          <a:bodyPr wrap="square" rtlCol="0">
            <a:spAutoFit/>
          </a:bodyPr>
          <a:lstStyle/>
          <a:p>
            <a:r>
              <a:rPr lang="en-US" b="1" dirty="0">
                <a:solidFill>
                  <a:schemeClr val="accent4"/>
                </a:solidFill>
              </a:rPr>
              <a:t>CNN</a:t>
            </a:r>
          </a:p>
        </p:txBody>
      </p:sp>
    </p:spTree>
    <p:extLst>
      <p:ext uri="{BB962C8B-B14F-4D97-AF65-F5344CB8AC3E}">
        <p14:creationId xmlns:p14="http://schemas.microsoft.com/office/powerpoint/2010/main" val="2975877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1115</Words>
  <Application>Microsoft Macintosh PowerPoint</Application>
  <PresentationFormat>On-screen Show (16:9)</PresentationFormat>
  <Paragraphs>192</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Rajdhani</vt:lpstr>
      <vt:lpstr>Times New Roman</vt:lpstr>
      <vt:lpstr>Roboto Condensed Light</vt:lpstr>
      <vt:lpstr>Anaheim</vt:lpstr>
      <vt:lpstr>Fira Sans Condensed Light</vt:lpstr>
      <vt:lpstr>Arial</vt:lpstr>
      <vt:lpstr>Wingdings</vt:lpstr>
      <vt:lpstr>Fira Sans Condensed</vt:lpstr>
      <vt:lpstr>Raleway Medium</vt:lpstr>
      <vt:lpstr>AI Tech Agency Infographics by Slidesgo</vt:lpstr>
      <vt:lpstr>FACIAL EXPRESSION DETECTION</vt:lpstr>
      <vt:lpstr>ABOUT THE DATASET</vt:lpstr>
      <vt:lpstr>MODELS FOR FER CLASSIFICATION</vt:lpstr>
      <vt:lpstr>CNN WITH BATCH NORMALIZATION</vt:lpstr>
      <vt:lpstr>TRANSFER LEARNING WITH VGG16</vt:lpstr>
      <vt:lpstr>TRANSFER LEARNING WITH RESNET18</vt:lpstr>
      <vt:lpstr>RESULT COMPARISON OF MODEL</vt:lpstr>
      <vt:lpstr>MODEL ACCURACY AND LOSS</vt:lpstr>
      <vt:lpstr>MODEL ACCURACY AND LOSS</vt:lpstr>
      <vt:lpstr>MODEL ACCURACY AND LOSS</vt:lpstr>
      <vt:lpstr>MODEL ACCURACY AND LOSS</vt:lpstr>
      <vt:lpstr>MODEL ACCURACY AND LOSS</vt:lpstr>
      <vt:lpstr>RESULT COMPARISON OF MODEL</vt:lpstr>
      <vt:lpstr>CLASSIFICATION REPORT FOR CNN+BN</vt:lpstr>
      <vt:lpstr>COMPARISON OF HYPERPARAMETRS</vt:lpstr>
      <vt:lpstr>RESULTS AND OBSERVATION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DETECTION</dc:title>
  <cp:lastModifiedBy>jasskiransaini@outlook.com</cp:lastModifiedBy>
  <cp:revision>6</cp:revision>
  <dcterms:modified xsi:type="dcterms:W3CDTF">2023-08-07T03:46:16Z</dcterms:modified>
</cp:coreProperties>
</file>