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9" r:id="rId2"/>
  </p:sldMasterIdLst>
  <p:notesMasterIdLst>
    <p:notesMasterId r:id="rId17"/>
  </p:notesMasterIdLst>
  <p:sldIdLst>
    <p:sldId id="256" r:id="rId3"/>
    <p:sldId id="267" r:id="rId4"/>
    <p:sldId id="260" r:id="rId5"/>
    <p:sldId id="269" r:id="rId6"/>
    <p:sldId id="262" r:id="rId7"/>
    <p:sldId id="258" r:id="rId8"/>
    <p:sldId id="264" r:id="rId9"/>
    <p:sldId id="271" r:id="rId10"/>
    <p:sldId id="261" r:id="rId11"/>
    <p:sldId id="259" r:id="rId12"/>
    <p:sldId id="274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82"/>
    <p:restoredTop sz="94654"/>
  </p:normalViewPr>
  <p:slideViewPr>
    <p:cSldViewPr snapToGrid="0" snapToObjects="1">
      <p:cViewPr varScale="1">
        <p:scale>
          <a:sx n="66" d="100"/>
          <a:sy n="66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1575-1021-D24F-99C9-841D83773DFF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6C2E2-8422-B54B-AB0C-D1E2DAFB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C2E2-8422-B54B-AB0C-D1E2DAFB1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C2E2-8422-B54B-AB0C-D1E2DAFB18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7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1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2A8E-262E-6844-8F6F-93C08B7C4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1C837-F9E2-5A4D-8C07-B5E75F27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B724-0A2D-1B49-9950-05558C89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2D39-1863-8845-BE01-0FF8D5E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2923-5E8B-0D44-B1B4-61A7094D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D541-D176-8341-B967-EDEFE37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57D2-DE50-D84C-8C30-0FE172A9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3A07-2F83-0A4F-BE32-7D2640E7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163B-AA04-7140-8C87-7D2888A1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E3B1-8D53-0E42-8397-280D655B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D902-8659-5D46-8A2A-67F2FE48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B812D-8B04-FE4B-B15B-5FDB1B7F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CB2E-9E2B-0744-9A2F-863E8A5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EF7A-BC88-794D-8FE4-205345CC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375C-AB38-EB4D-8C84-7EEA9E6C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4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C744-1270-674F-A890-D2FD4C33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13E3-3C3E-6443-808B-0AAD78BC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D845-1255-844E-AFB3-52C2E7D9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17C5-C0B6-1A4B-BDED-E249368A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2B84-93AE-0C46-9FF8-0904224E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1F19-6C40-1F4B-A088-2F37681E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6018-15DD-BD49-976F-C9DD348C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C854-1E13-7D49-A648-6A4DCCBA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D5EBD-BE8F-4F47-A488-241B94E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87200-73C0-3A4D-8962-0AB6AEE00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C26E9-FCF2-694C-8838-F61C70E2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28F45-D9BF-3146-A7D4-2D92A9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4EA7F-7099-F941-8475-E9F0B5A3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E6E3F-8410-374A-9A85-499DFE7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96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2F4A-7A87-FA4D-864F-36D6B38C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ADDA8-251B-DF40-81B0-7FC3335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329A3-B1AB-6042-9042-E9A8FD28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68A92-60BE-7045-85A7-C8ABEEC8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4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76F97-6CAD-3443-ACAB-5651738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95453-9103-BA47-8384-354AC4AF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C8F4-EBC2-A144-9B29-060B332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1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40E-3883-E948-BB7A-50FCEFBD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2516-99E3-DD4A-A31E-3D90248E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E9BF-5CA2-5648-A831-063BF0A5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7A06-322A-CA4A-87AE-5A9BA50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D22F5-473A-C14A-BFA6-C73DAF75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3D3D7-F636-AC47-9117-E7A2A78A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9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22D-2F09-454D-97BB-2BEBE487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62251-F844-664E-B525-B1F88C1C9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82B1B-8A1B-6E43-A445-03C16D54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A011-59E4-354A-AE80-3046622A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5B568-343F-E746-A047-9F54147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C438-28C8-A249-83E5-36E36CFE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F716-9BBD-0249-B402-3A728BB5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0268B-8DDF-3045-A92E-EB02CCDF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CAA8-A91A-E54C-9526-577CA5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2B7B-6FF8-9348-B390-E0D9658F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5A5B-0ADD-A34F-AC10-7A798503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7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9CED-D50B-554E-B322-13FE2E23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F089-452E-DB49-99C7-443B202F0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42E9-3386-C04A-B342-A413DEF3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C96C-ACFA-A846-A807-A14DB275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F1A4-17CA-2A43-A944-0D4007A5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34F9C-96D4-C342-A13B-D3D5CE3A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4C1F-7D4F-5542-9275-CC59EA53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7A0D-FB8F-214B-AED7-64774D2A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4158-48A3-7247-B20A-B21690FB3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7E76-C04C-2F41-A58E-0C3038C1B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geshjadhav7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3A0DFE9-9E45-4EA1-92D0-C33176E97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25"/>
          <a:stretch/>
        </p:blipFill>
        <p:spPr>
          <a:xfrm>
            <a:off x="-1" y="9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5CC64-E801-5F45-83CF-4F3EC554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16" y="1113692"/>
            <a:ext cx="8452338" cy="3235570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Handwritten </a:t>
            </a:r>
            <a:r>
              <a:rPr lang="en-US" sz="6000" b="1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Letter Recognition</a:t>
            </a:r>
            <a:br>
              <a:rPr lang="en-US" sz="60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The Arabic Alphabet</a:t>
            </a:r>
            <a:endParaRPr lang="en-US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B9302-0995-0A4C-9109-6B5B233F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5231" y="4531735"/>
            <a:ext cx="8452338" cy="1098395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by Simona </a:t>
            </a:r>
            <a:r>
              <a:rPr lang="en-US" sz="3200" dirty="0" err="1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Rahi</a:t>
            </a:r>
            <a:endParaRPr lang="en-US" sz="32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904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0090-D283-174A-8C7F-342800D3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Data Processing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0155AD-D497-184B-89CC-DBD0C486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3" y="2489973"/>
            <a:ext cx="3521433" cy="3465090"/>
          </a:xfrm>
          <a:prstGeom prst="rect">
            <a:avLst/>
          </a:prstGeom>
        </p:spPr>
      </p:pic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DAC9D2F-EE94-444C-8FED-23BCDA910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49" y="2490199"/>
            <a:ext cx="3521433" cy="3464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B8DD4-1D75-2B4F-A323-93766533CFF6}"/>
              </a:ext>
            </a:extLst>
          </p:cNvPr>
          <p:cNvSpPr txBox="1"/>
          <p:nvPr/>
        </p:nvSpPr>
        <p:spPr>
          <a:xfrm>
            <a:off x="5331125" y="1018014"/>
            <a:ext cx="503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dhabi" pitchFamily="2" charset="-78"/>
                <a:cs typeface="Aldhabi" pitchFamily="2" charset="-78"/>
              </a:rPr>
              <a:t>Binary Thresholding (0, 255)</a:t>
            </a:r>
          </a:p>
        </p:txBody>
      </p:sp>
    </p:spTree>
    <p:extLst>
      <p:ext uri="{BB962C8B-B14F-4D97-AF65-F5344CB8AC3E}">
        <p14:creationId xmlns:p14="http://schemas.microsoft.com/office/powerpoint/2010/main" val="15585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0090-D283-174A-8C7F-342800D3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Performance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7D5E70D6-A993-8041-9010-806410BB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9" y="763079"/>
            <a:ext cx="7668747" cy="5141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BEBE3-68BA-E943-88AD-50B42B8FB9DC}"/>
              </a:ext>
            </a:extLst>
          </p:cNvPr>
          <p:cNvSpPr txBox="1"/>
          <p:nvPr/>
        </p:nvSpPr>
        <p:spPr>
          <a:xfrm>
            <a:off x="800100" y="3968151"/>
            <a:ext cx="3562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Test Accuracy score: </a:t>
            </a:r>
            <a:r>
              <a:rPr lang="en-US" sz="4400" b="1" dirty="0">
                <a:latin typeface="Aldhabi" pitchFamily="2" charset="-78"/>
                <a:cs typeface="Aldhabi" pitchFamily="2" charset="-78"/>
              </a:rPr>
              <a:t>40.9%</a:t>
            </a:r>
          </a:p>
        </p:txBody>
      </p:sp>
    </p:spTree>
    <p:extLst>
      <p:ext uri="{BB962C8B-B14F-4D97-AF65-F5344CB8AC3E}">
        <p14:creationId xmlns:p14="http://schemas.microsoft.com/office/powerpoint/2010/main" val="13736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1407E2-E2FA-A94A-B9B7-F61DA605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Which Model Performed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E934-124C-FD41-A7EA-3877AF89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511" y="678600"/>
            <a:ext cx="6174199" cy="476804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4000" dirty="0">
              <a:latin typeface="Aldhabi" pitchFamily="2" charset="-78"/>
              <a:cs typeface="Aldhabi" pitchFamily="2" charset="-7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CNN performed much better. This is usually the case with image recognition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Random Forest: simpler application, computationally less expensive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CNN: automatic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4381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10F9-E9FE-3548-8A39-5720F8F0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ldhabi" pitchFamily="2" charset="-78"/>
                <a:cs typeface="Aldhabi" pitchFamily="2" charset="-78"/>
              </a:rPr>
              <a:t>Future Work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BB76-BEDD-E142-9B1A-78BA3D2B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5033726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US" sz="4500" dirty="0">
              <a:latin typeface="Aldhabi" pitchFamily="2" charset="-78"/>
              <a:cs typeface="Aldhabi" pitchFamily="2" charset="-7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100" dirty="0">
                <a:latin typeface="Aldhabi" pitchFamily="2" charset="-78"/>
                <a:cs typeface="Aldhabi" pitchFamily="2" charset="-78"/>
              </a:rPr>
              <a:t>Future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500" dirty="0">
                <a:latin typeface="Aldhabi" pitchFamily="2" charset="-78"/>
                <a:cs typeface="Aldhabi" pitchFamily="2" charset="-78"/>
              </a:rPr>
              <a:t>Improving random forest with more preprocessing, some feature engineering on the images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500" dirty="0">
                <a:latin typeface="Aldhabi" pitchFamily="2" charset="-78"/>
                <a:cs typeface="Aldhabi" pitchFamily="2" charset="-78"/>
              </a:rPr>
              <a:t>Using the CNN to recognize the different forms of the letters since they change when in different positions in the word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4500" dirty="0">
              <a:latin typeface="Aldhabi" pitchFamily="2" charset="-78"/>
              <a:cs typeface="Aldhabi" pitchFamily="2" charset="-7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100" dirty="0">
                <a:latin typeface="Aldhabi" pitchFamily="2" charset="-78"/>
                <a:cs typeface="Aldhabi" pitchFamily="2" charset="-78"/>
              </a:rPr>
              <a:t>Resources and Inspiration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5100" dirty="0">
                <a:latin typeface="Aldhabi" pitchFamily="2" charset="-78"/>
                <a:cs typeface="Aldhabi" pitchFamily="2" charset="-78"/>
              </a:rPr>
              <a:t>A. El-</a:t>
            </a:r>
            <a:r>
              <a:rPr lang="en-US" sz="5100" dirty="0" err="1">
                <a:latin typeface="Aldhabi" pitchFamily="2" charset="-78"/>
                <a:cs typeface="Aldhabi" pitchFamily="2" charset="-78"/>
              </a:rPr>
              <a:t>Sawy</a:t>
            </a:r>
            <a:r>
              <a:rPr lang="en-US" sz="5100" dirty="0">
                <a:latin typeface="Aldhabi" pitchFamily="2" charset="-78"/>
                <a:cs typeface="Aldhabi" pitchFamily="2" charset="-78"/>
              </a:rPr>
              <a:t>, M. </a:t>
            </a:r>
            <a:r>
              <a:rPr lang="en-US" sz="5100" dirty="0" err="1">
                <a:latin typeface="Aldhabi" pitchFamily="2" charset="-78"/>
                <a:cs typeface="Aldhabi" pitchFamily="2" charset="-78"/>
              </a:rPr>
              <a:t>Loey</a:t>
            </a:r>
            <a:r>
              <a:rPr lang="en-US" sz="5100" dirty="0">
                <a:latin typeface="Aldhabi" pitchFamily="2" charset="-78"/>
                <a:cs typeface="Aldhabi" pitchFamily="2" charset="-78"/>
              </a:rPr>
              <a:t>, and H. El-</a:t>
            </a:r>
            <a:r>
              <a:rPr lang="en-US" sz="5100" dirty="0" err="1">
                <a:latin typeface="Aldhabi" pitchFamily="2" charset="-78"/>
                <a:cs typeface="Aldhabi" pitchFamily="2" charset="-78"/>
              </a:rPr>
              <a:t>Bakry</a:t>
            </a:r>
            <a:r>
              <a:rPr lang="en-US" sz="5100" dirty="0">
                <a:latin typeface="Aldhabi" pitchFamily="2" charset="-78"/>
                <a:cs typeface="Aldhabi" pitchFamily="2" charset="-78"/>
              </a:rPr>
              <a:t>. “</a:t>
            </a:r>
            <a:r>
              <a:rPr lang="en-US" sz="5100" i="1" dirty="0">
                <a:latin typeface="Aldhabi" pitchFamily="2" charset="-78"/>
                <a:cs typeface="Aldhabi" pitchFamily="2" charset="-78"/>
              </a:rPr>
              <a:t>Arabic Handwritten Character Recognition Using Convolutional Neural Network”. </a:t>
            </a:r>
            <a:r>
              <a:rPr lang="en-US" sz="5100" dirty="0">
                <a:latin typeface="Aldhabi" pitchFamily="2" charset="-78"/>
                <a:cs typeface="Aldhabi" pitchFamily="2" charset="-78"/>
              </a:rPr>
              <a:t>WSEAS Transactions on Computer Research, December 2016.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5100" dirty="0">
                <a:latin typeface="Aldhabi" pitchFamily="2" charset="-78"/>
                <a:cs typeface="Aldhabi" pitchFamily="2" charset="-78"/>
              </a:rPr>
              <a:t> Younis, Khaled. </a:t>
            </a:r>
            <a:r>
              <a:rPr lang="en-US" sz="5100" i="1" dirty="0">
                <a:latin typeface="Aldhabi" pitchFamily="2" charset="-78"/>
                <a:cs typeface="Aldhabi" pitchFamily="2" charset="-78"/>
              </a:rPr>
              <a:t>“Arabic Handwritten Character Recognition Based on Deep Convolutional Neural Networks”.  </a:t>
            </a:r>
            <a:r>
              <a:rPr lang="en-US" sz="5100" dirty="0">
                <a:latin typeface="Aldhabi" pitchFamily="2" charset="-78"/>
                <a:cs typeface="Aldhabi" pitchFamily="2" charset="-78"/>
              </a:rPr>
              <a:t>Jordanian Journal of Computers and </a:t>
            </a:r>
            <a:r>
              <a:rPr lang="en-US" sz="5100" dirty="0" err="1">
                <a:latin typeface="Aldhabi" pitchFamily="2" charset="-78"/>
                <a:cs typeface="Aldhabi" pitchFamily="2" charset="-78"/>
              </a:rPr>
              <a:t>Informations</a:t>
            </a:r>
            <a:r>
              <a:rPr lang="en-US" sz="5100" dirty="0">
                <a:latin typeface="Aldhabi" pitchFamily="2" charset="-78"/>
                <a:cs typeface="Aldhabi" pitchFamily="2" charset="-78"/>
              </a:rPr>
              <a:t> Technology, Vol 3, No.3, December 2017.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5100" dirty="0" err="1">
                <a:latin typeface="Aldhabi" pitchFamily="2" charset="-78"/>
                <a:cs typeface="Aldhabi" pitchFamily="2" charset="-78"/>
              </a:rPr>
              <a:t>Github</a:t>
            </a:r>
            <a:r>
              <a:rPr lang="en-US" sz="5100" dirty="0">
                <a:latin typeface="Aldhabi" pitchFamily="2" charset="-78"/>
                <a:cs typeface="Aldhabi" pitchFamily="2" charset="-78"/>
              </a:rPr>
              <a:t> repository:  Arabic-handwriting-recognition, by </a:t>
            </a:r>
            <a:r>
              <a:rPr lang="en-US" sz="4500" dirty="0">
                <a:latin typeface="Aldhabi" pitchFamily="2" charset="-78"/>
                <a:cs typeface="Aldhabi" pitchFamily="2" charset="-78"/>
                <a:hlinkClick r:id="rId2"/>
              </a:rPr>
              <a:t>yogeshjadhav7</a:t>
            </a:r>
            <a:endParaRPr lang="en-US" sz="4500" dirty="0">
              <a:latin typeface="Aldhabi" pitchFamily="2" charset="-78"/>
              <a:cs typeface="Aldhabi" pitchFamily="2" charset="-78"/>
            </a:endParaRPr>
          </a:p>
          <a:p>
            <a:pPr marL="457200" lvl="1" indent="0">
              <a:buNone/>
            </a:pP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9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8DE9-0FCA-9B43-BB41-F627CA72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2800" b="1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Thank You</a:t>
            </a:r>
            <a:b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3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شكراً</a:t>
            </a: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rossword, clock&#10;&#10;Description automatically generated">
            <a:extLst>
              <a:ext uri="{FF2B5EF4-FFF2-40B4-BE49-F238E27FC236}">
                <a16:creationId xmlns:a16="http://schemas.microsoft.com/office/drawing/2014/main" id="{B544295F-9A22-8E47-8C4F-DA521064F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216" y="111691"/>
            <a:ext cx="10033567" cy="5671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770982-D37E-734A-9681-452A0683B07C}"/>
              </a:ext>
            </a:extLst>
          </p:cNvPr>
          <p:cNvSpPr/>
          <p:nvPr/>
        </p:nvSpPr>
        <p:spPr>
          <a:xfrm>
            <a:off x="3931970" y="6150114"/>
            <a:ext cx="4985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ldhabi" pitchFamily="2" charset="-78"/>
                <a:cs typeface="Aldhabi" pitchFamily="2" charset="-78"/>
              </a:rPr>
              <a:t>28 letters/characters </a:t>
            </a:r>
            <a:r>
              <a:rPr lang="en-US" sz="4000" b="1" dirty="0">
                <a:solidFill>
                  <a:srgbClr val="000000"/>
                </a:solidFill>
                <a:latin typeface="Aldhabi" pitchFamily="2" charset="-78"/>
                <a:cs typeface="Aldhabi" pitchFamily="2" charset="-78"/>
                <a:sym typeface="Wingdings" pitchFamily="2" charset="2"/>
              </a:rPr>
              <a:t> 28 classes</a:t>
            </a:r>
            <a:endParaRPr lang="en-US" sz="4000" b="1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84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83304-D219-7647-A908-5B7271C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Data at Hand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3FCD056-5117-8B47-8F86-153D98220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548" y="2044405"/>
            <a:ext cx="7497452" cy="4813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48A09-AE84-3F47-8FEA-3475DAB919B1}"/>
              </a:ext>
            </a:extLst>
          </p:cNvPr>
          <p:cNvSpPr txBox="1"/>
          <p:nvPr/>
        </p:nvSpPr>
        <p:spPr>
          <a:xfrm>
            <a:off x="4906537" y="334537"/>
            <a:ext cx="6646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Contains 16,800 characters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Training set: </a:t>
            </a:r>
            <a:r>
              <a:rPr lang="en-US" sz="3200" dirty="0">
                <a:latin typeface="Aldhabi" pitchFamily="2" charset="-78"/>
                <a:cs typeface="Aldhabi" pitchFamily="2" charset="-78"/>
                <a:sym typeface="Wingdings" pitchFamily="2" charset="2"/>
              </a:rPr>
              <a:t>13,440 characters  480 images per class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  <a:sym typeface="Wingdings" pitchFamily="2" charset="2"/>
              </a:rPr>
              <a:t>Test set: 3360 characters  120 images per class</a:t>
            </a:r>
            <a:endParaRPr lang="en-US" sz="32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824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Closer look </a:t>
            </a:r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at</a:t>
            </a:r>
            <a:r>
              <a:rPr lang="en-US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 images</a:t>
            </a:r>
          </a:p>
        </p:txBody>
      </p:sp>
      <p:pic>
        <p:nvPicPr>
          <p:cNvPr id="4" name="Picture 3" descr="A picture containing white, clock&#10;&#10;Description automatically generated">
            <a:extLst>
              <a:ext uri="{FF2B5EF4-FFF2-40B4-BE49-F238E27FC236}">
                <a16:creationId xmlns:a16="http://schemas.microsoft.com/office/drawing/2014/main" id="{1A094412-317B-7C4C-BDB6-C0630F55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42" y="319890"/>
            <a:ext cx="6261103" cy="621821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A891FB-4915-3F4A-9001-034C9008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5" y="3522659"/>
            <a:ext cx="4564063" cy="3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6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783304-D219-7647-A908-5B7271C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Model 1: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98A0-3CCF-CC44-B332-825027EA4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53" y="465221"/>
            <a:ext cx="6687231" cy="5722889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Relevant to the type of problem: character classification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Automatically extracts the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Data Reshaping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Train data shape: (13440, 32, 32, 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Train label shape: (13440, 28)</a:t>
            </a: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Data Preprocessing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Rescale pixels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Rotate images</a:t>
            </a:r>
          </a:p>
        </p:txBody>
      </p:sp>
    </p:spTree>
    <p:extLst>
      <p:ext uri="{BB962C8B-B14F-4D97-AF65-F5344CB8AC3E}">
        <p14:creationId xmlns:p14="http://schemas.microsoft.com/office/powerpoint/2010/main" val="17776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Model </a:t>
            </a:r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Architecture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EA8BA7F-B4D4-0748-AC33-59453055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37" y="565030"/>
            <a:ext cx="8006663" cy="5727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5ECBBE-1F71-B349-BDC5-89A4FEF0EA97}"/>
              </a:ext>
            </a:extLst>
          </p:cNvPr>
          <p:cNvSpPr txBox="1"/>
          <p:nvPr/>
        </p:nvSpPr>
        <p:spPr>
          <a:xfrm>
            <a:off x="465826" y="3333751"/>
            <a:ext cx="3448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Input  32x32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Convolution Layers: 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First 2 have 32 filters of size 5x5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Second 2 have 64 filters of size 3x3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200" dirty="0">
                <a:latin typeface="Aldhabi" pitchFamily="2" charset="-78"/>
                <a:cs typeface="Aldhabi" pitchFamily="2" charset="-78"/>
              </a:rPr>
              <a:t>Output layer 28</a:t>
            </a:r>
          </a:p>
        </p:txBody>
      </p:sp>
    </p:spTree>
    <p:extLst>
      <p:ext uri="{BB962C8B-B14F-4D97-AF65-F5344CB8AC3E}">
        <p14:creationId xmlns:p14="http://schemas.microsoft.com/office/powerpoint/2010/main" val="223696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Performance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C5B54-732F-6E43-8F62-62C9118F576F}"/>
              </a:ext>
            </a:extLst>
          </p:cNvPr>
          <p:cNvSpPr txBox="1"/>
          <p:nvPr/>
        </p:nvSpPr>
        <p:spPr>
          <a:xfrm>
            <a:off x="5159314" y="-4763"/>
            <a:ext cx="6797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Aldhabi" pitchFamily="2" charset="-78"/>
                <a:cs typeface="Aldhabi" pitchFamily="2" charset="-78"/>
              </a:rPr>
              <a:t>Trained model on 30 epochs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776542-AAB6-9344-8B60-6E62145C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129" y="1195566"/>
            <a:ext cx="5346700" cy="372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D498-B3A3-084C-AFD9-1361D4C3BDA5}"/>
              </a:ext>
            </a:extLst>
          </p:cNvPr>
          <p:cNvSpPr txBox="1"/>
          <p:nvPr/>
        </p:nvSpPr>
        <p:spPr>
          <a:xfrm>
            <a:off x="5034973" y="5382883"/>
            <a:ext cx="46410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400" dirty="0">
                <a:latin typeface="Aldhabi" pitchFamily="2" charset="-78"/>
                <a:cs typeface="Aldhabi" pitchFamily="2" charset="-78"/>
              </a:rPr>
              <a:t>95.33% test 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5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A8857-A8EC-2745-984E-79279C89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Misclassifications</a:t>
            </a:r>
            <a:endParaRPr lang="en-US" sz="36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5" name="Picture 4" descr="A picture containing large&#10;&#10;Description automatically generated">
            <a:extLst>
              <a:ext uri="{FF2B5EF4-FFF2-40B4-BE49-F238E27FC236}">
                <a16:creationId xmlns:a16="http://schemas.microsoft.com/office/drawing/2014/main" id="{80DA0CB9-F1D6-B44B-A876-E6EB9F92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9" y="624177"/>
            <a:ext cx="7941846" cy="5999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68ACFF-7FC7-D749-A0C6-D7C2AD6AE1ED}"/>
              </a:ext>
            </a:extLst>
          </p:cNvPr>
          <p:cNvSpPr txBox="1"/>
          <p:nvPr/>
        </p:nvSpPr>
        <p:spPr>
          <a:xfrm>
            <a:off x="4119882" y="686872"/>
            <a:ext cx="561474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ar-AE" sz="1400" dirty="0"/>
              <a:t>ا</a:t>
            </a:r>
            <a:endParaRPr lang="en-US" sz="1300" dirty="0"/>
          </a:p>
          <a:p>
            <a:r>
              <a:rPr lang="ar-AE" sz="1300" dirty="0"/>
              <a:t>ب</a:t>
            </a:r>
            <a:endParaRPr lang="en-US" sz="1300" dirty="0"/>
          </a:p>
          <a:p>
            <a:r>
              <a:rPr lang="ar-AE" sz="1300" dirty="0"/>
              <a:t>ت</a:t>
            </a:r>
            <a:endParaRPr lang="en-US" sz="1300" dirty="0"/>
          </a:p>
          <a:p>
            <a:r>
              <a:rPr lang="ar-AE" sz="1300" dirty="0"/>
              <a:t>ث</a:t>
            </a:r>
            <a:endParaRPr lang="en-US" sz="1300" dirty="0"/>
          </a:p>
          <a:p>
            <a:pPr fontAlgn="ctr"/>
            <a:r>
              <a:rPr lang="ar-AE" sz="1300" dirty="0"/>
              <a:t>ج</a:t>
            </a:r>
            <a:endParaRPr lang="en-US" sz="1300" dirty="0"/>
          </a:p>
          <a:p>
            <a:pPr fontAlgn="ctr"/>
            <a:r>
              <a:rPr lang="ar-AE" sz="1300" dirty="0"/>
              <a:t>ح</a:t>
            </a:r>
            <a:endParaRPr lang="en-US" sz="1300" dirty="0"/>
          </a:p>
          <a:p>
            <a:pPr fontAlgn="ctr"/>
            <a:r>
              <a:rPr lang="ar-AE" sz="1300" dirty="0"/>
              <a:t>خ</a:t>
            </a:r>
            <a:endParaRPr lang="en-US" sz="1300" dirty="0"/>
          </a:p>
          <a:p>
            <a:pPr fontAlgn="ctr"/>
            <a:r>
              <a:rPr lang="ar-AE" sz="1300" dirty="0"/>
              <a:t>د</a:t>
            </a:r>
            <a:endParaRPr lang="en-US" sz="1300" dirty="0"/>
          </a:p>
          <a:p>
            <a:pPr fontAlgn="ctr"/>
            <a:r>
              <a:rPr lang="ar-AE" sz="1300" dirty="0"/>
              <a:t>ذ</a:t>
            </a:r>
            <a:r>
              <a:rPr lang="en-US" sz="1300" dirty="0"/>
              <a:t> </a:t>
            </a:r>
          </a:p>
          <a:p>
            <a:pPr fontAlgn="ctr"/>
            <a:r>
              <a:rPr lang="ar-AE" sz="1300" dirty="0"/>
              <a:t>ر</a:t>
            </a:r>
            <a:endParaRPr lang="en-US" sz="1300" dirty="0"/>
          </a:p>
          <a:p>
            <a:pPr fontAlgn="ctr"/>
            <a:r>
              <a:rPr lang="ar-AE" sz="1300" dirty="0"/>
              <a:t>ز</a:t>
            </a:r>
            <a:endParaRPr lang="en-US" sz="1300" dirty="0"/>
          </a:p>
          <a:p>
            <a:pPr fontAlgn="ctr"/>
            <a:r>
              <a:rPr lang="ar-AE" sz="1300" dirty="0"/>
              <a:t>س</a:t>
            </a:r>
            <a:endParaRPr lang="en-US" sz="1300" dirty="0"/>
          </a:p>
          <a:p>
            <a:r>
              <a:rPr lang="ar-AE" sz="1300" dirty="0"/>
              <a:t>ش</a:t>
            </a:r>
            <a:endParaRPr lang="en-US" sz="1300" dirty="0"/>
          </a:p>
          <a:p>
            <a:r>
              <a:rPr lang="ar-AE" sz="1300" dirty="0"/>
              <a:t>ص</a:t>
            </a:r>
            <a:endParaRPr lang="en-US" sz="1300" dirty="0"/>
          </a:p>
          <a:p>
            <a:r>
              <a:rPr lang="ar-AE" sz="1300" dirty="0"/>
              <a:t>ض</a:t>
            </a:r>
            <a:endParaRPr lang="en-US" sz="1300" dirty="0"/>
          </a:p>
          <a:p>
            <a:r>
              <a:rPr lang="ar-AE" sz="1300" dirty="0"/>
              <a:t>ط</a:t>
            </a:r>
            <a:endParaRPr lang="en-US" sz="1300" dirty="0"/>
          </a:p>
          <a:p>
            <a:r>
              <a:rPr lang="ar-AE" sz="1300" dirty="0"/>
              <a:t>ظ</a:t>
            </a:r>
            <a:endParaRPr lang="en-US" sz="1300" dirty="0"/>
          </a:p>
          <a:p>
            <a:r>
              <a:rPr lang="ar-AE" sz="1300" dirty="0"/>
              <a:t>ع</a:t>
            </a:r>
            <a:endParaRPr lang="en-US" sz="1300" dirty="0"/>
          </a:p>
          <a:p>
            <a:r>
              <a:rPr lang="ar-AE" sz="1300" dirty="0"/>
              <a:t>غ</a:t>
            </a:r>
            <a:endParaRPr lang="en-US" sz="1300" dirty="0"/>
          </a:p>
          <a:p>
            <a:pPr fontAlgn="ctr"/>
            <a:r>
              <a:rPr lang="ar-AE" sz="1300" dirty="0"/>
              <a:t>ف</a:t>
            </a:r>
            <a:endParaRPr lang="en-US" sz="1300" dirty="0"/>
          </a:p>
          <a:p>
            <a:pPr fontAlgn="ctr"/>
            <a:r>
              <a:rPr lang="ar-AE" sz="1300" dirty="0"/>
              <a:t>ق</a:t>
            </a:r>
            <a:endParaRPr lang="en-US" sz="1300" dirty="0"/>
          </a:p>
          <a:p>
            <a:pPr fontAlgn="ctr"/>
            <a:r>
              <a:rPr lang="ar-AE" sz="1300" dirty="0"/>
              <a:t>ك</a:t>
            </a:r>
            <a:endParaRPr lang="en-US" sz="1300" dirty="0"/>
          </a:p>
          <a:p>
            <a:r>
              <a:rPr lang="ar-AE" sz="1300" dirty="0"/>
              <a:t>ل</a:t>
            </a:r>
            <a:r>
              <a:rPr lang="en-US" sz="1300" dirty="0"/>
              <a:t> </a:t>
            </a:r>
          </a:p>
          <a:p>
            <a:r>
              <a:rPr lang="ar-AE" sz="1300" dirty="0"/>
              <a:t>م</a:t>
            </a:r>
            <a:endParaRPr lang="en-US" sz="1300" dirty="0"/>
          </a:p>
          <a:p>
            <a:r>
              <a:rPr lang="ar-AE" sz="1300" dirty="0"/>
              <a:t>ن</a:t>
            </a:r>
            <a:endParaRPr lang="en-US" sz="1300" dirty="0"/>
          </a:p>
          <a:p>
            <a:r>
              <a:rPr lang="ar-AE" sz="1300" dirty="0"/>
              <a:t>ه</a:t>
            </a:r>
            <a:endParaRPr lang="en-US" sz="1300" dirty="0"/>
          </a:p>
          <a:p>
            <a:r>
              <a:rPr lang="ar-AE" sz="1300" dirty="0"/>
              <a:t>و</a:t>
            </a:r>
            <a:endParaRPr lang="en-US" sz="1300" dirty="0"/>
          </a:p>
          <a:p>
            <a:r>
              <a:rPr lang="ar-AE" sz="1300" dirty="0"/>
              <a:t>ي</a:t>
            </a:r>
            <a:endParaRPr 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94999-8889-6849-A515-65BA43C88BF7}"/>
              </a:ext>
            </a:extLst>
          </p:cNvPr>
          <p:cNvSpPr txBox="1"/>
          <p:nvPr/>
        </p:nvSpPr>
        <p:spPr>
          <a:xfrm>
            <a:off x="4571819" y="6509132"/>
            <a:ext cx="7157922" cy="62158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fontAlgn="ctr"/>
            <a:r>
              <a:rPr lang="ar-AE" sz="1300" dirty="0"/>
              <a:t>ا</a:t>
            </a:r>
            <a:endParaRPr lang="en-US" sz="1300" dirty="0"/>
          </a:p>
          <a:p>
            <a:r>
              <a:rPr lang="ar-AE" sz="1300" dirty="0"/>
              <a:t>ب</a:t>
            </a:r>
            <a:endParaRPr lang="en-US" sz="1300" dirty="0"/>
          </a:p>
          <a:p>
            <a:r>
              <a:rPr lang="ar-AE" sz="1300" dirty="0"/>
              <a:t>ت</a:t>
            </a:r>
            <a:endParaRPr lang="en-US" sz="1300" dirty="0"/>
          </a:p>
          <a:p>
            <a:r>
              <a:rPr lang="ar-AE" sz="1300" dirty="0"/>
              <a:t>ث</a:t>
            </a:r>
            <a:endParaRPr lang="en-US" sz="1300" dirty="0"/>
          </a:p>
          <a:p>
            <a:pPr fontAlgn="ctr"/>
            <a:r>
              <a:rPr lang="ar-AE" sz="1300" dirty="0"/>
              <a:t>ج</a:t>
            </a:r>
            <a:endParaRPr lang="en-US" sz="1300" dirty="0"/>
          </a:p>
          <a:p>
            <a:pPr fontAlgn="ctr"/>
            <a:r>
              <a:rPr lang="ar-AE" sz="1300" dirty="0"/>
              <a:t>ح</a:t>
            </a:r>
            <a:endParaRPr lang="en-US" sz="1300" dirty="0"/>
          </a:p>
          <a:p>
            <a:pPr fontAlgn="ctr"/>
            <a:r>
              <a:rPr lang="ar-AE" sz="1300" dirty="0"/>
              <a:t>خ</a:t>
            </a:r>
            <a:endParaRPr lang="en-US" sz="1300" dirty="0"/>
          </a:p>
          <a:p>
            <a:pPr fontAlgn="ctr"/>
            <a:r>
              <a:rPr lang="ar-AE" sz="1300" dirty="0"/>
              <a:t>د</a:t>
            </a:r>
            <a:endParaRPr lang="en-US" sz="1300" dirty="0"/>
          </a:p>
          <a:p>
            <a:pPr fontAlgn="ctr"/>
            <a:r>
              <a:rPr lang="ar-AE" sz="1300" dirty="0"/>
              <a:t>ذ</a:t>
            </a:r>
            <a:r>
              <a:rPr lang="en-US" sz="1300" dirty="0"/>
              <a:t> </a:t>
            </a:r>
          </a:p>
          <a:p>
            <a:pPr fontAlgn="ctr"/>
            <a:r>
              <a:rPr lang="ar-AE" sz="1300" dirty="0"/>
              <a:t>ر</a:t>
            </a:r>
            <a:endParaRPr lang="en-US" sz="1300" dirty="0"/>
          </a:p>
          <a:p>
            <a:pPr fontAlgn="ctr"/>
            <a:r>
              <a:rPr lang="ar-AE" sz="1300" dirty="0"/>
              <a:t>ز</a:t>
            </a:r>
            <a:endParaRPr lang="en-US" sz="1300" dirty="0"/>
          </a:p>
          <a:p>
            <a:pPr fontAlgn="ctr"/>
            <a:r>
              <a:rPr lang="ar-AE" sz="1300" dirty="0"/>
              <a:t>س</a:t>
            </a:r>
            <a:endParaRPr lang="en-US" sz="1300" dirty="0"/>
          </a:p>
          <a:p>
            <a:r>
              <a:rPr lang="ar-AE" sz="1300" dirty="0"/>
              <a:t>ش</a:t>
            </a:r>
            <a:endParaRPr lang="en-US" sz="1300" dirty="0"/>
          </a:p>
          <a:p>
            <a:r>
              <a:rPr lang="ar-AE" sz="1300" dirty="0"/>
              <a:t>ص</a:t>
            </a:r>
            <a:endParaRPr lang="en-US" sz="1300" dirty="0"/>
          </a:p>
          <a:p>
            <a:r>
              <a:rPr lang="ar-AE" sz="1300" dirty="0"/>
              <a:t>ض</a:t>
            </a:r>
            <a:endParaRPr lang="en-US" sz="1300" dirty="0"/>
          </a:p>
          <a:p>
            <a:r>
              <a:rPr lang="ar-AE" sz="1300" dirty="0"/>
              <a:t>ط</a:t>
            </a:r>
            <a:endParaRPr lang="en-US" sz="1300" dirty="0"/>
          </a:p>
          <a:p>
            <a:r>
              <a:rPr lang="ar-AE" sz="1300" dirty="0"/>
              <a:t>ظ</a:t>
            </a:r>
            <a:endParaRPr lang="en-US" sz="1300" dirty="0"/>
          </a:p>
          <a:p>
            <a:r>
              <a:rPr lang="ar-AE" sz="1300" dirty="0"/>
              <a:t>ع</a:t>
            </a:r>
            <a:endParaRPr lang="en-US" sz="1300" dirty="0"/>
          </a:p>
          <a:p>
            <a:r>
              <a:rPr lang="ar-AE" sz="1300" dirty="0"/>
              <a:t>غ</a:t>
            </a:r>
            <a:endParaRPr lang="en-US" sz="1300" dirty="0"/>
          </a:p>
          <a:p>
            <a:pPr fontAlgn="ctr"/>
            <a:r>
              <a:rPr lang="ar-AE" sz="1300" dirty="0"/>
              <a:t>ف</a:t>
            </a:r>
            <a:endParaRPr lang="en-US" sz="1300" dirty="0"/>
          </a:p>
          <a:p>
            <a:pPr fontAlgn="ctr"/>
            <a:r>
              <a:rPr lang="ar-AE" sz="1300" dirty="0"/>
              <a:t>ق</a:t>
            </a:r>
            <a:endParaRPr lang="en-US" sz="1300" dirty="0"/>
          </a:p>
          <a:p>
            <a:pPr fontAlgn="ctr"/>
            <a:r>
              <a:rPr lang="ar-AE" sz="1300" dirty="0"/>
              <a:t>ك</a:t>
            </a:r>
            <a:endParaRPr lang="en-US" sz="1300" dirty="0"/>
          </a:p>
          <a:p>
            <a:r>
              <a:rPr lang="ar-AE" sz="1300" dirty="0"/>
              <a:t>ل</a:t>
            </a:r>
            <a:r>
              <a:rPr lang="en-US" sz="1300" dirty="0"/>
              <a:t> </a:t>
            </a:r>
          </a:p>
          <a:p>
            <a:r>
              <a:rPr lang="ar-AE" sz="1300" dirty="0"/>
              <a:t>م</a:t>
            </a:r>
            <a:endParaRPr lang="en-US" sz="1300" dirty="0"/>
          </a:p>
          <a:p>
            <a:r>
              <a:rPr lang="ar-AE" sz="1300" dirty="0"/>
              <a:t>ن</a:t>
            </a:r>
            <a:endParaRPr lang="en-US" sz="1300" dirty="0"/>
          </a:p>
          <a:p>
            <a:r>
              <a:rPr lang="ar-AE" sz="1300" dirty="0"/>
              <a:t>ه</a:t>
            </a:r>
            <a:endParaRPr lang="en-US" sz="1300" dirty="0"/>
          </a:p>
          <a:p>
            <a:r>
              <a:rPr lang="ar-AE" sz="1300" dirty="0"/>
              <a:t>و</a:t>
            </a:r>
            <a:endParaRPr lang="en-US" sz="1300" dirty="0"/>
          </a:p>
          <a:p>
            <a:r>
              <a:rPr lang="ar-AE" sz="1300" dirty="0"/>
              <a:t>ي</a:t>
            </a:r>
            <a:endParaRPr lang="en-US" sz="13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5F307-F200-4C4D-888F-8547733DE7DB}"/>
              </a:ext>
            </a:extLst>
          </p:cNvPr>
          <p:cNvSpPr txBox="1"/>
          <p:nvPr/>
        </p:nvSpPr>
        <p:spPr>
          <a:xfrm>
            <a:off x="5165558" y="-7702"/>
            <a:ext cx="5470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dhabi" pitchFamily="2" charset="-78"/>
                <a:cs typeface="Aldhabi" pitchFamily="2" charset="-78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5293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21594D-106D-E44C-9B0E-F6CB2269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Model 2:</a:t>
            </a:r>
            <a:b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</a:br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Decision Tree – Random Forest Algorithm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43D7E74-5AEE-FF47-9ED3-3BE983C6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94" y="1866908"/>
            <a:ext cx="7362047" cy="4206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8F7EA-5D0A-844A-B00C-FF73CD82A3A4}"/>
              </a:ext>
            </a:extLst>
          </p:cNvPr>
          <p:cNvSpPr txBox="1"/>
          <p:nvPr/>
        </p:nvSpPr>
        <p:spPr>
          <a:xfrm>
            <a:off x="6039728" y="610288"/>
            <a:ext cx="53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Structure of 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545067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42441"/>
      </a:dk2>
      <a:lt2>
        <a:srgbClr val="E8E2E4"/>
      </a:lt2>
      <a:accent1>
        <a:srgbClr val="81AA9D"/>
      </a:accent1>
      <a:accent2>
        <a:srgbClr val="76A8AD"/>
      </a:accent2>
      <a:accent3>
        <a:srgbClr val="8AA4C0"/>
      </a:accent3>
      <a:accent4>
        <a:srgbClr val="7F83BA"/>
      </a:accent4>
      <a:accent5>
        <a:srgbClr val="A796C6"/>
      </a:accent5>
      <a:accent6>
        <a:srgbClr val="AC7FBA"/>
      </a:accent6>
      <a:hlink>
        <a:srgbClr val="AE697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379</Words>
  <Application>Microsoft Macintosh PowerPoint</Application>
  <PresentationFormat>Widescreen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Aldhabi</vt:lpstr>
      <vt:lpstr>Arial</vt:lpstr>
      <vt:lpstr>Calibri</vt:lpstr>
      <vt:lpstr>Calibri Light</vt:lpstr>
      <vt:lpstr>Century Gothic</vt:lpstr>
      <vt:lpstr>Courier New</vt:lpstr>
      <vt:lpstr>Elephant</vt:lpstr>
      <vt:lpstr>BrushVTI</vt:lpstr>
      <vt:lpstr>Office Theme</vt:lpstr>
      <vt:lpstr>Handwritten Letter Recognition The Arabic Alphabet</vt:lpstr>
      <vt:lpstr>PowerPoint Presentation</vt:lpstr>
      <vt:lpstr>Data at Hand</vt:lpstr>
      <vt:lpstr>Closer look at images</vt:lpstr>
      <vt:lpstr>Model 1: Convolutional Neural Network</vt:lpstr>
      <vt:lpstr>Model Architecture</vt:lpstr>
      <vt:lpstr>Performance</vt:lpstr>
      <vt:lpstr>Misclassifications</vt:lpstr>
      <vt:lpstr>Model 2: Decision Tree – Random Forest Algorithm</vt:lpstr>
      <vt:lpstr>Data Processing</vt:lpstr>
      <vt:lpstr>Performance</vt:lpstr>
      <vt:lpstr>Which Model Performed Better?</vt:lpstr>
      <vt:lpstr>Future Work and Resources</vt:lpstr>
      <vt:lpstr>Thank You  شكراً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Letter Classification The Arabic Alphabet</dc:title>
  <dc:creator>Ѕimona Rahi</dc:creator>
  <cp:lastModifiedBy>Ѕimona Rahi</cp:lastModifiedBy>
  <cp:revision>18</cp:revision>
  <dcterms:created xsi:type="dcterms:W3CDTF">2020-05-06T16:55:00Z</dcterms:created>
  <dcterms:modified xsi:type="dcterms:W3CDTF">2020-05-07T12:14:55Z</dcterms:modified>
</cp:coreProperties>
</file>