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1" r:id="rId4"/>
    <p:sldId id="258" r:id="rId5"/>
    <p:sldId id="259" r:id="rId6"/>
    <p:sldId id="262" r:id="rId7"/>
    <p:sldId id="260"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5C4B5EBC-BD0A-4714-BF18-333724DD53C2}">
          <p14:sldIdLst>
            <p14:sldId id="256"/>
            <p14:sldId id="257"/>
            <p14:sldId id="261"/>
            <p14:sldId id="258"/>
            <p14:sldId id="259"/>
            <p14:sldId id="262"/>
            <p14:sldId id="260"/>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16T16:57:36.3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852 1,'11117'0,"-6945"0,-3806 0,802 0,-6294 0,-7423 0,18466 0,6505 0,-12391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F4AD348-4292-4C71-967C-47853EC5C1A0}" type="datetimeFigureOut">
              <a:rPr lang="es-AR" smtClean="0"/>
              <a:t>16/11/2023</a:t>
            </a:fld>
            <a:endParaRPr lang="es-AR"/>
          </a:p>
        </p:txBody>
      </p:sp>
      <p:sp>
        <p:nvSpPr>
          <p:cNvPr id="5" name="Footer Placeholder 4"/>
          <p:cNvSpPr>
            <a:spLocks noGrp="1"/>
          </p:cNvSpPr>
          <p:nvPr>
            <p:ph type="ftr" sz="quarter" idx="11"/>
          </p:nvPr>
        </p:nvSpPr>
        <p:spPr>
          <a:xfrm>
            <a:off x="2416500" y="329307"/>
            <a:ext cx="4973915" cy="309201"/>
          </a:xfrm>
        </p:spPr>
        <p:txBody>
          <a:bodyPr/>
          <a:lstStyle/>
          <a:p>
            <a:endParaRPr lang="es-AR"/>
          </a:p>
        </p:txBody>
      </p:sp>
      <p:sp>
        <p:nvSpPr>
          <p:cNvPr id="6" name="Slide Number Placeholder 5"/>
          <p:cNvSpPr>
            <a:spLocks noGrp="1"/>
          </p:cNvSpPr>
          <p:nvPr>
            <p:ph type="sldNum" sz="quarter" idx="12"/>
          </p:nvPr>
        </p:nvSpPr>
        <p:spPr>
          <a:xfrm>
            <a:off x="1437664" y="798973"/>
            <a:ext cx="811019" cy="503578"/>
          </a:xfrm>
        </p:spPr>
        <p:txBody>
          <a:bodyPr/>
          <a:lstStyle/>
          <a:p>
            <a:fld id="{F78EF038-E35F-43B2-BE28-76DF58F7DDE4}" type="slidenum">
              <a:rPr lang="es-AR" smtClean="0"/>
              <a:t>‹Nº›</a:t>
            </a:fld>
            <a:endParaRPr lang="es-A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429547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F4AD348-4292-4C71-967C-47853EC5C1A0}" type="datetimeFigureOut">
              <a:rPr lang="es-AR" smtClean="0"/>
              <a:t>16/11/2023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78EF038-E35F-43B2-BE28-76DF58F7DDE4}" type="slidenum">
              <a:rPr lang="es-AR" smtClean="0"/>
              <a:t>‹Nº›</a:t>
            </a:fld>
            <a:endParaRPr lang="es-A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987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F4AD348-4292-4C71-967C-47853EC5C1A0}" type="datetimeFigureOut">
              <a:rPr lang="es-AR" smtClean="0"/>
              <a:t>16/11/2023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78EF038-E35F-43B2-BE28-76DF58F7DDE4}" type="slidenum">
              <a:rPr lang="es-AR" smtClean="0"/>
              <a:t>‹Nº›</a:t>
            </a:fld>
            <a:endParaRPr lang="es-A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450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F4AD348-4292-4C71-967C-47853EC5C1A0}" type="datetimeFigureOut">
              <a:rPr lang="es-AR" smtClean="0"/>
              <a:t>16/11/2023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78EF038-E35F-43B2-BE28-76DF58F7DDE4}" type="slidenum">
              <a:rPr lang="es-AR" smtClean="0"/>
              <a:t>‹Nº›</a:t>
            </a:fld>
            <a:endParaRPr lang="es-A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384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F4AD348-4292-4C71-967C-47853EC5C1A0}" type="datetimeFigureOut">
              <a:rPr lang="es-AR" smtClean="0"/>
              <a:t>16/11/2023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78EF038-E35F-43B2-BE28-76DF58F7DDE4}" type="slidenum">
              <a:rPr lang="es-AR" smtClean="0"/>
              <a:t>‹Nº›</a:t>
            </a:fld>
            <a:endParaRPr lang="es-A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981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4AD348-4292-4C71-967C-47853EC5C1A0}" type="datetimeFigureOut">
              <a:rPr lang="es-AR" smtClean="0"/>
              <a:t>16/11/2023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78EF038-E35F-43B2-BE28-76DF58F7DDE4}" type="slidenum">
              <a:rPr lang="es-AR" smtClean="0"/>
              <a:t>‹Nº›</a:t>
            </a:fld>
            <a:endParaRPr lang="es-A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955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F4AD348-4292-4C71-967C-47853EC5C1A0}" type="datetimeFigureOut">
              <a:rPr lang="es-AR" smtClean="0"/>
              <a:t>16/11/2023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78EF038-E35F-43B2-BE28-76DF58F7DDE4}" type="slidenum">
              <a:rPr lang="es-AR" smtClean="0"/>
              <a:t>‹Nº›</a:t>
            </a:fld>
            <a:endParaRPr lang="es-A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104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F4AD348-4292-4C71-967C-47853EC5C1A0}" type="datetimeFigureOut">
              <a:rPr lang="es-AR" smtClean="0"/>
              <a:t>16/11/2023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78EF038-E35F-43B2-BE28-76DF58F7DDE4}" type="slidenum">
              <a:rPr lang="es-AR" smtClean="0"/>
              <a:t>‹Nº›</a:t>
            </a:fld>
            <a:endParaRPr lang="es-A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4737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4AD348-4292-4C71-967C-47853EC5C1A0}" type="datetimeFigureOut">
              <a:rPr lang="es-AR" smtClean="0"/>
              <a:t>16/11/2023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78EF038-E35F-43B2-BE28-76DF58F7DDE4}" type="slidenum">
              <a:rPr lang="es-AR" smtClean="0"/>
              <a:t>‹Nº›</a:t>
            </a:fld>
            <a:endParaRPr lang="es-AR"/>
          </a:p>
        </p:txBody>
      </p:sp>
    </p:spTree>
    <p:extLst>
      <p:ext uri="{BB962C8B-B14F-4D97-AF65-F5344CB8AC3E}">
        <p14:creationId xmlns:p14="http://schemas.microsoft.com/office/powerpoint/2010/main" val="283145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F4AD348-4292-4C71-967C-47853EC5C1A0}" type="datetimeFigureOut">
              <a:rPr lang="es-AR" smtClean="0"/>
              <a:t>16/11/2023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78EF038-E35F-43B2-BE28-76DF58F7DDE4}" type="slidenum">
              <a:rPr lang="es-AR" smtClean="0"/>
              <a:t>‹Nº›</a:t>
            </a:fld>
            <a:endParaRPr lang="es-A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7173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F4AD348-4292-4C71-967C-47853EC5C1A0}" type="datetimeFigureOut">
              <a:rPr lang="es-AR" smtClean="0"/>
              <a:t>16/11/2023</a:t>
            </a:fld>
            <a:endParaRPr lang="es-AR"/>
          </a:p>
        </p:txBody>
      </p:sp>
      <p:sp>
        <p:nvSpPr>
          <p:cNvPr id="6" name="Footer Placeholder 5"/>
          <p:cNvSpPr>
            <a:spLocks noGrp="1"/>
          </p:cNvSpPr>
          <p:nvPr>
            <p:ph type="ftr" sz="quarter" idx="11"/>
          </p:nvPr>
        </p:nvSpPr>
        <p:spPr>
          <a:xfrm>
            <a:off x="1447382" y="318640"/>
            <a:ext cx="5541004" cy="320931"/>
          </a:xfrm>
        </p:spPr>
        <p:txBody>
          <a:bodyPr/>
          <a:lstStyle/>
          <a:p>
            <a:endParaRPr lang="es-AR"/>
          </a:p>
        </p:txBody>
      </p:sp>
      <p:sp>
        <p:nvSpPr>
          <p:cNvPr id="7" name="Slide Number Placeholder 6"/>
          <p:cNvSpPr>
            <a:spLocks noGrp="1"/>
          </p:cNvSpPr>
          <p:nvPr>
            <p:ph type="sldNum" sz="quarter" idx="12"/>
          </p:nvPr>
        </p:nvSpPr>
        <p:spPr/>
        <p:txBody>
          <a:bodyPr/>
          <a:lstStyle/>
          <a:p>
            <a:fld id="{F78EF038-E35F-43B2-BE28-76DF58F7DDE4}" type="slidenum">
              <a:rPr lang="es-AR" smtClean="0"/>
              <a:t>‹Nº›</a:t>
            </a:fld>
            <a:endParaRPr lang="es-A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0676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F4AD348-4292-4C71-967C-47853EC5C1A0}" type="datetimeFigureOut">
              <a:rPr lang="es-AR" smtClean="0"/>
              <a:t>16/11/2023</a:t>
            </a:fld>
            <a:endParaRPr lang="es-A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78EF038-E35F-43B2-BE28-76DF58F7DDE4}" type="slidenum">
              <a:rPr lang="es-AR" smtClean="0"/>
              <a:t>‹Nº›</a:t>
            </a:fld>
            <a:endParaRPr lang="es-A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052326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1EB2-B0E0-2BAB-0903-AEC5AB675539}"/>
              </a:ext>
            </a:extLst>
          </p:cNvPr>
          <p:cNvSpPr>
            <a:spLocks noGrp="1"/>
          </p:cNvSpPr>
          <p:nvPr>
            <p:ph type="ctrTitle"/>
          </p:nvPr>
        </p:nvSpPr>
        <p:spPr>
          <a:xfrm>
            <a:off x="1524000" y="204304"/>
            <a:ext cx="9144000" cy="1395896"/>
          </a:xfrm>
        </p:spPr>
        <p:txBody>
          <a:bodyPr>
            <a:normAutofit fontScale="90000"/>
          </a:bodyPr>
          <a:lstStyle/>
          <a:p>
            <a:r>
              <a:rPr lang="es-ES" b="1" i="1" dirty="0">
                <a:effectLst>
                  <a:outerShdw blurRad="38100" dist="38100" dir="2700000" algn="tl">
                    <a:srgbClr val="000000">
                      <a:alpha val="43137"/>
                    </a:srgbClr>
                  </a:outerShdw>
                </a:effectLst>
              </a:rPr>
              <a:t>Trabajo Integrador</a:t>
            </a:r>
            <a:endParaRPr lang="es-AR" b="1" i="1" dirty="0">
              <a:effectLst>
                <a:outerShdw blurRad="38100" dist="38100" dir="2700000" algn="tl">
                  <a:srgbClr val="000000">
                    <a:alpha val="43137"/>
                  </a:srgbClr>
                </a:outerShdw>
              </a:effectLst>
            </a:endParaRPr>
          </a:p>
        </p:txBody>
      </p:sp>
      <p:sp>
        <p:nvSpPr>
          <p:cNvPr id="4" name="CuadroTexto 3">
            <a:extLst>
              <a:ext uri="{FF2B5EF4-FFF2-40B4-BE49-F238E27FC236}">
                <a16:creationId xmlns:a16="http://schemas.microsoft.com/office/drawing/2014/main" id="{38CB2083-9AC9-304A-3742-C829EBF954A0}"/>
              </a:ext>
            </a:extLst>
          </p:cNvPr>
          <p:cNvSpPr txBox="1"/>
          <p:nvPr/>
        </p:nvSpPr>
        <p:spPr>
          <a:xfrm>
            <a:off x="1523999" y="2305878"/>
            <a:ext cx="4572001" cy="892552"/>
          </a:xfrm>
          <a:prstGeom prst="rect">
            <a:avLst/>
          </a:prstGeom>
          <a:noFill/>
          <a:ln w="19050">
            <a:solidFill>
              <a:schemeClr val="accent1">
                <a:lumMod val="75000"/>
              </a:schemeClr>
            </a:solidFill>
            <a:prstDash val="sysDash"/>
          </a:ln>
        </p:spPr>
        <p:txBody>
          <a:bodyPr wrap="square" rtlCol="0">
            <a:spAutoFit/>
          </a:bodyPr>
          <a:lstStyle/>
          <a:p>
            <a:r>
              <a:rPr lang="es-ES" sz="2800" b="1" dirty="0"/>
              <a:t>Integrantes</a:t>
            </a:r>
            <a:r>
              <a:rPr lang="es-ES" dirty="0"/>
              <a:t>: </a:t>
            </a:r>
            <a:r>
              <a:rPr lang="es-ES" sz="2400" dirty="0"/>
              <a:t>Lucas Cremaschi </a:t>
            </a:r>
          </a:p>
          <a:p>
            <a:r>
              <a:rPr lang="es-ES" sz="2400" dirty="0"/>
              <a:t>	          	        Simón </a:t>
            </a:r>
            <a:r>
              <a:rPr lang="es-ES" sz="2400" dirty="0" err="1" smtClean="0"/>
              <a:t>Arostegui</a:t>
            </a:r>
            <a:r>
              <a:rPr lang="es-ES" sz="2400" dirty="0" smtClean="0"/>
              <a:t> </a:t>
            </a:r>
            <a:endParaRPr lang="es-AR" sz="2400" dirty="0"/>
          </a:p>
        </p:txBody>
      </p:sp>
      <p:sp>
        <p:nvSpPr>
          <p:cNvPr id="5" name="CuadroTexto 4">
            <a:extLst>
              <a:ext uri="{FF2B5EF4-FFF2-40B4-BE49-F238E27FC236}">
                <a16:creationId xmlns:a16="http://schemas.microsoft.com/office/drawing/2014/main" id="{B18C0400-9B5D-F3D5-3FE1-E7187C410C4C}"/>
              </a:ext>
            </a:extLst>
          </p:cNvPr>
          <p:cNvSpPr txBox="1"/>
          <p:nvPr/>
        </p:nvSpPr>
        <p:spPr>
          <a:xfrm>
            <a:off x="2119313" y="4028083"/>
            <a:ext cx="9634330" cy="400110"/>
          </a:xfrm>
          <a:prstGeom prst="rect">
            <a:avLst/>
          </a:prstGeom>
          <a:noFill/>
        </p:spPr>
        <p:txBody>
          <a:bodyPr wrap="square" rtlCol="0">
            <a:spAutoFit/>
          </a:bodyPr>
          <a:lstStyle/>
          <a:p>
            <a:r>
              <a:rPr lang="es-ES" sz="2000" b="1" u="sng" dirty="0"/>
              <a:t>Matemática </a:t>
            </a:r>
            <a:r>
              <a:rPr lang="es-ES" sz="2000" b="1" u="sng" dirty="0" smtClean="0"/>
              <a:t>Discreta</a:t>
            </a:r>
            <a:r>
              <a:rPr lang="es-ES" dirty="0"/>
              <a:t>							</a:t>
            </a:r>
            <a:r>
              <a:rPr lang="es-ES" sz="2000" b="1" u="sng" dirty="0"/>
              <a:t>Programación estructurada</a:t>
            </a:r>
            <a:endParaRPr lang="es-AR" b="1" u="sng" dirty="0"/>
          </a:p>
        </p:txBody>
      </p:sp>
      <p:pic>
        <p:nvPicPr>
          <p:cNvPr id="7" name="Imagen 6">
            <a:extLst>
              <a:ext uri="{FF2B5EF4-FFF2-40B4-BE49-F238E27FC236}">
                <a16:creationId xmlns:a16="http://schemas.microsoft.com/office/drawing/2014/main" id="{2257AE9B-814A-DAED-CA66-E9839F5E86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13" y="4636278"/>
            <a:ext cx="3076575" cy="1485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08503D88-63AA-0413-A811-4C05AA439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9613" y="4616909"/>
            <a:ext cx="1461133" cy="15052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59035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Switch</a:t>
            </a:r>
            <a:r>
              <a:rPr lang="es-AR" dirty="0"/>
              <a:t>:</a:t>
            </a:r>
            <a:endParaRPr lang="en-US" dirty="0"/>
          </a:p>
        </p:txBody>
      </p:sp>
      <p:sp>
        <p:nvSpPr>
          <p:cNvPr id="3" name="Marcador de contenido 2"/>
          <p:cNvSpPr>
            <a:spLocks noGrp="1"/>
          </p:cNvSpPr>
          <p:nvPr>
            <p:ph idx="1"/>
          </p:nvPr>
        </p:nvSpPr>
        <p:spPr>
          <a:xfrm>
            <a:off x="1451580" y="2015732"/>
            <a:ext cx="3577620" cy="3450613"/>
          </a:xfrm>
        </p:spPr>
        <p:txBody>
          <a:bodyPr>
            <a:normAutofit fontScale="85000" lnSpcReduction="20000"/>
          </a:bodyPr>
          <a:lstStyle/>
          <a:p>
            <a:pPr marL="0" indent="0">
              <a:buNone/>
            </a:pPr>
            <a:r>
              <a:rPr lang="es-AR" dirty="0"/>
              <a:t>Utilizamos un swicht con 4 posibles casos en el </a:t>
            </a:r>
            <a:endParaRPr lang="es-AR" dirty="0" smtClean="0"/>
          </a:p>
          <a:p>
            <a:r>
              <a:rPr lang="es-AR" dirty="0" smtClean="0"/>
              <a:t>case </a:t>
            </a:r>
            <a:r>
              <a:rPr lang="es-AR" dirty="0"/>
              <a:t>1 se encuentra la opción de poder ingresar un </a:t>
            </a:r>
            <a:r>
              <a:rPr lang="es-AR" dirty="0" smtClean="0"/>
              <a:t>texto</a:t>
            </a:r>
          </a:p>
          <a:p>
            <a:r>
              <a:rPr lang="es-AR" dirty="0" smtClean="0"/>
              <a:t>case </a:t>
            </a:r>
            <a:r>
              <a:rPr lang="es-AR" dirty="0"/>
              <a:t>2 esta el abrir que muestra lo que esta guardado en el nodo que esta posicionado </a:t>
            </a:r>
            <a:r>
              <a:rPr lang="es-AR" dirty="0" smtClean="0"/>
              <a:t>actualmente</a:t>
            </a:r>
          </a:p>
          <a:p>
            <a:r>
              <a:rPr lang="es-AR" dirty="0" smtClean="0"/>
              <a:t>case </a:t>
            </a:r>
            <a:r>
              <a:rPr lang="es-AR" dirty="0"/>
              <a:t>3 te da la opción de cambiar de </a:t>
            </a:r>
            <a:r>
              <a:rPr lang="es-AR" dirty="0" smtClean="0"/>
              <a:t>nodo</a:t>
            </a:r>
          </a:p>
          <a:p>
            <a:r>
              <a:rPr lang="es-AR" dirty="0" smtClean="0"/>
              <a:t>en </a:t>
            </a:r>
            <a:r>
              <a:rPr lang="es-AR" dirty="0"/>
              <a:t>el Default esta la opción de cerrar.</a:t>
            </a:r>
            <a:endParaRPr lang="en-US" dirty="0"/>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9829" y="1203132"/>
            <a:ext cx="6361612" cy="4263213"/>
          </a:xfrm>
          <a:prstGeom prst="rect">
            <a:avLst/>
          </a:prstGeom>
          <a:ln w="28575">
            <a:solidFill>
              <a:srgbClr val="C00000"/>
            </a:solidFill>
          </a:ln>
        </p:spPr>
      </p:pic>
    </p:spTree>
    <p:extLst>
      <p:ext uri="{BB962C8B-B14F-4D97-AF65-F5344CB8AC3E}">
        <p14:creationId xmlns:p14="http://schemas.microsoft.com/office/powerpoint/2010/main" val="3231032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C8B3B-4FA8-BE5C-DFE3-8C4DF5E8434E}"/>
              </a:ext>
            </a:extLst>
          </p:cNvPr>
          <p:cNvSpPr>
            <a:spLocks noGrp="1"/>
          </p:cNvSpPr>
          <p:nvPr>
            <p:ph type="title"/>
          </p:nvPr>
        </p:nvSpPr>
        <p:spPr>
          <a:xfrm>
            <a:off x="1354382" y="503615"/>
            <a:ext cx="9603275" cy="916537"/>
          </a:xfrm>
        </p:spPr>
        <p:txBody>
          <a:bodyPr/>
          <a:lstStyle/>
          <a:p>
            <a:r>
              <a:rPr lang="es-ES" b="1" i="1" dirty="0"/>
              <a:t>La Idea del </a:t>
            </a:r>
            <a:r>
              <a:rPr lang="es-ES" b="1" i="1" dirty="0" smtClean="0"/>
              <a:t>proyecto: </a:t>
            </a:r>
            <a:endParaRPr lang="es-AR" b="1" i="1" dirty="0"/>
          </a:p>
        </p:txBody>
      </p:sp>
      <p:sp>
        <p:nvSpPr>
          <p:cNvPr id="3" name="Marcador de contenido 2">
            <a:extLst>
              <a:ext uri="{FF2B5EF4-FFF2-40B4-BE49-F238E27FC236}">
                <a16:creationId xmlns:a16="http://schemas.microsoft.com/office/drawing/2014/main" id="{F61183E2-CA76-FF47-1B7C-502F2B2B8672}"/>
              </a:ext>
            </a:extLst>
          </p:cNvPr>
          <p:cNvSpPr>
            <a:spLocks noGrp="1"/>
          </p:cNvSpPr>
          <p:nvPr>
            <p:ph idx="1"/>
          </p:nvPr>
        </p:nvSpPr>
        <p:spPr>
          <a:xfrm>
            <a:off x="1451579" y="2015733"/>
            <a:ext cx="9603275" cy="1653235"/>
          </a:xfrm>
          <a:ln w="28575">
            <a:solidFill>
              <a:schemeClr val="accent1">
                <a:lumMod val="75000"/>
              </a:schemeClr>
            </a:solidFill>
            <a:prstDash val="dash"/>
          </a:ln>
        </p:spPr>
        <p:txBody>
          <a:bodyPr>
            <a:normAutofit fontScale="92500" lnSpcReduction="20000"/>
          </a:bodyPr>
          <a:lstStyle/>
          <a:p>
            <a:r>
              <a:rPr lang="es-AR" kern="100" dirty="0">
                <a:effectLst/>
                <a:latin typeface="Calibri" panose="020F0502020204030204" pitchFamily="34" charset="0"/>
                <a:ea typeface="Calibri" panose="020F0502020204030204" pitchFamily="34" charset="0"/>
                <a:cs typeface="Times New Roman" panose="02020603050405020304" pitchFamily="18" charset="0"/>
              </a:rPr>
              <a:t>La idea de este trabajo a desarrollar  será la implementación de un </a:t>
            </a:r>
            <a:r>
              <a:rPr lang="es-AR" kern="100" dirty="0" smtClean="0">
                <a:effectLst/>
                <a:latin typeface="Calibri" panose="020F0502020204030204" pitchFamily="34" charset="0"/>
                <a:ea typeface="Calibri" panose="020F0502020204030204" pitchFamily="34" charset="0"/>
                <a:cs typeface="Times New Roman" panose="02020603050405020304" pitchFamily="18" charset="0"/>
              </a:rPr>
              <a:t>mapa de grafo  </a:t>
            </a:r>
            <a:r>
              <a:rPr lang="es-AR" kern="100" dirty="0">
                <a:effectLst/>
                <a:latin typeface="Calibri" panose="020F0502020204030204" pitchFamily="34" charset="0"/>
                <a:ea typeface="Calibri" panose="020F0502020204030204" pitchFamily="34" charset="0"/>
                <a:cs typeface="Times New Roman" panose="02020603050405020304" pitchFamily="18" charset="0"/>
              </a:rPr>
              <a:t>que contendrá 7 nodos en el cual el usuario podrá navegar entre sus distintas secciones (nodos) libremente y en el poder guardar distintos tipos de información, estos datos seguirán guardados en las distintas secciones del mapa, aunque el programa haya sido cerrado, funcionando como una posible libreta virtual. </a:t>
            </a:r>
          </a:p>
          <a:p>
            <a:endParaRPr lang="es-AR" dirty="0"/>
          </a:p>
        </p:txBody>
      </p:sp>
      <p:pic>
        <p:nvPicPr>
          <p:cNvPr id="17" name="Imagen 16">
            <a:extLst>
              <a:ext uri="{FF2B5EF4-FFF2-40B4-BE49-F238E27FC236}">
                <a16:creationId xmlns:a16="http://schemas.microsoft.com/office/drawing/2014/main" id="{55B03227-7052-FE9D-D474-3DD913005D6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667" b="89778" l="9778" r="89778">
                        <a14:foregroundMark x1="18667" y1="10667" x2="18222" y2="70222"/>
                        <a14:foregroundMark x1="18222" y1="70222" x2="25825" y2="85147"/>
                        <a14:foregroundMark x1="69997" y1="87985" x2="76038" y2="79055"/>
                        <a14:foregroundMark x1="80666" y1="26274" x2="79148" y2="15971"/>
                        <a14:foregroundMark x1="28885" y1="9856" x2="16444" y2="10667"/>
                        <a14:foregroundMark x1="16444" y1="10667" x2="16444" y2="11556"/>
                        <a14:backgroundMark x1="82667" y1="30667" x2="82222" y2="79111"/>
                        <a14:backgroundMark x1="84000" y1="9778" x2="28000" y2="8444"/>
                        <a14:backgroundMark x1="80889" y1="26222" x2="82667" y2="33778"/>
                        <a14:backgroundMark x1="72000" y1="91111" x2="25333" y2="91556"/>
                      </a14:backgroundRemoval>
                    </a14:imgEffect>
                  </a14:imgLayer>
                </a14:imgProps>
              </a:ext>
              <a:ext uri="{28A0092B-C50C-407E-A947-70E740481C1C}">
                <a14:useLocalDpi xmlns:a14="http://schemas.microsoft.com/office/drawing/2010/main" val="0"/>
              </a:ext>
            </a:extLst>
          </a:blip>
          <a:stretch>
            <a:fillRect/>
          </a:stretch>
        </p:blipFill>
        <p:spPr>
          <a:xfrm rot="604328">
            <a:off x="6157477" y="3882531"/>
            <a:ext cx="2671854" cy="2605151"/>
          </a:xfrm>
          <a:prstGeom prst="rect">
            <a:avLst/>
          </a:prstGeom>
        </p:spPr>
      </p:pic>
      <p:pic>
        <p:nvPicPr>
          <p:cNvPr id="19" name="Imagen 18">
            <a:extLst>
              <a:ext uri="{FF2B5EF4-FFF2-40B4-BE49-F238E27FC236}">
                <a16:creationId xmlns:a16="http://schemas.microsoft.com/office/drawing/2014/main" id="{1898CE41-D763-E3B3-2951-FA387BFEE4CF}"/>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rot="8761338">
            <a:off x="5537299" y="4261506"/>
            <a:ext cx="1638193" cy="1638193"/>
          </a:xfrm>
          <a:prstGeom prst="rect">
            <a:avLst/>
          </a:prstGeom>
        </p:spPr>
      </p:pic>
    </p:spTree>
    <p:extLst>
      <p:ext uri="{BB962C8B-B14F-4D97-AF65-F5344CB8AC3E}">
        <p14:creationId xmlns:p14="http://schemas.microsoft.com/office/powerpoint/2010/main" val="367285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42405" y="868255"/>
            <a:ext cx="5532328" cy="816853"/>
          </a:xfrm>
        </p:spPr>
        <p:txBody>
          <a:bodyPr/>
          <a:lstStyle/>
          <a:p>
            <a:r>
              <a:rPr lang="es-AR" b="1" i="1" dirty="0" smtClean="0"/>
              <a:t>Que es un grafo:</a:t>
            </a:r>
            <a:endParaRPr lang="en-US" b="1" i="1" dirty="0"/>
          </a:p>
        </p:txBody>
      </p:sp>
      <p:sp>
        <p:nvSpPr>
          <p:cNvPr id="4" name="Marcador de texto 3"/>
          <p:cNvSpPr>
            <a:spLocks noGrp="1"/>
          </p:cNvSpPr>
          <p:nvPr>
            <p:ph type="body" sz="half" idx="2"/>
          </p:nvPr>
        </p:nvSpPr>
        <p:spPr/>
        <p:txBody>
          <a:bodyPr>
            <a:normAutofit fontScale="92500" lnSpcReduction="10000"/>
          </a:bodyPr>
          <a:lstStyle/>
          <a:p>
            <a:r>
              <a:rPr lang="es-ES" dirty="0" smtClean="0"/>
              <a:t>Un </a:t>
            </a:r>
            <a:r>
              <a:rPr lang="es-ES" dirty="0"/>
              <a:t>grafo se usa para representar situaciones físicas envolviendo objetos discretos y relaciones entre ellos. Se usan en ingeniería, en física, en ciencias biológicas y sociales, en lingüística y numerosas áreas</a:t>
            </a:r>
            <a:r>
              <a:rPr lang="es-ES" dirty="0" smtClean="0"/>
              <a:t>.</a:t>
            </a:r>
          </a:p>
          <a:p>
            <a:r>
              <a:rPr lang="es-ES" dirty="0" smtClean="0"/>
              <a:t>Los grafos están conformados por vértices y aristas que los unen. Estos pueden ser direccionados o no direccionados </a:t>
            </a:r>
            <a:endParaRPr lang="en-US" dirty="0"/>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7928" y="1470387"/>
            <a:ext cx="3201626" cy="3131106"/>
          </a:xfrm>
          <a:prstGeom prst="rect">
            <a:avLst/>
          </a:prstGeom>
        </p:spPr>
      </p:pic>
    </p:spTree>
    <p:extLst>
      <p:ext uri="{BB962C8B-B14F-4D97-AF65-F5344CB8AC3E}">
        <p14:creationId xmlns:p14="http://schemas.microsoft.com/office/powerpoint/2010/main" val="2369941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BEC33-147C-DEA9-3B3A-F37EDCCE0BB8}"/>
              </a:ext>
            </a:extLst>
          </p:cNvPr>
          <p:cNvSpPr>
            <a:spLocks noGrp="1"/>
          </p:cNvSpPr>
          <p:nvPr>
            <p:ph type="title"/>
          </p:nvPr>
        </p:nvSpPr>
        <p:spPr>
          <a:xfrm>
            <a:off x="1294361" y="461689"/>
            <a:ext cx="9603275" cy="1049235"/>
          </a:xfrm>
        </p:spPr>
        <p:txBody>
          <a:bodyPr/>
          <a:lstStyle/>
          <a:p>
            <a:r>
              <a:rPr lang="es-ES" b="1" i="1" dirty="0"/>
              <a:t>Forma del </a:t>
            </a:r>
            <a:r>
              <a:rPr lang="es-ES" b="1" i="1" dirty="0" smtClean="0"/>
              <a:t>mapa:</a:t>
            </a:r>
            <a:endParaRPr lang="es-AR" b="1" i="1" dirty="0"/>
          </a:p>
        </p:txBody>
      </p:sp>
      <p:pic>
        <p:nvPicPr>
          <p:cNvPr id="5" name="Marcador de contenido 4">
            <a:extLst>
              <a:ext uri="{FF2B5EF4-FFF2-40B4-BE49-F238E27FC236}">
                <a16:creationId xmlns:a16="http://schemas.microsoft.com/office/drawing/2014/main" id="{43564150-528A-6094-8EE0-3AADFD2AFD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361" y="2227501"/>
            <a:ext cx="4218543" cy="3591063"/>
          </a:xfrm>
          <a:ln w="28575">
            <a:solidFill>
              <a:schemeClr val="tx1"/>
            </a:solidFill>
          </a:ln>
        </p:spPr>
      </p:pic>
      <p:sp>
        <p:nvSpPr>
          <p:cNvPr id="6" name="CuadroTexto 5">
            <a:extLst>
              <a:ext uri="{FF2B5EF4-FFF2-40B4-BE49-F238E27FC236}">
                <a16:creationId xmlns:a16="http://schemas.microsoft.com/office/drawing/2014/main" id="{5B35424E-CE3A-5342-6E52-8B05302495CF}"/>
              </a:ext>
            </a:extLst>
          </p:cNvPr>
          <p:cNvSpPr txBox="1"/>
          <p:nvPr/>
        </p:nvSpPr>
        <p:spPr>
          <a:xfrm>
            <a:off x="5943978" y="2227501"/>
            <a:ext cx="5141844" cy="2554545"/>
          </a:xfrm>
          <a:prstGeom prst="rect">
            <a:avLst/>
          </a:prstGeom>
          <a:noFill/>
          <a:ln w="28575">
            <a:solidFill>
              <a:schemeClr val="accent1">
                <a:lumMod val="75000"/>
              </a:schemeClr>
            </a:solidFill>
            <a:prstDash val="lgDash"/>
          </a:ln>
        </p:spPr>
        <p:txBody>
          <a:bodyPr wrap="square" rtlCol="0">
            <a:spAutoFit/>
          </a:bodyPr>
          <a:lstStyle/>
          <a:p>
            <a:r>
              <a:rPr lang="es-ES" sz="2000" dirty="0">
                <a:latin typeface="Calibri" panose="020F0502020204030204" pitchFamily="34" charset="0"/>
                <a:cs typeface="Calibri" panose="020F0502020204030204" pitchFamily="34" charset="0"/>
              </a:rPr>
              <a:t>Es un grafo con 7 vértices y 11 aristas de tipo no </a:t>
            </a:r>
            <a:r>
              <a:rPr lang="es-ES" sz="2000" dirty="0" smtClean="0">
                <a:latin typeface="Calibri" panose="020F0502020204030204" pitchFamily="34" charset="0"/>
                <a:cs typeface="Calibri" panose="020F0502020204030204" pitchFamily="34" charset="0"/>
              </a:rPr>
              <a:t>dirigido para que te puedas mover con libertad por los distinto vértices.</a:t>
            </a:r>
            <a:endParaRPr lang="es-ES" sz="2000" dirty="0">
              <a:latin typeface="Calibri" panose="020F0502020204030204" pitchFamily="34" charset="0"/>
              <a:cs typeface="Calibri" panose="020F0502020204030204" pitchFamily="34" charset="0"/>
            </a:endParaRPr>
          </a:p>
          <a:p>
            <a:r>
              <a:rPr lang="es-ES" sz="2000" dirty="0">
                <a:latin typeface="Calibri" panose="020F0502020204030204" pitchFamily="34" charset="0"/>
                <a:cs typeface="Calibri" panose="020F0502020204030204" pitchFamily="34" charset="0"/>
              </a:rPr>
              <a:t>Es un grafo incompleto ya que no todos los vértices están conectados como el 7 y el 1.</a:t>
            </a:r>
          </a:p>
          <a:p>
            <a:r>
              <a:rPr lang="es-ES" sz="2000" dirty="0">
                <a:latin typeface="Calibri" panose="020F0502020204030204" pitchFamily="34" charset="0"/>
                <a:cs typeface="Calibri" panose="020F0502020204030204" pitchFamily="34" charset="0"/>
              </a:rPr>
              <a:t>Nuestro grafo también cuenta con un circuito </a:t>
            </a:r>
            <a:r>
              <a:rPr lang="es-ES" sz="2000" dirty="0">
                <a:latin typeface="Calibri" panose="020F0502020204030204" pitchFamily="34" charset="0"/>
                <a:cs typeface="Calibri" panose="020F0502020204030204" pitchFamily="34" charset="0"/>
              </a:rPr>
              <a:t>hamiltoniano </a:t>
            </a:r>
            <a:r>
              <a:rPr lang="es-ES" sz="2000" dirty="0">
                <a:latin typeface="Calibri" panose="020F0502020204030204" pitchFamily="34" charset="0"/>
                <a:cs typeface="Calibri" panose="020F0502020204030204" pitchFamily="34" charset="0"/>
              </a:rPr>
              <a:t>que nos </a:t>
            </a:r>
            <a:r>
              <a:rPr lang="es-ES" sz="2000" dirty="0" smtClean="0">
                <a:latin typeface="Calibri" panose="020F0502020204030204" pitchFamily="34" charset="0"/>
                <a:cs typeface="Calibri" panose="020F0502020204030204" pitchFamily="34" charset="0"/>
              </a:rPr>
              <a:t>servirá </a:t>
            </a:r>
            <a:r>
              <a:rPr lang="es-ES" sz="2000" dirty="0">
                <a:latin typeface="Calibri" panose="020F0502020204030204" pitchFamily="34" charset="0"/>
                <a:cs typeface="Calibri" panose="020F0502020204030204" pitchFamily="34" charset="0"/>
              </a:rPr>
              <a:t>para pasar por todo el mapa rápidamente.</a:t>
            </a:r>
            <a:endParaRPr lang="es-E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725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72075C-8344-BA93-2F26-DBA521D2E136}"/>
              </a:ext>
            </a:extLst>
          </p:cNvPr>
          <p:cNvSpPr>
            <a:spLocks noGrp="1"/>
          </p:cNvSpPr>
          <p:nvPr>
            <p:ph type="title"/>
          </p:nvPr>
        </p:nvSpPr>
        <p:spPr>
          <a:xfrm>
            <a:off x="1451578" y="592483"/>
            <a:ext cx="3586937" cy="1049235"/>
          </a:xfrm>
        </p:spPr>
        <p:txBody>
          <a:bodyPr/>
          <a:lstStyle/>
          <a:p>
            <a:r>
              <a:rPr lang="es-ES" b="1" i="1" dirty="0">
                <a:latin typeface="+mn-lt"/>
              </a:rPr>
              <a:t>Las 11 </a:t>
            </a:r>
            <a:r>
              <a:rPr lang="es-ES" b="1" i="1" dirty="0" smtClean="0">
                <a:latin typeface="+mn-lt"/>
              </a:rPr>
              <a:t>aristas:</a:t>
            </a:r>
            <a:endParaRPr lang="es-ES" b="1" i="1" dirty="0" smtClean="0">
              <a:latin typeface="+mn-lt"/>
            </a:endParaRPr>
          </a:p>
        </p:txBody>
      </p:sp>
      <p:pic>
        <p:nvPicPr>
          <p:cNvPr id="5" name="Marcador de contenido 4">
            <a:extLst>
              <a:ext uri="{FF2B5EF4-FFF2-40B4-BE49-F238E27FC236}">
                <a16:creationId xmlns:a16="http://schemas.microsoft.com/office/drawing/2014/main" id="{CD34388C-3414-D7B6-43FE-2611CBBDB2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579" y="2016125"/>
            <a:ext cx="3586937" cy="3449638"/>
          </a:xfrm>
          <a:ln w="28575">
            <a:solidFill>
              <a:schemeClr val="tx1"/>
            </a:solidFill>
          </a:ln>
        </p:spPr>
      </p:pic>
      <p:pic>
        <p:nvPicPr>
          <p:cNvPr id="7" name="Imagen 6">
            <a:extLst>
              <a:ext uri="{FF2B5EF4-FFF2-40B4-BE49-F238E27FC236}">
                <a16:creationId xmlns:a16="http://schemas.microsoft.com/office/drawing/2014/main" id="{6DC65AC0-804D-B18F-4B01-B7FB7C65E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216" y="2016125"/>
            <a:ext cx="3589342" cy="3449638"/>
          </a:xfrm>
          <a:prstGeom prst="rect">
            <a:avLst/>
          </a:prstGeom>
          <a:ln w="28575">
            <a:solidFill>
              <a:schemeClr val="tx1"/>
            </a:solidFill>
          </a:ln>
        </p:spPr>
      </p:pic>
      <p:sp>
        <p:nvSpPr>
          <p:cNvPr id="3" name="CuadroTexto 2"/>
          <p:cNvSpPr txBox="1"/>
          <p:nvPr/>
        </p:nvSpPr>
        <p:spPr>
          <a:xfrm>
            <a:off x="5328866" y="532326"/>
            <a:ext cx="5670060" cy="584775"/>
          </a:xfrm>
          <a:prstGeom prst="rect">
            <a:avLst/>
          </a:prstGeom>
          <a:noFill/>
        </p:spPr>
        <p:txBody>
          <a:bodyPr wrap="square" rtlCol="0">
            <a:spAutoFit/>
          </a:bodyPr>
          <a:lstStyle/>
          <a:p>
            <a:r>
              <a:rPr lang="es-AR" sz="3200" b="1" i="1" dirty="0"/>
              <a:t>CIRCUITO </a:t>
            </a:r>
            <a:r>
              <a:rPr lang="es-AR" sz="3200" b="1" i="1" dirty="0" smtClean="0"/>
              <a:t>HAMILTONIANO:</a:t>
            </a:r>
            <a:endParaRPr lang="en-US" sz="3200" b="1" i="1" dirty="0"/>
          </a:p>
        </p:txBody>
      </p:sp>
    </p:spTree>
    <p:extLst>
      <p:ext uri="{BB962C8B-B14F-4D97-AF65-F5344CB8AC3E}">
        <p14:creationId xmlns:p14="http://schemas.microsoft.com/office/powerpoint/2010/main" val="156040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451578" y="817582"/>
            <a:ext cx="9603275" cy="1049235"/>
          </a:xfrm>
        </p:spPr>
        <p:txBody>
          <a:bodyPr/>
          <a:lstStyle/>
          <a:p>
            <a:r>
              <a:rPr lang="es-AR" b="1" i="1" dirty="0" smtClean="0">
                <a:latin typeface="+mn-lt"/>
              </a:rPr>
              <a:t>Pesos y </a:t>
            </a:r>
            <a:r>
              <a:rPr lang="es-AR" b="1" i="1" dirty="0">
                <a:latin typeface="+mn-lt"/>
              </a:rPr>
              <a:t>circuito </a:t>
            </a:r>
            <a:r>
              <a:rPr lang="es-AR" b="1" i="1" dirty="0" smtClean="0">
                <a:latin typeface="+mn-lt"/>
              </a:rPr>
              <a:t>hamiltoniano:</a:t>
            </a:r>
            <a:endParaRPr lang="en-US" b="1" i="1" dirty="0">
              <a:latin typeface="+mn-lt"/>
            </a:endParaRPr>
          </a:p>
        </p:txBody>
      </p:sp>
      <p:sp>
        <p:nvSpPr>
          <p:cNvPr id="3" name="Marcador de contenido 2"/>
          <p:cNvSpPr>
            <a:spLocks noGrp="1"/>
          </p:cNvSpPr>
          <p:nvPr>
            <p:ph idx="1"/>
          </p:nvPr>
        </p:nvSpPr>
        <p:spPr/>
        <p:txBody>
          <a:bodyPr/>
          <a:lstStyle/>
          <a:p>
            <a:r>
              <a:rPr lang="es-AR" dirty="0" smtClean="0"/>
              <a:t>Los pesos de las aristas representan un valor como el costo o la distancia que hay, se usa para dar un tipo de valor dependiendo del contexto (por ejemplo en la imagen anterior se usa para enumerarlos así poder saber cuantas aristas contenía mi grafo.</a:t>
            </a:r>
          </a:p>
          <a:p>
            <a:r>
              <a:rPr lang="es-AR" dirty="0" smtClean="0"/>
              <a:t>Un </a:t>
            </a:r>
            <a:r>
              <a:rPr lang="es-AR" dirty="0"/>
              <a:t>circuito </a:t>
            </a:r>
            <a:r>
              <a:rPr lang="es-AR" dirty="0" smtClean="0"/>
              <a:t>hamiltoniano es cuando existe un camino que pasa por todos los vértices al menos unas vez el graficado representa la forma donde puedes pasar por todo los vértices para ver su contenido.</a:t>
            </a:r>
            <a:endParaRPr lang="en-US" dirty="0"/>
          </a:p>
        </p:txBody>
      </p:sp>
    </p:spTree>
    <p:extLst>
      <p:ext uri="{BB962C8B-B14F-4D97-AF65-F5344CB8AC3E}">
        <p14:creationId xmlns:p14="http://schemas.microsoft.com/office/powerpoint/2010/main" val="862017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0DE9FAC-D346-EC3B-AC9A-0B39C7C7A6DD}"/>
              </a:ext>
            </a:extLst>
          </p:cNvPr>
          <p:cNvSpPr txBox="1"/>
          <p:nvPr/>
        </p:nvSpPr>
        <p:spPr>
          <a:xfrm>
            <a:off x="5200136" y="1670889"/>
            <a:ext cx="5358646" cy="3477875"/>
          </a:xfrm>
          <a:prstGeom prst="rect">
            <a:avLst/>
          </a:prstGeom>
          <a:noFill/>
          <a:ln w="19050">
            <a:solidFill>
              <a:schemeClr val="accent1">
                <a:lumMod val="75000"/>
              </a:schemeClr>
            </a:solidFill>
            <a:prstDash val="dash"/>
          </a:ln>
        </p:spPr>
        <p:txBody>
          <a:bodyPr wrap="none" rtlCol="0">
            <a:spAutoFit/>
          </a:bodyPr>
          <a:lstStyle/>
          <a:p>
            <a:r>
              <a:rPr lang="es-ES" sz="2000" dirty="0">
                <a:latin typeface="Calibri" panose="020F0502020204030204" pitchFamily="34" charset="0"/>
                <a:cs typeface="Calibri" panose="020F0502020204030204" pitchFamily="34" charset="0"/>
              </a:rPr>
              <a:t>v: { V1,  V2,  V3,  V4,  V5,  V6,  V7}</a:t>
            </a:r>
            <a:br>
              <a:rPr lang="es-ES" sz="2000" dirty="0">
                <a:latin typeface="Calibri" panose="020F0502020204030204" pitchFamily="34" charset="0"/>
                <a:cs typeface="Calibri" panose="020F0502020204030204" pitchFamily="34" charset="0"/>
              </a:rPr>
            </a:br>
            <a:r>
              <a:rPr lang="es-ES" sz="2000" dirty="0">
                <a:latin typeface="Calibri" panose="020F0502020204030204" pitchFamily="34" charset="0"/>
                <a:cs typeface="Calibri" panose="020F0502020204030204" pitchFamily="34" charset="0"/>
              </a:rPr>
              <a:t/>
            </a:r>
            <a:br>
              <a:rPr lang="es-ES" sz="2000" dirty="0">
                <a:latin typeface="Calibri" panose="020F0502020204030204" pitchFamily="34" charset="0"/>
                <a:cs typeface="Calibri" panose="020F0502020204030204" pitchFamily="34" charset="0"/>
              </a:rPr>
            </a:br>
            <a:r>
              <a:rPr lang="es-ES" sz="2000" dirty="0">
                <a:latin typeface="Calibri" panose="020F0502020204030204" pitchFamily="34" charset="0"/>
                <a:cs typeface="Calibri" panose="020F0502020204030204" pitchFamily="34" charset="0"/>
              </a:rPr>
              <a:t>E </a:t>
            </a:r>
            <a:r>
              <a:rPr lang="es-ES" sz="2000" dirty="0" smtClean="0">
                <a:latin typeface="Calibri" panose="020F0502020204030204" pitchFamily="34" charset="0"/>
                <a:cs typeface="Calibri" panose="020F0502020204030204" pitchFamily="34" charset="0"/>
              </a:rPr>
              <a:t>V1 </a:t>
            </a:r>
            <a:r>
              <a:rPr lang="es-ES" sz="2000" dirty="0">
                <a:latin typeface="Calibri" panose="020F0502020204030204" pitchFamily="34" charset="0"/>
                <a:cs typeface="Calibri" panose="020F0502020204030204" pitchFamily="34" charset="0"/>
              </a:rPr>
              <a:t>{ (v1,v2) (v1,v3) (v1,v5) (v1,v6) } TOTAL 4</a:t>
            </a:r>
            <a:br>
              <a:rPr lang="es-ES" sz="2000" dirty="0">
                <a:latin typeface="Calibri" panose="020F0502020204030204" pitchFamily="34" charset="0"/>
                <a:cs typeface="Calibri" panose="020F0502020204030204" pitchFamily="34" charset="0"/>
              </a:rPr>
            </a:br>
            <a:r>
              <a:rPr lang="es-ES" sz="2000" dirty="0">
                <a:latin typeface="Calibri" panose="020F0502020204030204" pitchFamily="34" charset="0"/>
                <a:cs typeface="Calibri" panose="020F0502020204030204" pitchFamily="34" charset="0"/>
              </a:rPr>
              <a:t>E V2 { (V2, V3) (V2,V6) (V2,V1) } TOTAL 3</a:t>
            </a:r>
            <a:br>
              <a:rPr lang="es-ES" sz="2000" dirty="0">
                <a:latin typeface="Calibri" panose="020F0502020204030204" pitchFamily="34" charset="0"/>
                <a:cs typeface="Calibri" panose="020F0502020204030204" pitchFamily="34" charset="0"/>
              </a:rPr>
            </a:br>
            <a:r>
              <a:rPr lang="es-ES" sz="2000" dirty="0" smtClean="0">
                <a:latin typeface="Calibri" panose="020F0502020204030204" pitchFamily="34" charset="0"/>
                <a:cs typeface="Calibri" panose="020F0502020204030204" pitchFamily="34" charset="0"/>
              </a:rPr>
              <a:t>E V3 </a:t>
            </a:r>
            <a:r>
              <a:rPr lang="es-ES" sz="2000" dirty="0">
                <a:latin typeface="Calibri" panose="020F0502020204030204" pitchFamily="34" charset="0"/>
                <a:cs typeface="Calibri" panose="020F0502020204030204" pitchFamily="34" charset="0"/>
              </a:rPr>
              <a:t>{ (V3, V2) (V3, V4) (V3, V6) (V3, V1) } TOTAL 4</a:t>
            </a:r>
          </a:p>
          <a:p>
            <a:r>
              <a:rPr lang="es-ES" sz="2000" dirty="0" smtClean="0">
                <a:latin typeface="Calibri" panose="020F0502020204030204" pitchFamily="34" charset="0"/>
                <a:cs typeface="Calibri" panose="020F0502020204030204" pitchFamily="34" charset="0"/>
              </a:rPr>
              <a:t>E V4 </a:t>
            </a:r>
            <a:r>
              <a:rPr lang="es-ES" sz="2000" dirty="0">
                <a:latin typeface="Calibri" panose="020F0502020204030204" pitchFamily="34" charset="0"/>
                <a:cs typeface="Calibri" panose="020F0502020204030204" pitchFamily="34" charset="0"/>
              </a:rPr>
              <a:t>{ (V4,V3) (V4,V5) (V4,V7) } TOTAL 3</a:t>
            </a:r>
          </a:p>
          <a:p>
            <a:r>
              <a:rPr lang="es-ES" sz="2000" dirty="0" smtClean="0">
                <a:latin typeface="Calibri" panose="020F0502020204030204" pitchFamily="34" charset="0"/>
                <a:cs typeface="Calibri" panose="020F0502020204030204" pitchFamily="34" charset="0"/>
              </a:rPr>
              <a:t>E V5 </a:t>
            </a:r>
            <a:r>
              <a:rPr lang="es-ES" sz="2000" dirty="0">
                <a:latin typeface="Calibri" panose="020F0502020204030204" pitchFamily="34" charset="0"/>
                <a:cs typeface="Calibri" panose="020F0502020204030204" pitchFamily="34" charset="0"/>
              </a:rPr>
              <a:t>{ (V5,V4) (V5,V6) (V5,V1) } TOTAL 3</a:t>
            </a:r>
          </a:p>
          <a:p>
            <a:r>
              <a:rPr lang="es-ES" sz="2000" dirty="0" smtClean="0">
                <a:latin typeface="Calibri" panose="020F0502020204030204" pitchFamily="34" charset="0"/>
                <a:cs typeface="Calibri" panose="020F0502020204030204" pitchFamily="34" charset="0"/>
              </a:rPr>
              <a:t>E V6 </a:t>
            </a:r>
            <a:r>
              <a:rPr lang="es-ES" sz="2000" dirty="0">
                <a:latin typeface="Calibri" panose="020F0502020204030204" pitchFamily="34" charset="0"/>
                <a:cs typeface="Calibri" panose="020F0502020204030204" pitchFamily="34" charset="0"/>
              </a:rPr>
              <a:t>{ (V6,V2) (V6,V5) (V6,V7) } TOTAL 3</a:t>
            </a:r>
          </a:p>
          <a:p>
            <a:r>
              <a:rPr lang="es-ES" sz="2000" dirty="0" smtClean="0">
                <a:latin typeface="Calibri" panose="020F0502020204030204" pitchFamily="34" charset="0"/>
                <a:cs typeface="Calibri" panose="020F0502020204030204" pitchFamily="34" charset="0"/>
              </a:rPr>
              <a:t>E V7 </a:t>
            </a:r>
            <a:r>
              <a:rPr lang="es-ES" sz="2000" dirty="0">
                <a:latin typeface="Calibri" panose="020F0502020204030204" pitchFamily="34" charset="0"/>
                <a:cs typeface="Calibri" panose="020F0502020204030204" pitchFamily="34" charset="0"/>
              </a:rPr>
              <a:t>{ (V7,V4) (V7,V6) } TOTAL 2</a:t>
            </a:r>
          </a:p>
          <a:p>
            <a:endParaRPr lang="es-AR" sz="2000" dirty="0">
              <a:latin typeface="Calibri" panose="020F0502020204030204" pitchFamily="34" charset="0"/>
              <a:cs typeface="Calibri" panose="020F0502020204030204" pitchFamily="34" charset="0"/>
            </a:endParaRPr>
          </a:p>
          <a:p>
            <a:r>
              <a:rPr lang="es-AR" sz="2000" dirty="0">
                <a:latin typeface="Calibri" panose="020F0502020204030204" pitchFamily="34" charset="0"/>
                <a:cs typeface="Calibri" panose="020F0502020204030204" pitchFamily="34" charset="0"/>
              </a:rPr>
              <a:t>TOTAL DE </a:t>
            </a:r>
            <a:r>
              <a:rPr lang="es-AR" sz="2000" dirty="0" smtClean="0">
                <a:latin typeface="Calibri" panose="020F0502020204030204" pitchFamily="34" charset="0"/>
                <a:cs typeface="Calibri" panose="020F0502020204030204" pitchFamily="34" charset="0"/>
              </a:rPr>
              <a:t>CONEXIONES: 22 </a:t>
            </a:r>
            <a:endParaRPr lang="es-AR" sz="2000" dirty="0">
              <a:latin typeface="Calibri" panose="020F0502020204030204" pitchFamily="34" charset="0"/>
              <a:cs typeface="Calibri" panose="020F0502020204030204" pitchFamily="34" charset="0"/>
            </a:endParaRPr>
          </a:p>
        </p:txBody>
      </p:sp>
      <p:pic>
        <p:nvPicPr>
          <p:cNvPr id="4" name="Imagen 3">
            <a:extLst>
              <a:ext uri="{FF2B5EF4-FFF2-40B4-BE49-F238E27FC236}">
                <a16:creationId xmlns:a16="http://schemas.microsoft.com/office/drawing/2014/main" id="{8212AAE1-EB71-BF8D-3130-8D011B242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82" y="1343203"/>
            <a:ext cx="4078156" cy="4376531"/>
          </a:xfrm>
          <a:prstGeom prst="rect">
            <a:avLst/>
          </a:prstGeom>
          <a:ln w="28575">
            <a:solidFill>
              <a:schemeClr val="tx1"/>
            </a:solidFill>
          </a:ln>
        </p:spPr>
      </p:pic>
      <p:sp>
        <p:nvSpPr>
          <p:cNvPr id="5" name="CuadroTexto 4">
            <a:extLst>
              <a:ext uri="{FF2B5EF4-FFF2-40B4-BE49-F238E27FC236}">
                <a16:creationId xmlns:a16="http://schemas.microsoft.com/office/drawing/2014/main" id="{888EF11A-C2A5-4FF5-F184-F086756F8998}"/>
              </a:ext>
            </a:extLst>
          </p:cNvPr>
          <p:cNvSpPr txBox="1"/>
          <p:nvPr/>
        </p:nvSpPr>
        <p:spPr>
          <a:xfrm>
            <a:off x="402782" y="141419"/>
            <a:ext cx="3763617" cy="861774"/>
          </a:xfrm>
          <a:prstGeom prst="rect">
            <a:avLst/>
          </a:prstGeom>
          <a:noFill/>
        </p:spPr>
        <p:txBody>
          <a:bodyPr wrap="square" rtlCol="0">
            <a:spAutoFit/>
          </a:bodyPr>
          <a:lstStyle/>
          <a:p>
            <a:r>
              <a:rPr lang="es-ES" sz="3200" b="1" i="1" dirty="0"/>
              <a:t>DENOTACIÓN:</a:t>
            </a:r>
            <a:endParaRPr lang="es-ES" b="1" i="1" dirty="0"/>
          </a:p>
          <a:p>
            <a:endParaRPr lang="es-AR" dirty="0"/>
          </a:p>
        </p:txBody>
      </p:sp>
      <mc:AlternateContent xmlns:mc="http://schemas.openxmlformats.org/markup-compatibility/2006">
        <mc:Choice xmlns:p14="http://schemas.microsoft.com/office/powerpoint/2010/main" Requires="p14">
          <p:contentPart p14:bwMode="auto" r:id="rId3">
            <p14:nvContentPartPr>
              <p14:cNvPr id="10" name="Entrada de lápiz 9">
                <a:extLst>
                  <a:ext uri="{FF2B5EF4-FFF2-40B4-BE49-F238E27FC236}">
                    <a16:creationId xmlns:a16="http://schemas.microsoft.com/office/drawing/2014/main" id="{4E6E5FD3-177D-A761-F94C-A23E1FB5EFDE}"/>
                  </a:ext>
                </a:extLst>
              </p14:cNvPr>
              <p14:cNvContentPartPr/>
              <p14:nvPr/>
            </p14:nvContentPartPr>
            <p14:xfrm>
              <a:off x="5200136" y="1343203"/>
              <a:ext cx="6613560" cy="360"/>
            </p14:xfrm>
          </p:contentPart>
        </mc:Choice>
        <mc:Fallback>
          <p:pic>
            <p:nvPicPr>
              <p:cNvPr id="10" name="Entrada de lápiz 9">
                <a:extLst>
                  <a:ext uri="{FF2B5EF4-FFF2-40B4-BE49-F238E27FC236}">
                    <a16:creationId xmlns:a16="http://schemas.microsoft.com/office/drawing/2014/main" id="{4E6E5FD3-177D-A761-F94C-A23E1FB5EFDE}"/>
                  </a:ext>
                </a:extLst>
              </p:cNvPr>
              <p:cNvPicPr/>
              <p:nvPr/>
            </p:nvPicPr>
            <p:blipFill>
              <a:blip r:embed="rId4"/>
              <a:stretch>
                <a:fillRect/>
              </a:stretch>
            </p:blipFill>
            <p:spPr>
              <a:xfrm>
                <a:off x="5191136" y="1334203"/>
                <a:ext cx="6631560" cy="18360"/>
              </a:xfrm>
              <a:prstGeom prst="rect">
                <a:avLst/>
              </a:prstGeom>
            </p:spPr>
          </p:pic>
        </mc:Fallback>
      </mc:AlternateContent>
    </p:spTree>
    <p:extLst>
      <p:ext uri="{BB962C8B-B14F-4D97-AF65-F5344CB8AC3E}">
        <p14:creationId xmlns:p14="http://schemas.microsoft.com/office/powerpoint/2010/main" val="322252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smtClean="0"/>
              <a:t>Codificación: 	</a:t>
            </a:r>
            <a:br>
              <a:rPr lang="es-AR" dirty="0" smtClean="0"/>
            </a:br>
            <a:r>
              <a:rPr lang="es-AR" dirty="0" smtClean="0"/>
              <a:t>Bibliotecas</a:t>
            </a:r>
            <a:endParaRPr lang="en-US" dirty="0"/>
          </a:p>
        </p:txBody>
      </p:sp>
      <p:sp>
        <p:nvSpPr>
          <p:cNvPr id="3" name="Marcador de contenido 2"/>
          <p:cNvSpPr>
            <a:spLocks noGrp="1"/>
          </p:cNvSpPr>
          <p:nvPr>
            <p:ph idx="1"/>
          </p:nvPr>
        </p:nvSpPr>
        <p:spPr/>
        <p:txBody>
          <a:bodyPr/>
          <a:lstStyle/>
          <a:p>
            <a:r>
              <a:rPr lang="es-AR" dirty="0"/>
              <a:t>Para este código usamos las 2 bibliotecas casi indispensables para cualquier código en C</a:t>
            </a:r>
            <a:endParaRPr lang="en-US" dirty="0"/>
          </a:p>
          <a:p>
            <a:r>
              <a:rPr lang="es-AR" dirty="0"/>
              <a:t>#include stdio.h que nos permite el guardar y largar datos escritos por el usuario a través de distintas herramientas </a:t>
            </a:r>
            <a:endParaRPr lang="en-US" dirty="0"/>
          </a:p>
          <a:p>
            <a:r>
              <a:rPr lang="es-AR" dirty="0"/>
              <a:t>#include stdlib.h Contiene los prototipos de funciones de C para gestión de memoria dinámica, control de procesos y otras.</a:t>
            </a:r>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457" y="4905981"/>
            <a:ext cx="3350397" cy="926125"/>
          </a:xfrm>
          <a:prstGeom prst="rect">
            <a:avLst/>
          </a:prstGeom>
          <a:ln w="28575">
            <a:solidFill>
              <a:srgbClr val="C00000"/>
            </a:solidFill>
          </a:ln>
        </p:spPr>
      </p:pic>
    </p:spTree>
    <p:extLst>
      <p:ext uri="{BB962C8B-B14F-4D97-AF65-F5344CB8AC3E}">
        <p14:creationId xmlns:p14="http://schemas.microsoft.com/office/powerpoint/2010/main" val="505001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Variables globales y  estructura:</a:t>
            </a:r>
            <a:endParaRPr lang="en-US" dirty="0"/>
          </a:p>
        </p:txBody>
      </p:sp>
      <p:sp>
        <p:nvSpPr>
          <p:cNvPr id="3" name="Marcador de contenido 2"/>
          <p:cNvSpPr>
            <a:spLocks noGrp="1"/>
          </p:cNvSpPr>
          <p:nvPr>
            <p:ph idx="1"/>
          </p:nvPr>
        </p:nvSpPr>
        <p:spPr>
          <a:xfrm>
            <a:off x="1451580" y="2015732"/>
            <a:ext cx="4165450" cy="3450613"/>
          </a:xfrm>
        </p:spPr>
        <p:txBody>
          <a:bodyPr>
            <a:normAutofit fontScale="92500"/>
          </a:bodyPr>
          <a:lstStyle/>
          <a:p>
            <a:r>
              <a:rPr lang="es-AR" dirty="0"/>
              <a:t>También utilizamos 2 variables globales las cuales se utilizan para crear archivos y crear </a:t>
            </a:r>
            <a:r>
              <a:rPr lang="es-AR" dirty="0" smtClean="0"/>
              <a:t>conexiones:</a:t>
            </a:r>
            <a:endParaRPr lang="en-US" dirty="0"/>
          </a:p>
          <a:p>
            <a:r>
              <a:rPr lang="es-AR" dirty="0"/>
              <a:t>#define MAX_NODOS 7 </a:t>
            </a:r>
            <a:endParaRPr lang="en-US" dirty="0"/>
          </a:p>
          <a:p>
            <a:r>
              <a:rPr lang="es-AR" dirty="0"/>
              <a:t>#define NOMBRE_LENGTH </a:t>
            </a:r>
            <a:r>
              <a:rPr lang="es-AR" dirty="0" smtClean="0"/>
              <a:t>20</a:t>
            </a:r>
          </a:p>
          <a:p>
            <a:r>
              <a:rPr lang="es-AR" dirty="0"/>
              <a:t>Utilizamos una estructura con 7 elementos dándole valor definido a cada conexión mediante inicialización</a:t>
            </a:r>
            <a:endParaRPr lang="en-US" dirty="0"/>
          </a:p>
          <a:p>
            <a:endParaRPr lang="en-US" dirty="0"/>
          </a:p>
          <a:p>
            <a:endParaRPr lang="en-U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9788" y="1623847"/>
            <a:ext cx="3951234" cy="4515696"/>
          </a:xfrm>
          <a:prstGeom prst="rect">
            <a:avLst/>
          </a:prstGeom>
          <a:ln w="38100">
            <a:solidFill>
              <a:srgbClr val="C00000"/>
            </a:solidFill>
          </a:ln>
        </p:spPr>
      </p:pic>
    </p:spTree>
    <p:extLst>
      <p:ext uri="{BB962C8B-B14F-4D97-AF65-F5344CB8AC3E}">
        <p14:creationId xmlns:p14="http://schemas.microsoft.com/office/powerpoint/2010/main" val="1107890190"/>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184</TotalTime>
  <Words>430</Words>
  <Application>Microsoft Office PowerPoint</Application>
  <PresentationFormat>Panorámica</PresentationFormat>
  <Paragraphs>41</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Gill Sans MT</vt:lpstr>
      <vt:lpstr>Times New Roman</vt:lpstr>
      <vt:lpstr>Galería</vt:lpstr>
      <vt:lpstr>Trabajo Integrador</vt:lpstr>
      <vt:lpstr>La Idea del proyecto: </vt:lpstr>
      <vt:lpstr>Que es un grafo:</vt:lpstr>
      <vt:lpstr>Forma del mapa:</vt:lpstr>
      <vt:lpstr>Las 11 aristas:</vt:lpstr>
      <vt:lpstr>Pesos y circuito hamiltoniano:</vt:lpstr>
      <vt:lpstr>Presentación de PowerPoint</vt:lpstr>
      <vt:lpstr>Codificación:   Bibliotecas</vt:lpstr>
      <vt:lpstr>Variables globales y  estructura:</vt:lpstr>
      <vt:lpstr>Switch: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Trabajo Integrador</dc:title>
  <dc:creator>Biblioteca-01</dc:creator>
  <cp:lastModifiedBy>User</cp:lastModifiedBy>
  <cp:revision>12</cp:revision>
  <dcterms:created xsi:type="dcterms:W3CDTF">2023-11-16T15:28:56Z</dcterms:created>
  <dcterms:modified xsi:type="dcterms:W3CDTF">2023-11-16T18:50:10Z</dcterms:modified>
</cp:coreProperties>
</file>