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Public Sans" charset="1" panose="00000000000000000000"/>
      <p:regular r:id="rId14"/>
    </p:embeddedFont>
    <p:embeddedFont>
      <p:font typeface="Public Sans Bold" charset="1" panose="00000000000000000000"/>
      <p:regular r:id="rId15"/>
    </p:embeddedFont>
    <p:embeddedFont>
      <p:font typeface="Public Sans Italics" charset="1" panose="00000000000000000000"/>
      <p:regular r:id="rId16"/>
    </p:embeddedFont>
    <p:embeddedFont>
      <p:font typeface="Public Sans Bold Italics" charset="1" panose="00000000000000000000"/>
      <p:regular r:id="rId17"/>
    </p:embeddedFont>
    <p:embeddedFont>
      <p:font typeface="Public Sans Thin" charset="1" panose="00000000000000000000"/>
      <p:regular r:id="rId18"/>
    </p:embeddedFont>
    <p:embeddedFont>
      <p:font typeface="Public Sans Thin Italics" charset="1" panose="00000000000000000000"/>
      <p:regular r:id="rId19"/>
    </p:embeddedFont>
    <p:embeddedFont>
      <p:font typeface="Public Sans Medium" charset="1" panose="00000000000000000000"/>
      <p:regular r:id="rId20"/>
    </p:embeddedFont>
    <p:embeddedFont>
      <p:font typeface="Public Sans Medium Italics" charset="1" panose="00000000000000000000"/>
      <p:regular r:id="rId21"/>
    </p:embeddedFont>
    <p:embeddedFont>
      <p:font typeface="Public Sans Heavy" charset="1" panose="00000000000000000000"/>
      <p:regular r:id="rId22"/>
    </p:embeddedFont>
    <p:embeddedFont>
      <p:font typeface="Public Sans Heavy Italic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../media/image71.png" Type="http://schemas.openxmlformats.org/officeDocument/2006/relationships/image"/><Relationship Id="rId29" Target="../media/image72.png" Type="http://schemas.openxmlformats.org/officeDocument/2006/relationships/image"/><Relationship Id="rId3" Target="../media/image2.svg" Type="http://schemas.openxmlformats.org/officeDocument/2006/relationships/image"/><Relationship Id="rId30" Target="../media/image73.svg" Type="http://schemas.openxmlformats.org/officeDocument/2006/relationships/image"/><Relationship Id="rId31" Target="https://docs.google.com/document/d/1mHhb_OEcFCgz3DUrVz5RZI6ieMzI_r3Mqnxb9mwUMh0/edit?usp=sharing" TargetMode="External" Type="http://schemas.openxmlformats.org/officeDocument/2006/relationships/hyperlink"/><Relationship Id="rId32" Target="../media/image74.png" Type="http://schemas.openxmlformats.org/officeDocument/2006/relationships/image"/><Relationship Id="rId33" Target="../media/image75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../media/image76.png" Type="http://schemas.openxmlformats.org/officeDocument/2006/relationships/image"/><Relationship Id="rId29" Target="../media/image77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png" Type="http://schemas.openxmlformats.org/officeDocument/2006/relationships/image"/><Relationship Id="rId12" Target="../media/image36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32.pn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7.pn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Relationship Id="rId7" Target="../media/image40.png" Type="http://schemas.openxmlformats.org/officeDocument/2006/relationships/image"/><Relationship Id="rId8" Target="../media/image41.svg" Type="http://schemas.openxmlformats.org/officeDocument/2006/relationships/image"/><Relationship Id="rId9" Target="https://www.baeldung.com/cs/neural-networks-backprop-vs-feedforward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42.png" Type="http://schemas.openxmlformats.org/officeDocument/2006/relationships/image"/><Relationship Id="rId9" Target="../media/image4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png" Type="http://schemas.openxmlformats.org/officeDocument/2006/relationships/image"/><Relationship Id="rId11" Target="../media/image54.svg" Type="http://schemas.openxmlformats.org/officeDocument/2006/relationships/image"/><Relationship Id="rId12" Target="../media/image55.png" Type="http://schemas.openxmlformats.org/officeDocument/2006/relationships/image"/><Relationship Id="rId13" Target="../media/image56.svg" Type="http://schemas.openxmlformats.org/officeDocument/2006/relationships/image"/><Relationship Id="rId14" Target="../media/image57.png" Type="http://schemas.openxmlformats.org/officeDocument/2006/relationships/image"/><Relationship Id="rId15" Target="../media/image58.svg" Type="http://schemas.openxmlformats.org/officeDocument/2006/relationships/image"/><Relationship Id="rId16" Target="../media/image59.png" Type="http://schemas.openxmlformats.org/officeDocument/2006/relationships/image"/><Relationship Id="rId17" Target="../media/image60.svg" Type="http://schemas.openxmlformats.org/officeDocument/2006/relationships/image"/><Relationship Id="rId18" Target="../media/image61.png" Type="http://schemas.openxmlformats.org/officeDocument/2006/relationships/image"/><Relationship Id="rId19" Target="../media/image62.svg" Type="http://schemas.openxmlformats.org/officeDocument/2006/relationships/image"/><Relationship Id="rId2" Target="../media/image45.png" Type="http://schemas.openxmlformats.org/officeDocument/2006/relationships/image"/><Relationship Id="rId20" Target="../media/image63.png" Type="http://schemas.openxmlformats.org/officeDocument/2006/relationships/image"/><Relationship Id="rId21" Target="../media/image64.svg" Type="http://schemas.openxmlformats.org/officeDocument/2006/relationships/image"/><Relationship Id="rId22" Target="../media/image65.png" Type="http://schemas.openxmlformats.org/officeDocument/2006/relationships/image"/><Relationship Id="rId23" Target="../media/image66.svg" Type="http://schemas.openxmlformats.org/officeDocument/2006/relationships/image"/><Relationship Id="rId24" Target="../media/image67.png" Type="http://schemas.openxmlformats.org/officeDocument/2006/relationships/image"/><Relationship Id="rId25" Target="../media/image68.svg" Type="http://schemas.openxmlformats.org/officeDocument/2006/relationships/image"/><Relationship Id="rId26" Target="../media/image69.png" Type="http://schemas.openxmlformats.org/officeDocument/2006/relationships/image"/><Relationship Id="rId27" Target="../media/image70.svg" Type="http://schemas.openxmlformats.org/officeDocument/2006/relationships/image"/><Relationship Id="rId3" Target="../media/image46.sv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Relationship Id="rId6" Target="../media/image49.png" Type="http://schemas.openxmlformats.org/officeDocument/2006/relationships/image"/><Relationship Id="rId7" Target="../media/image50.svg" Type="http://schemas.openxmlformats.org/officeDocument/2006/relationships/image"/><Relationship Id="rId8" Target="../media/image51.png" Type="http://schemas.openxmlformats.org/officeDocument/2006/relationships/image"/><Relationship Id="rId9" Target="../media/image5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4380118" y="4488295"/>
            <a:ext cx="9527764" cy="134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7"/>
              </a:lnSpc>
            </a:pPr>
            <a:r>
              <a:rPr lang="en-US" sz="10571">
                <a:solidFill>
                  <a:srgbClr val="000000"/>
                </a:solidFill>
                <a:latin typeface="DM Sans Bold"/>
              </a:rPr>
              <a:t>AO* Algorithm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042795" y="9425374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66390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305580" y="3206566"/>
            <a:ext cx="14157478" cy="1904468"/>
          </a:xfrm>
          <a:custGeom>
            <a:avLst/>
            <a:gdLst/>
            <a:ahLst/>
            <a:cxnLst/>
            <a:rect r="r" b="b" t="t" l="l"/>
            <a:pathLst>
              <a:path h="1904468" w="14157478">
                <a:moveTo>
                  <a:pt x="0" y="0"/>
                </a:moveTo>
                <a:lnTo>
                  <a:pt x="14157478" y="0"/>
                </a:lnTo>
                <a:lnTo>
                  <a:pt x="14157478" y="1904468"/>
                </a:lnTo>
                <a:lnTo>
                  <a:pt x="0" y="1904468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5391181" y="5663957"/>
            <a:ext cx="2993138" cy="683247"/>
            <a:chOff x="0" y="0"/>
            <a:chExt cx="3990851" cy="91099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94635" cy="910997"/>
            </a:xfrm>
            <a:custGeom>
              <a:avLst/>
              <a:gdLst/>
              <a:ahLst/>
              <a:cxnLst/>
              <a:rect r="r" b="b" t="t" l="l"/>
              <a:pathLst>
                <a:path h="910997" w="694635">
                  <a:moveTo>
                    <a:pt x="0" y="0"/>
                  </a:moveTo>
                  <a:lnTo>
                    <a:pt x="694635" y="0"/>
                  </a:lnTo>
                  <a:lnTo>
                    <a:pt x="694635" y="910997"/>
                  </a:lnTo>
                  <a:lnTo>
                    <a:pt x="0" y="910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685000" y="24659"/>
              <a:ext cx="3305851" cy="7950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66"/>
                </a:lnSpc>
                <a:spcBef>
                  <a:spcPct val="0"/>
                </a:spcBef>
              </a:pPr>
              <a:r>
                <a:rPr lang="en-US" sz="3619">
                  <a:solidFill>
                    <a:srgbClr val="100F0D"/>
                  </a:solidFill>
                  <a:latin typeface="DM Sans Bold"/>
                </a:rPr>
                <a:t> </a:t>
              </a:r>
              <a:r>
                <a:rPr lang="en-US" sz="3619" u="sng">
                  <a:solidFill>
                    <a:srgbClr val="100F0D"/>
                  </a:solidFill>
                  <a:latin typeface="DM Sans Bold"/>
                  <a:hlinkClick r:id="rId31" tooltip="https://docs.google.com/document/d/1mHhb_OEcFCgz3DUrVz5RZI6ieMzI_r3Mqnxb9mwUMh0/edit?usp=sharing"/>
                </a:rPr>
                <a:t>Document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2988580" y="5795748"/>
            <a:ext cx="2537520" cy="2537520"/>
          </a:xfrm>
          <a:custGeom>
            <a:avLst/>
            <a:gdLst/>
            <a:ahLst/>
            <a:cxnLst/>
            <a:rect r="r" b="b" t="t" l="l"/>
            <a:pathLst>
              <a:path h="2537520" w="2537520">
                <a:moveTo>
                  <a:pt x="0" y="0"/>
                </a:moveTo>
                <a:lnTo>
                  <a:pt x="2537520" y="0"/>
                </a:lnTo>
                <a:lnTo>
                  <a:pt x="2537520" y="2537520"/>
                </a:lnTo>
                <a:lnTo>
                  <a:pt x="0" y="2537520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305580" y="2083860"/>
            <a:ext cx="3381349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</a:rPr>
              <a:t>Results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05580" y="5665783"/>
            <a:ext cx="4027714" cy="612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6"/>
              </a:lnSpc>
              <a:spcBef>
                <a:spcPct val="0"/>
              </a:spcBef>
            </a:pPr>
            <a:r>
              <a:rPr lang="en-US" sz="3619">
                <a:solidFill>
                  <a:srgbClr val="100F0D"/>
                </a:solidFill>
                <a:latin typeface="DM Sans Bold"/>
              </a:rPr>
              <a:t>Implementation:-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042795" y="9425374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66390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7339615" y="5837883"/>
            <a:ext cx="4096392" cy="4648388"/>
          </a:xfrm>
          <a:custGeom>
            <a:avLst/>
            <a:gdLst/>
            <a:ahLst/>
            <a:cxnLst/>
            <a:rect r="r" b="b" t="t" l="l"/>
            <a:pathLst>
              <a:path h="4648388" w="4096392">
                <a:moveTo>
                  <a:pt x="0" y="0"/>
                </a:moveTo>
                <a:lnTo>
                  <a:pt x="4096392" y="0"/>
                </a:lnTo>
                <a:lnTo>
                  <a:pt x="4096392" y="4648388"/>
                </a:lnTo>
                <a:lnTo>
                  <a:pt x="0" y="46483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alphaModFix amt="34000"/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145361" y="2761555"/>
            <a:ext cx="12802384" cy="2273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92"/>
              </a:lnSpc>
            </a:pPr>
            <a:r>
              <a:rPr lang="en-US" sz="17517">
                <a:solidFill>
                  <a:srgbClr val="000000"/>
                </a:solidFill>
                <a:latin typeface="DM Sans Bold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11732" y="8477715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740658" y="-1355604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996542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6692284">
            <a:off x="16004285" y="34326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269688" y="1631958"/>
            <a:ext cx="10386012" cy="110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62"/>
              </a:lnSpc>
            </a:pPr>
            <a:r>
              <a:rPr lang="en-US" sz="8517">
                <a:solidFill>
                  <a:srgbClr val="000000"/>
                </a:solidFill>
                <a:latin typeface="DM Sans Bold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5668" y="2880908"/>
            <a:ext cx="9587624" cy="662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4072" indent="-247036" lvl="1">
              <a:lnSpc>
                <a:spcPts val="3089"/>
              </a:lnSpc>
              <a:buFont typeface="Arial"/>
              <a:buChar char="•"/>
            </a:pPr>
            <a:r>
              <a:rPr lang="en-US" sz="2288" spc="137">
                <a:solidFill>
                  <a:srgbClr val="000000"/>
                </a:solidFill>
                <a:latin typeface="DM Sans"/>
              </a:rPr>
              <a:t>The problem statement is to study and implement the AO* algorithm, a heuristic search algorithm based on problem decomposition, for efficient pathfinding in dynamic environments.</a:t>
            </a:r>
            <a:r>
              <a:rPr lang="en-US" sz="2288" spc="137">
                <a:solidFill>
                  <a:srgbClr val="000000"/>
                </a:solidFill>
                <a:latin typeface="DM Sans"/>
              </a:rPr>
              <a:t> </a:t>
            </a:r>
          </a:p>
          <a:p>
            <a:pPr marL="494072" indent="-247036" lvl="1">
              <a:lnSpc>
                <a:spcPts val="3089"/>
              </a:lnSpc>
              <a:buFont typeface="Arial"/>
              <a:buChar char="•"/>
            </a:pPr>
            <a:r>
              <a:rPr lang="en-US" sz="2288" spc="137">
                <a:solidFill>
                  <a:srgbClr val="000000"/>
                </a:solidFill>
                <a:latin typeface="DM Sans"/>
              </a:rPr>
              <a:t>The algorithm focuses on decomposing the problem into smaller pieces, calculating a cost function (F(n) = G(n) + H(n)) where H represents the heuristic or estimated value of nodes, and G represents the actual cost or edge value (with a unit value of 1 in this case). </a:t>
            </a:r>
          </a:p>
          <a:p>
            <a:pPr marL="494072" indent="-247036" lvl="1">
              <a:lnSpc>
                <a:spcPts val="3089"/>
              </a:lnSpc>
              <a:buFont typeface="Arial"/>
              <a:buChar char="•"/>
            </a:pPr>
            <a:r>
              <a:rPr lang="en-US" sz="2288" spc="137">
                <a:solidFill>
                  <a:srgbClr val="000000"/>
                </a:solidFill>
                <a:latin typeface="DM Sans"/>
              </a:rPr>
              <a:t>The problem involves developing a robust implementation of the AO* algorithm, focusing on effective problem decomposition and heuristic evaluation. </a:t>
            </a:r>
          </a:p>
          <a:p>
            <a:pPr marL="494072" indent="-247036" lvl="1">
              <a:lnSpc>
                <a:spcPts val="3089"/>
              </a:lnSpc>
              <a:buFont typeface="Arial"/>
              <a:buChar char="•"/>
            </a:pPr>
            <a:r>
              <a:rPr lang="en-US" sz="2288" spc="137">
                <a:solidFill>
                  <a:srgbClr val="000000"/>
                </a:solidFill>
                <a:latin typeface="DM Sans"/>
              </a:rPr>
              <a:t>The algorithm's performance will be evaluated in dynamic environments where the cost of edges is uniform (1) and the heuristic values play a crucial role in determining the optimal path</a:t>
            </a:r>
          </a:p>
          <a:p>
            <a:pPr>
              <a:lnSpc>
                <a:spcPts val="308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1583740" y="8860782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8756" y="2416976"/>
            <a:ext cx="6998061" cy="2561528"/>
            <a:chOff x="0" y="0"/>
            <a:chExt cx="2342659" cy="8574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BB6E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848571" y="9118753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83074" y="-2059588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472906" y="8875632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6123013" y="589718"/>
            <a:ext cx="6794417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Approaches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64939" y="327101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01.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43892" y="2903959"/>
            <a:ext cx="4379273" cy="186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600" spc="25">
                <a:solidFill>
                  <a:srgbClr val="000000"/>
                </a:solidFill>
                <a:latin typeface="DM Sans"/>
              </a:rPr>
              <a:t>This approach involves systematically exploring all possible states of the puzzle until the goal state is reached. While guaranteed to find a solution if one exists, it is generally impractical due to the vast number of possible states, resulting in exponential time complexity.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43892" y="2651185"/>
            <a:ext cx="2066064" cy="206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3"/>
              </a:lnSpc>
              <a:spcBef>
                <a:spcPct val="0"/>
              </a:spcBef>
            </a:pPr>
            <a:r>
              <a:rPr lang="en-US" sz="1625">
                <a:solidFill>
                  <a:srgbClr val="000000"/>
                </a:solidFill>
                <a:latin typeface="DM Sans Bold"/>
              </a:rPr>
              <a:t>Brute Force Method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520221" y="5540478"/>
            <a:ext cx="6998061" cy="2561528"/>
            <a:chOff x="0" y="0"/>
            <a:chExt cx="2342659" cy="85749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BB6E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903934" y="6394518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04.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682032" y="5998865"/>
            <a:ext cx="4132127" cy="186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159"/>
              </a:lnSpc>
              <a:spcBef>
                <a:spcPct val="0"/>
              </a:spcBef>
            </a:pPr>
            <a:r>
              <a:rPr lang="en-US" sz="1599" spc="25">
                <a:solidFill>
                  <a:srgbClr val="000000"/>
                </a:solidFill>
                <a:latin typeface="DM Sans Medium"/>
              </a:rPr>
              <a:t>The AO* (AO star) algorithm is a heuristic search approach designed for solving problems represented by And-Or graphs, emphasizing problem decomposition and a cost function</a:t>
            </a:r>
            <a:r>
              <a:rPr lang="en-US" sz="1599" spc="25">
                <a:solidFill>
                  <a:srgbClr val="000000"/>
                </a:solidFill>
                <a:latin typeface="DM Sans Medium"/>
              </a:rPr>
              <a:t> This algorithm efficiently explores the graph, dynamically adapting to changes and providing an optimal path.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615357" y="5726196"/>
            <a:ext cx="1528312" cy="215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7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DM Sans Bold"/>
              </a:rPr>
              <a:t>AO* Algorithm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748756" y="5540478"/>
            <a:ext cx="6998061" cy="2561528"/>
            <a:chOff x="0" y="0"/>
            <a:chExt cx="2342659" cy="85749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BB6E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097208" y="6285372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03.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742835" y="6031586"/>
            <a:ext cx="4334240" cy="186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600" spc="25">
                <a:solidFill>
                  <a:srgbClr val="000000"/>
                </a:solidFill>
                <a:latin typeface="DM Sans Medium"/>
              </a:rPr>
              <a:t>This approach involves systematically exploring all possible states of the puzzle until the goal state is reached. While guaranteed to find a solution if one exists, it is generally impractical due to the vast number of possible states, resulting in exponential time complexity.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742835" y="5768442"/>
            <a:ext cx="1895623" cy="215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7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DM Sans Bold"/>
              </a:rPr>
              <a:t>Dijkstras Algorithm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9520221" y="2416976"/>
            <a:ext cx="6843460" cy="2561528"/>
            <a:chOff x="0" y="0"/>
            <a:chExt cx="2290905" cy="85749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290905" cy="857492"/>
            </a:xfrm>
            <a:custGeom>
              <a:avLst/>
              <a:gdLst/>
              <a:ahLst/>
              <a:cxnLst/>
              <a:rect r="r" b="b" t="t" l="l"/>
              <a:pathLst>
                <a:path h="857492" w="2290905">
                  <a:moveTo>
                    <a:pt x="16969" y="0"/>
                  </a:moveTo>
                  <a:lnTo>
                    <a:pt x="2273935" y="0"/>
                  </a:lnTo>
                  <a:cubicBezTo>
                    <a:pt x="2283307" y="0"/>
                    <a:pt x="2290905" y="7597"/>
                    <a:pt x="2290905" y="16969"/>
                  </a:cubicBezTo>
                  <a:lnTo>
                    <a:pt x="2290905" y="840523"/>
                  </a:lnTo>
                  <a:cubicBezTo>
                    <a:pt x="2290905" y="845024"/>
                    <a:pt x="2289117" y="849340"/>
                    <a:pt x="2285935" y="852522"/>
                  </a:cubicBezTo>
                  <a:cubicBezTo>
                    <a:pt x="2282752" y="855705"/>
                    <a:pt x="2278436" y="857492"/>
                    <a:pt x="2273935" y="857492"/>
                  </a:cubicBezTo>
                  <a:lnTo>
                    <a:pt x="16969" y="857492"/>
                  </a:lnTo>
                  <a:cubicBezTo>
                    <a:pt x="7597" y="857492"/>
                    <a:pt x="0" y="849895"/>
                    <a:pt x="0" y="840523"/>
                  </a:cubicBezTo>
                  <a:lnTo>
                    <a:pt x="0" y="16969"/>
                  </a:lnTo>
                  <a:cubicBezTo>
                    <a:pt x="0" y="7597"/>
                    <a:pt x="7597" y="0"/>
                    <a:pt x="16969" y="0"/>
                  </a:cubicBezTo>
                  <a:close/>
                </a:path>
              </a:pathLst>
            </a:custGeom>
            <a:solidFill>
              <a:srgbClr val="8BB6E2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85725"/>
              <a:ext cx="2290905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9903934" y="3271016"/>
            <a:ext cx="1358466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02.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543543" y="2903959"/>
            <a:ext cx="4628222" cy="186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159"/>
              </a:lnSpc>
              <a:spcBef>
                <a:spcPct val="0"/>
              </a:spcBef>
            </a:pPr>
            <a:r>
              <a:rPr lang="en-US" sz="1599" spc="25">
                <a:solidFill>
                  <a:srgbClr val="000000"/>
                </a:solidFill>
                <a:latin typeface="DM Sans Medium"/>
              </a:rPr>
              <a:t>A* search combines the advantages of informed and uninformed search by using a heuristic function to guide the search towards the goal state efficiently. It evaluates nodes based on a combination of the cost to reach them from the start and an estimate of the cost to reach the goal from them.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543543" y="2632135"/>
            <a:ext cx="2018571" cy="215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7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DM Sans Bold"/>
              </a:rPr>
              <a:t>A* Search Algorithm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64282" y="8752704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614602" y="-2842286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247108" y="2458251"/>
            <a:ext cx="8751321" cy="6541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03055" indent="-251527" lvl="1">
              <a:lnSpc>
                <a:spcPts val="3145"/>
              </a:lnSpc>
              <a:buFont typeface="Arial"/>
              <a:buChar char="•"/>
            </a:pPr>
            <a:r>
              <a:rPr lang="en-US" sz="2330" spc="139">
                <a:solidFill>
                  <a:srgbClr val="000000"/>
                </a:solidFill>
                <a:latin typeface="DM Sans Bold"/>
              </a:rPr>
              <a:t>START:</a:t>
            </a:r>
            <a:r>
              <a:rPr lang="en-US" sz="2330" spc="139">
                <a:solidFill>
                  <a:srgbClr val="000000"/>
                </a:solidFill>
                <a:latin typeface="DM Sans"/>
              </a:rPr>
              <a:t> Create an initial graph with a single node (start node).</a:t>
            </a:r>
          </a:p>
          <a:p>
            <a:pPr marL="503055" indent="-251527" lvl="1">
              <a:lnSpc>
                <a:spcPts val="3145"/>
              </a:lnSpc>
              <a:buFont typeface="Arial"/>
              <a:buChar char="•"/>
            </a:pPr>
            <a:r>
              <a:rPr lang="en-US" sz="2330" spc="139">
                <a:solidFill>
                  <a:srgbClr val="000000"/>
                </a:solidFill>
                <a:latin typeface="DM Sans"/>
              </a:rPr>
              <a:t>Transverse the graph following the current path, accumulating node that has not yet been expanded or solved.</a:t>
            </a:r>
          </a:p>
          <a:p>
            <a:pPr marL="503055" indent="-251527" lvl="1">
              <a:lnSpc>
                <a:spcPts val="3145"/>
              </a:lnSpc>
              <a:buFont typeface="Arial"/>
              <a:buChar char="•"/>
            </a:pPr>
            <a:r>
              <a:rPr lang="en-US" sz="2330" spc="139">
                <a:solidFill>
                  <a:srgbClr val="000000"/>
                </a:solidFill>
                <a:latin typeface="DM Sans"/>
              </a:rPr>
              <a:t>Select any of these nodes and explore it. If it has no successors then call this value- FUTILITY else calculate f'(n) for each of the successors.</a:t>
            </a:r>
          </a:p>
          <a:p>
            <a:pPr marL="503055" indent="-251527" lvl="1">
              <a:lnSpc>
                <a:spcPts val="3145"/>
              </a:lnSpc>
              <a:buFont typeface="Arial"/>
              <a:buChar char="•"/>
            </a:pPr>
            <a:r>
              <a:rPr lang="en-US" sz="2330" spc="139">
                <a:solidFill>
                  <a:srgbClr val="000000"/>
                </a:solidFill>
                <a:latin typeface="DM Sans"/>
              </a:rPr>
              <a:t>If f'(n)=0, then mark the node as SOLVED.</a:t>
            </a:r>
          </a:p>
          <a:p>
            <a:pPr marL="503055" indent="-251527" lvl="1">
              <a:lnSpc>
                <a:spcPts val="3145"/>
              </a:lnSpc>
              <a:buFont typeface="Arial"/>
              <a:buChar char="•"/>
            </a:pPr>
            <a:r>
              <a:rPr lang="en-US" sz="2330" spc="139">
                <a:solidFill>
                  <a:srgbClr val="000000"/>
                </a:solidFill>
                <a:latin typeface="DM Sans"/>
              </a:rPr>
              <a:t>Change the value of f'(n) for the newly created node to reflect its successors by backpropagation.</a:t>
            </a:r>
          </a:p>
          <a:p>
            <a:pPr marL="503055" indent="-251527" lvl="1">
              <a:lnSpc>
                <a:spcPts val="3145"/>
              </a:lnSpc>
              <a:buFont typeface="Arial"/>
              <a:buChar char="•"/>
            </a:pPr>
            <a:r>
              <a:rPr lang="en-US" sz="2330" spc="139">
                <a:solidFill>
                  <a:srgbClr val="000000"/>
                </a:solidFill>
                <a:latin typeface="DM Sans"/>
              </a:rPr>
              <a:t>Whenever possible use the most promising routes, if a node is marked as SOLVED then mark the parent node as SOLVED.</a:t>
            </a:r>
          </a:p>
          <a:p>
            <a:pPr marL="503055" indent="-251527" lvl="1">
              <a:lnSpc>
                <a:spcPts val="3145"/>
              </a:lnSpc>
              <a:buFont typeface="Arial"/>
              <a:buChar char="•"/>
            </a:pPr>
            <a:r>
              <a:rPr lang="en-US" sz="2330" spc="139">
                <a:solidFill>
                  <a:srgbClr val="000000"/>
                </a:solidFill>
                <a:latin typeface="DM Sans"/>
              </a:rPr>
              <a:t>If the starting node is SOLVED or value is greater than FUTILITY then </a:t>
            </a:r>
            <a:r>
              <a:rPr lang="en-US" sz="2330" spc="139">
                <a:solidFill>
                  <a:srgbClr val="000000"/>
                </a:solidFill>
                <a:latin typeface="DM Sans Bold"/>
              </a:rPr>
              <a:t>stop</a:t>
            </a:r>
            <a:r>
              <a:rPr lang="en-US" sz="2330" spc="139">
                <a:solidFill>
                  <a:srgbClr val="000000"/>
                </a:solidFill>
                <a:latin typeface="DM Sans"/>
              </a:rPr>
              <a:t> else </a:t>
            </a:r>
            <a:r>
              <a:rPr lang="en-US" sz="2330" spc="139">
                <a:solidFill>
                  <a:srgbClr val="000000"/>
                </a:solidFill>
                <a:latin typeface="DM Sans Bold"/>
              </a:rPr>
              <a:t>repeat from Step-2.</a:t>
            </a:r>
          </a:p>
          <a:p>
            <a:pPr marL="0" indent="0" lvl="0">
              <a:lnSpc>
                <a:spcPts val="2086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622769" y="9642932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14602" y="2636013"/>
            <a:ext cx="6598649" cy="5014973"/>
          </a:xfrm>
          <a:custGeom>
            <a:avLst/>
            <a:gdLst/>
            <a:ahLst/>
            <a:cxnLst/>
            <a:rect r="r" b="b" t="t" l="l"/>
            <a:pathLst>
              <a:path h="5014973" w="6598649">
                <a:moveTo>
                  <a:pt x="0" y="0"/>
                </a:moveTo>
                <a:lnTo>
                  <a:pt x="6598649" y="0"/>
                </a:lnTo>
                <a:lnTo>
                  <a:pt x="6598649" y="5014974"/>
                </a:lnTo>
                <a:lnTo>
                  <a:pt x="0" y="50149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03805" y="1439348"/>
            <a:ext cx="6210904" cy="8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83"/>
              </a:lnSpc>
            </a:pPr>
            <a:r>
              <a:rPr lang="en-US" sz="6890">
                <a:solidFill>
                  <a:srgbClr val="000000"/>
                </a:solidFill>
                <a:latin typeface="DM Sans Bold"/>
              </a:rPr>
              <a:t>AO* Algorithm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64282" y="8752704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614602" y="-2842286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622769" y="9642932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2007274"/>
            <a:ext cx="7077071" cy="4056112"/>
          </a:xfrm>
          <a:custGeom>
            <a:avLst/>
            <a:gdLst/>
            <a:ahLst/>
            <a:cxnLst/>
            <a:rect r="r" b="b" t="t" l="l"/>
            <a:pathLst>
              <a:path h="4056112" w="7077071">
                <a:moveTo>
                  <a:pt x="0" y="0"/>
                </a:moveTo>
                <a:lnTo>
                  <a:pt x="7077071" y="0"/>
                </a:lnTo>
                <a:lnTo>
                  <a:pt x="7077071" y="4056113"/>
                </a:lnTo>
                <a:lnTo>
                  <a:pt x="0" y="40561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025686" y="5143500"/>
            <a:ext cx="6643622" cy="3640782"/>
          </a:xfrm>
          <a:custGeom>
            <a:avLst/>
            <a:gdLst/>
            <a:ahLst/>
            <a:cxnLst/>
            <a:rect r="r" b="b" t="t" l="l"/>
            <a:pathLst>
              <a:path h="3640782" w="6643622">
                <a:moveTo>
                  <a:pt x="0" y="0"/>
                </a:moveTo>
                <a:lnTo>
                  <a:pt x="6643622" y="0"/>
                </a:lnTo>
                <a:lnTo>
                  <a:pt x="6643622" y="3640782"/>
                </a:lnTo>
                <a:lnTo>
                  <a:pt x="0" y="364078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09679" y="1162050"/>
            <a:ext cx="3419010" cy="845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45"/>
              </a:lnSpc>
            </a:pPr>
            <a:r>
              <a:rPr lang="en-US" sz="6438">
                <a:solidFill>
                  <a:srgbClr val="000000"/>
                </a:solidFill>
                <a:latin typeface="DM Sans Bold"/>
              </a:rPr>
              <a:t>Example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025686" y="2192161"/>
            <a:ext cx="6548563" cy="1406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f(n) = g(n) + h(n)</a:t>
            </a:r>
          </a:p>
          <a:p>
            <a:pPr>
              <a:lnSpc>
                <a:spcPts val="37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g(n): actual cost from start node to n</a:t>
            </a:r>
          </a:p>
          <a:p>
            <a:pPr marL="0" indent="0" lvl="0">
              <a:lnSpc>
                <a:spcPts val="37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h(n): estimate cost from n to Goal node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9679" y="6249717"/>
            <a:ext cx="7470256" cy="2835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f(A-B) = g(AB) + h(B)</a:t>
            </a:r>
          </a:p>
          <a:p>
            <a:pPr>
              <a:lnSpc>
                <a:spcPts val="37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f(A-B) = 1 + 5 = 6</a:t>
            </a:r>
          </a:p>
          <a:p>
            <a:pPr>
              <a:lnSpc>
                <a:spcPts val="3774"/>
              </a:lnSpc>
            </a:pPr>
          </a:p>
          <a:p>
            <a:pPr>
              <a:lnSpc>
                <a:spcPts val="37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As there is an And Symbol f(A-CD) will be</a:t>
            </a:r>
          </a:p>
          <a:p>
            <a:pPr>
              <a:lnSpc>
                <a:spcPts val="37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f(A-CD) = g(AC) + h(C) + g(AD) + h(D)</a:t>
            </a:r>
          </a:p>
          <a:p>
            <a:pPr marL="0" indent="0" lvl="0">
              <a:lnSpc>
                <a:spcPts val="37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f(A-CD) = 1 + 3 + 1 + 4 = 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25686" y="3881909"/>
            <a:ext cx="6548563" cy="93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774"/>
              </a:lnSpc>
            </a:pPr>
            <a:r>
              <a:rPr lang="en-US" sz="2499" spc="149">
                <a:solidFill>
                  <a:srgbClr val="000000"/>
                </a:solidFill>
                <a:latin typeface="DM Sans Bold"/>
              </a:rPr>
              <a:t>Note:</a:t>
            </a:r>
            <a:r>
              <a:rPr lang="en-US" sz="2499" spc="149">
                <a:solidFill>
                  <a:srgbClr val="000000"/>
                </a:solidFill>
                <a:latin typeface="DM Sans"/>
              </a:rPr>
              <a:t> For simplicity, the value for g(n) for all the edges is taken as 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0409" y="8277633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614602" y="-2842286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7759855" y="9460032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386729" y="1556762"/>
            <a:ext cx="8872571" cy="4862272"/>
          </a:xfrm>
          <a:custGeom>
            <a:avLst/>
            <a:gdLst/>
            <a:ahLst/>
            <a:cxnLst/>
            <a:rect r="r" b="b" t="t" l="l"/>
            <a:pathLst>
              <a:path h="4862272" w="8872571">
                <a:moveTo>
                  <a:pt x="0" y="0"/>
                </a:moveTo>
                <a:lnTo>
                  <a:pt x="8872571" y="0"/>
                </a:lnTo>
                <a:lnTo>
                  <a:pt x="8872571" y="4862273"/>
                </a:lnTo>
                <a:lnTo>
                  <a:pt x="0" y="48622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33436" y="6221198"/>
            <a:ext cx="487691" cy="395674"/>
          </a:xfrm>
          <a:custGeom>
            <a:avLst/>
            <a:gdLst/>
            <a:ahLst/>
            <a:cxnLst/>
            <a:rect r="r" b="b" t="t" l="l"/>
            <a:pathLst>
              <a:path h="395674" w="487691">
                <a:moveTo>
                  <a:pt x="0" y="0"/>
                </a:moveTo>
                <a:lnTo>
                  <a:pt x="487690" y="0"/>
                </a:lnTo>
                <a:lnTo>
                  <a:pt x="487690" y="395674"/>
                </a:lnTo>
                <a:lnTo>
                  <a:pt x="0" y="39567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30801" y="6419035"/>
            <a:ext cx="488080" cy="415387"/>
          </a:xfrm>
          <a:custGeom>
            <a:avLst/>
            <a:gdLst/>
            <a:ahLst/>
            <a:cxnLst/>
            <a:rect r="r" b="b" t="t" l="l"/>
            <a:pathLst>
              <a:path h="415387" w="488080">
                <a:moveTo>
                  <a:pt x="0" y="0"/>
                </a:moveTo>
                <a:lnTo>
                  <a:pt x="488080" y="0"/>
                </a:lnTo>
                <a:lnTo>
                  <a:pt x="488080" y="415387"/>
                </a:lnTo>
                <a:lnTo>
                  <a:pt x="0" y="41538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3044396" y="6808637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4214904" y="0"/>
                </a:moveTo>
                <a:lnTo>
                  <a:pt x="0" y="0"/>
                </a:lnTo>
                <a:lnTo>
                  <a:pt x="0" y="4114800"/>
                </a:lnTo>
                <a:lnTo>
                  <a:pt x="4214904" y="4114800"/>
                </a:lnTo>
                <a:lnTo>
                  <a:pt x="4214904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53504" y="4925862"/>
            <a:ext cx="7470256" cy="1882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f(B -F) = g(BF) + h(F)</a:t>
            </a:r>
          </a:p>
          <a:p>
            <a:pPr>
              <a:lnSpc>
                <a:spcPts val="37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f(B -F) = 12</a:t>
            </a:r>
          </a:p>
          <a:p>
            <a:pPr>
              <a:lnSpc>
                <a:spcPts val="37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f(B -E) = g(BE) + h(E)</a:t>
            </a:r>
          </a:p>
          <a:p>
            <a:pPr marL="0" indent="0" lvl="0">
              <a:lnSpc>
                <a:spcPts val="37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f(B -E) = 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3504" y="2856497"/>
            <a:ext cx="7470256" cy="1882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f(A-B) is smaller then f(A-CD) </a:t>
            </a:r>
          </a:p>
          <a:p>
            <a:pPr>
              <a:lnSpc>
                <a:spcPts val="37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Hence we will take the A-&gt;B path.</a:t>
            </a:r>
          </a:p>
          <a:p>
            <a:pPr>
              <a:lnSpc>
                <a:spcPts val="37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Now similarly calculate the f(n) values for </a:t>
            </a:r>
          </a:p>
          <a:p>
            <a:pPr marL="0" indent="0" lvl="0">
              <a:lnSpc>
                <a:spcPts val="37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f(B-E) and f(B-F)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3504" y="6853356"/>
            <a:ext cx="7470256" cy="93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Here, f(B-E) has a lower cost and would be </a:t>
            </a:r>
          </a:p>
          <a:p>
            <a:pPr marL="0" indent="0" lvl="0">
              <a:lnSpc>
                <a:spcPts val="37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chosen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0529" y="1735745"/>
            <a:ext cx="3419010" cy="845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45"/>
              </a:lnSpc>
            </a:pPr>
            <a:r>
              <a:rPr lang="en-US" sz="6438">
                <a:solidFill>
                  <a:srgbClr val="000000"/>
                </a:solidFill>
                <a:latin typeface="DM Sans Bold"/>
              </a:rPr>
              <a:t>Example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14602" y="-2842286"/>
            <a:ext cx="4934700" cy="4450202"/>
          </a:xfrm>
          <a:custGeom>
            <a:avLst/>
            <a:gdLst/>
            <a:ahLst/>
            <a:cxnLst/>
            <a:rect r="r" b="b" t="t" l="l"/>
            <a:pathLst>
              <a:path h="4450202" w="4934700">
                <a:moveTo>
                  <a:pt x="0" y="0"/>
                </a:moveTo>
                <a:lnTo>
                  <a:pt x="4934700" y="0"/>
                </a:lnTo>
                <a:lnTo>
                  <a:pt x="4934700" y="4450202"/>
                </a:lnTo>
                <a:lnTo>
                  <a:pt x="0" y="4450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306613" y="2281284"/>
            <a:ext cx="9357876" cy="5026203"/>
          </a:xfrm>
          <a:custGeom>
            <a:avLst/>
            <a:gdLst/>
            <a:ahLst/>
            <a:cxnLst/>
            <a:rect r="r" b="b" t="t" l="l"/>
            <a:pathLst>
              <a:path h="5026203" w="9357876">
                <a:moveTo>
                  <a:pt x="0" y="0"/>
                </a:moveTo>
                <a:lnTo>
                  <a:pt x="9357876" y="0"/>
                </a:lnTo>
                <a:lnTo>
                  <a:pt x="9357876" y="5026203"/>
                </a:lnTo>
                <a:lnTo>
                  <a:pt x="0" y="50262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00960"/>
            <a:ext cx="3466376" cy="2305140"/>
          </a:xfrm>
          <a:custGeom>
            <a:avLst/>
            <a:gdLst/>
            <a:ahLst/>
            <a:cxnLst/>
            <a:rect r="r" b="b" t="t" l="l"/>
            <a:pathLst>
              <a:path h="2305140" w="3466376">
                <a:moveTo>
                  <a:pt x="0" y="0"/>
                </a:moveTo>
                <a:lnTo>
                  <a:pt x="3466376" y="0"/>
                </a:lnTo>
                <a:lnTo>
                  <a:pt x="3466376" y="2305140"/>
                </a:lnTo>
                <a:lnTo>
                  <a:pt x="0" y="23051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39304" y="8112601"/>
            <a:ext cx="3419996" cy="2291397"/>
          </a:xfrm>
          <a:custGeom>
            <a:avLst/>
            <a:gdLst/>
            <a:ahLst/>
            <a:cxnLst/>
            <a:rect r="r" b="b" t="t" l="l"/>
            <a:pathLst>
              <a:path h="2291397" w="3419996">
                <a:moveTo>
                  <a:pt x="0" y="0"/>
                </a:moveTo>
                <a:lnTo>
                  <a:pt x="3419996" y="0"/>
                </a:lnTo>
                <a:lnTo>
                  <a:pt x="3419996" y="2291398"/>
                </a:lnTo>
                <a:lnTo>
                  <a:pt x="0" y="2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3693651"/>
            <a:ext cx="7471012" cy="5564649"/>
            <a:chOff x="0" y="0"/>
            <a:chExt cx="9961349" cy="741953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815404"/>
              <a:ext cx="9960341" cy="12149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774"/>
                </a:lnSpc>
              </a:pPr>
              <a:r>
                <a:rPr lang="en-US" sz="2499" spc="149">
                  <a:solidFill>
                    <a:srgbClr val="000000"/>
                  </a:solidFill>
                  <a:latin typeface="DM Sans"/>
                </a:rPr>
                <a:t>We have reached the leaf node now we shall back track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008" y="133350"/>
              <a:ext cx="4558680" cy="11714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45"/>
                </a:lnSpc>
              </a:pPr>
              <a:r>
                <a:rPr lang="en-US" sz="6438">
                  <a:solidFill>
                    <a:srgbClr val="000000"/>
                  </a:solidFill>
                  <a:latin typeface="DM Sans Bold"/>
                </a:rPr>
                <a:t>Example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008" y="3029564"/>
              <a:ext cx="9960341" cy="43899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74"/>
                </a:lnSpc>
              </a:pPr>
              <a:r>
                <a:rPr lang="en-US" sz="2499" spc="149">
                  <a:solidFill>
                    <a:srgbClr val="000000"/>
                  </a:solidFill>
                  <a:latin typeface="DM Sans"/>
                </a:rPr>
                <a:t>Therefore, we can do the </a:t>
              </a:r>
              <a:r>
                <a:rPr lang="en-US" sz="2499" spc="149">
                  <a:solidFill>
                    <a:srgbClr val="000000"/>
                  </a:solidFill>
                  <a:latin typeface="DM Sans"/>
                  <a:hlinkClick r:id="rId9" tooltip="https://www.baeldung.com/cs/neural-networks-backprop-vs-feedforward"/>
                </a:rPr>
                <a:t>backpropagation</a:t>
              </a:r>
              <a:r>
                <a:rPr lang="en-US" sz="2499" spc="149">
                  <a:solidFill>
                    <a:srgbClr val="000000"/>
                  </a:solidFill>
                  <a:latin typeface="DM Sans"/>
                </a:rPr>
                <a:t> and correct the heuristics of upper levels</a:t>
              </a:r>
            </a:p>
            <a:p>
              <a:pPr>
                <a:lnSpc>
                  <a:spcPts val="3774"/>
                </a:lnSpc>
              </a:pPr>
              <a:r>
                <a:rPr lang="en-US" sz="2499" spc="149">
                  <a:solidFill>
                    <a:srgbClr val="000000"/>
                  </a:solidFill>
                  <a:latin typeface="DM Sans"/>
                </a:rPr>
                <a:t>the updated , and as a consequence the updated .</a:t>
              </a:r>
            </a:p>
            <a:p>
              <a:pPr>
                <a:lnSpc>
                  <a:spcPts val="3774"/>
                </a:lnSpc>
              </a:pPr>
              <a:r>
                <a:rPr lang="en-US" sz="2499" spc="149">
                  <a:solidFill>
                    <a:srgbClr val="000000"/>
                  </a:solidFill>
                  <a:latin typeface="DM Sans"/>
                </a:rPr>
                <a:t>The updated value of h(B) = f(B-E) = 11 </a:t>
              </a:r>
            </a:p>
            <a:p>
              <a:pPr>
                <a:lnSpc>
                  <a:spcPts val="3774"/>
                </a:lnSpc>
              </a:pPr>
              <a:r>
                <a:rPr lang="en-US" sz="2499" spc="149">
                  <a:solidFill>
                    <a:srgbClr val="000000"/>
                  </a:solidFill>
                  <a:latin typeface="DM Sans"/>
                </a:rPr>
                <a:t>and as a consequence the updated </a:t>
              </a:r>
            </a:p>
            <a:p>
              <a:pPr marL="0" indent="0" lvl="0">
                <a:lnSpc>
                  <a:spcPts val="3774"/>
                </a:lnSpc>
              </a:pPr>
              <a:r>
                <a:rPr lang="en-US" sz="2499" spc="149">
                  <a:solidFill>
                    <a:srgbClr val="000000"/>
                  </a:solidFill>
                  <a:latin typeface="DM Sans"/>
                </a:rPr>
                <a:t>f(A-B) = f(B) + updated h(B) = 1 + 11 = 12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64282" y="8752704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614602" y="-2842286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622769" y="9642932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1285" y="3032417"/>
            <a:ext cx="6626415" cy="3355147"/>
          </a:xfrm>
          <a:custGeom>
            <a:avLst/>
            <a:gdLst/>
            <a:ahLst/>
            <a:cxnLst/>
            <a:rect r="r" b="b" t="t" l="l"/>
            <a:pathLst>
              <a:path h="3355147" w="6626415">
                <a:moveTo>
                  <a:pt x="0" y="0"/>
                </a:moveTo>
                <a:lnTo>
                  <a:pt x="6626415" y="0"/>
                </a:lnTo>
                <a:lnTo>
                  <a:pt x="6626415" y="3355147"/>
                </a:lnTo>
                <a:lnTo>
                  <a:pt x="0" y="33551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04148" y="2257042"/>
            <a:ext cx="6113332" cy="6384681"/>
          </a:xfrm>
          <a:custGeom>
            <a:avLst/>
            <a:gdLst/>
            <a:ahLst/>
            <a:cxnLst/>
            <a:rect r="r" b="b" t="t" l="l"/>
            <a:pathLst>
              <a:path h="6384681" w="6113332">
                <a:moveTo>
                  <a:pt x="0" y="0"/>
                </a:moveTo>
                <a:lnTo>
                  <a:pt x="6113332" y="0"/>
                </a:lnTo>
                <a:lnTo>
                  <a:pt x="6113332" y="6384682"/>
                </a:lnTo>
                <a:lnTo>
                  <a:pt x="0" y="638468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51285" y="2180842"/>
            <a:ext cx="7470256" cy="454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7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Similarly we have to do for other branches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1285" y="1162050"/>
            <a:ext cx="3419010" cy="845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45"/>
              </a:lnSpc>
            </a:pPr>
            <a:r>
              <a:rPr lang="en-US" sz="6438">
                <a:solidFill>
                  <a:srgbClr val="000000"/>
                </a:solidFill>
                <a:latin typeface="DM Sans Bold"/>
              </a:rPr>
              <a:t>Example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2041" y="6708914"/>
            <a:ext cx="7470256" cy="2359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The updated f(A-C-D) with the cost of 6 is still less then the updated f(A-B) with the cost of 12, and therefore, the minimum cost path from A to the goal node goes from </a:t>
            </a:r>
          </a:p>
          <a:p>
            <a:pPr marL="0" indent="0" lvl="0">
              <a:lnSpc>
                <a:spcPts val="37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f(A-C-D) by the cost of 6. We are done.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83181" y="1181100"/>
            <a:ext cx="12741469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</a:rPr>
              <a:t>Advantages &amp; Disadvantages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042795" y="9425374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421990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66390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1280812" y="2299970"/>
          <a:ext cx="15565694" cy="6516700"/>
        </p:xfrm>
        <a:graphic>
          <a:graphicData uri="http://schemas.openxmlformats.org/drawingml/2006/table">
            <a:tbl>
              <a:tblPr/>
              <a:tblGrid>
                <a:gridCol w="7760738"/>
                <a:gridCol w="7804956"/>
              </a:tblGrid>
              <a:tr h="11643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>
                          <a:solidFill>
                            <a:srgbClr val="000000"/>
                          </a:solidFill>
                          <a:latin typeface="DM Sans"/>
                        </a:rPr>
                        <a:t>Pros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>
                          <a:solidFill>
                            <a:srgbClr val="000000"/>
                          </a:solidFill>
                          <a:latin typeface="DM Sans"/>
                        </a:rPr>
                        <a:t>Cons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2364">
                <a:tc>
                  <a:txBody>
                    <a:bodyPr anchor="t" rtlCol="false"/>
                    <a:lstStyle/>
                    <a:p>
                      <a:pPr algn="l" marL="777230" indent="-388615" lvl="1">
                        <a:lnSpc>
                          <a:spcPts val="50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599">
                          <a:solidFill>
                            <a:srgbClr val="000000"/>
                          </a:solidFill>
                          <a:latin typeface="DM Sans"/>
                        </a:rPr>
                        <a:t>Finds the best path (if the guesstimate is good).</a:t>
                      </a:r>
                      <a:endParaRPr lang="en-US" sz="1100"/>
                    </a:p>
                    <a:p>
                      <a:pPr marL="777230" indent="-388615" lvl="1">
                        <a:lnSpc>
                          <a:spcPts val="5039"/>
                        </a:lnSpc>
                        <a:buFont typeface="Arial"/>
                        <a:buChar char="•"/>
                      </a:pPr>
                      <a:r>
                        <a:rPr lang="en-US" sz="3599">
                          <a:solidFill>
                            <a:srgbClr val="000000"/>
                          </a:solidFill>
                          <a:latin typeface="DM Sans"/>
                        </a:rPr>
                        <a:t>Saves time by focusing on promising paths first.</a:t>
                      </a:r>
                    </a:p>
                    <a:p>
                      <a:pPr marL="777230" indent="-388615" lvl="1">
                        <a:lnSpc>
                          <a:spcPts val="5039"/>
                        </a:lnSpc>
                        <a:buFont typeface="Arial"/>
                        <a:buChar char="•"/>
                      </a:pPr>
                      <a:r>
                        <a:rPr lang="en-US" sz="3599">
                          <a:solidFill>
                            <a:srgbClr val="000000"/>
                          </a:solidFill>
                          <a:latin typeface="DM Sans"/>
                        </a:rPr>
                        <a:t>Adaptable to different problems with different guesstimates (heuristics).</a:t>
                      </a:r>
                    </a:p>
                  </a:txBody>
                  <a:tcPr marL="123825" marR="123825" marT="123825" marB="123825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755641" indent="-377820" lvl="1">
                        <a:lnSpc>
                          <a:spcPts val="489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DM Sans"/>
                        </a:rPr>
                        <a:t>Can be computationally expensive for very complex problems.</a:t>
                      </a:r>
                      <a:endParaRPr lang="en-US" sz="1100"/>
                    </a:p>
                    <a:p>
                      <a:pPr marL="755641" indent="-377820" lvl="1">
                        <a:lnSpc>
                          <a:spcPts val="4899"/>
                        </a:lnSpc>
                        <a:buFont typeface="Arial"/>
                        <a:buChar char="•"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DM Sans"/>
                        </a:rPr>
                        <a:t>Relies on a good guesstimate (heuristic) - a bad one can lead it astray.</a:t>
                      </a:r>
                    </a:p>
                    <a:p>
                      <a:pPr marL="755641" indent="-377820" lvl="1">
                        <a:lnSpc>
                          <a:spcPts val="4899"/>
                        </a:lnSpc>
                        <a:buFont typeface="Arial"/>
                        <a:buChar char="•"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DM Sans"/>
                        </a:rPr>
                        <a:t>Might miss the best path if the guesstimate is overly optimistic.</a:t>
                      </a:r>
                    </a:p>
                  </a:txBody>
                  <a:tcPr marL="123825" marR="123825" marT="123825" marB="123825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DAF-qOqGasw</dc:identifier>
  <dcterms:modified xsi:type="dcterms:W3CDTF">2011-08-01T06:04:30Z</dcterms:modified>
  <cp:revision>1</cp:revision>
  <dc:title>AI Presentation</dc:title>
</cp:coreProperties>
</file>