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5"/>
  </p:notesMasterIdLst>
  <p:sldIdLst>
    <p:sldId id="641" r:id="rId3"/>
    <p:sldId id="64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F89828"/>
    <a:srgbClr val="FFC000"/>
    <a:srgbClr val="E5E5E5"/>
    <a:srgbClr val="F7F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9" autoAdjust="0"/>
    <p:restoredTop sz="94660"/>
  </p:normalViewPr>
  <p:slideViewPr>
    <p:cSldViewPr showGuides="1">
      <p:cViewPr varScale="1">
        <p:scale>
          <a:sx n="123" d="100"/>
          <a:sy n="123" d="100"/>
        </p:scale>
        <p:origin x="-112" y="-3816"/>
      </p:cViewPr>
      <p:guideLst>
        <p:guide orient="horz" pos="164"/>
        <p:guide orient="horz" pos="4077"/>
        <p:guide orient="horz" pos="3657"/>
        <p:guide orient="horz" pos="663"/>
        <p:guide orient="horz" pos="1026"/>
        <p:guide orient="horz" pos="845"/>
        <p:guide orient="horz" pos="2160"/>
        <p:guide orient="horz" pos="2205"/>
        <p:guide orient="horz" pos="2115"/>
        <p:guide pos="2880"/>
        <p:guide pos="204"/>
        <p:guide pos="5556"/>
        <p:guide pos="2835"/>
        <p:guide pos="2925"/>
        <p:guide pos="3742"/>
        <p:guide pos="2018"/>
        <p:guide pos="3833"/>
        <p:guide pos="19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615CC-A7BD-4ECF-A86A-E4F5790E189A}" type="datetimeFigureOut">
              <a:rPr lang="en-GB" smtClean="0"/>
              <a:pPr/>
              <a:t>7/7/14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A2DA8-65A2-4698-8675-4AC3D78C870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0599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3528" y="3933056"/>
            <a:ext cx="8496622" cy="504055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3528" y="4545248"/>
            <a:ext cx="6400800" cy="432048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Presenter’s name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850" y="5589488"/>
            <a:ext cx="4248150" cy="2160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GB" sz="1400" b="0" smtClean="0"/>
            </a:lvl1pPr>
          </a:lstStyle>
          <a:p>
            <a:pPr>
              <a:spcBef>
                <a:spcPts val="1200"/>
              </a:spcBef>
              <a:buFont typeface="Arial" pitchFamily="34" charset="0"/>
              <a:buNone/>
            </a:pPr>
            <a:r>
              <a:rPr lang="en-US" dirty="0" smtClean="0"/>
              <a:t>August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3850" y="6524625"/>
            <a:ext cx="8496300" cy="266993"/>
          </a:xfrm>
        </p:spPr>
        <p:txBody>
          <a:bodyPr/>
          <a:lstStyle>
            <a:lvl1pPr algn="r">
              <a:defRPr/>
            </a:lvl1pPr>
          </a:lstStyle>
          <a:p>
            <a:r>
              <a:rPr lang="en-GB" dirty="0" smtClean="0"/>
              <a:t>COMPANY CONFIDENTIAL</a:t>
            </a:r>
            <a:endParaRPr lang="en-GB" dirty="0"/>
          </a:p>
        </p:txBody>
      </p:sp>
      <p:sp>
        <p:nvSpPr>
          <p:cNvPr id="8" name="Round Same Side Corner Rectangle 9"/>
          <p:cNvSpPr>
            <a:spLocks noChangeAspect="1"/>
          </p:cNvSpPr>
          <p:nvPr userDrawn="1"/>
        </p:nvSpPr>
        <p:spPr bwMode="auto">
          <a:xfrm rot="16200000">
            <a:off x="6483838" y="32378"/>
            <a:ext cx="2695095" cy="2630340"/>
          </a:xfrm>
          <a:custGeom>
            <a:avLst/>
            <a:gdLst>
              <a:gd name="T0" fmla="*/ 1387864 w 1387864"/>
              <a:gd name="T1" fmla="*/ 677409 h 1354818"/>
              <a:gd name="T2" fmla="*/ 693932 w 1387864"/>
              <a:gd name="T3" fmla="*/ 1354818 h 1354818"/>
              <a:gd name="T4" fmla="*/ 0 w 1387864"/>
              <a:gd name="T5" fmla="*/ 677409 h 1354818"/>
              <a:gd name="T6" fmla="*/ 693932 w 1387864"/>
              <a:gd name="T7" fmla="*/ 0 h 1354818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66137 w 1387864"/>
              <a:gd name="T13" fmla="*/ 66137 h 1354818"/>
              <a:gd name="T14" fmla="*/ 1321727 w 1387864"/>
              <a:gd name="T15" fmla="*/ 1354818 h 1354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87864" h="1354818">
                <a:moveTo>
                  <a:pt x="225808" y="0"/>
                </a:moveTo>
                <a:lnTo>
                  <a:pt x="1162056" y="0"/>
                </a:lnTo>
                <a:lnTo>
                  <a:pt x="1162055" y="0"/>
                </a:lnTo>
                <a:cubicBezTo>
                  <a:pt x="1286766" y="0"/>
                  <a:pt x="1387864" y="101097"/>
                  <a:pt x="1387864" y="225808"/>
                </a:cubicBezTo>
                <a:lnTo>
                  <a:pt x="1387864" y="1354818"/>
                </a:lnTo>
                <a:lnTo>
                  <a:pt x="0" y="1354818"/>
                </a:lnTo>
                <a:lnTo>
                  <a:pt x="0" y="225808"/>
                </a:lnTo>
                <a:cubicBezTo>
                  <a:pt x="0" y="101097"/>
                  <a:pt x="101097" y="0"/>
                  <a:pt x="225807" y="0"/>
                </a:cubicBezTo>
                <a:close/>
              </a:path>
            </a:pathLst>
          </a:custGeom>
          <a:solidFill>
            <a:srgbClr val="BFC0C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9" name="Round Same Side Corner Rectangle 11"/>
          <p:cNvSpPr>
            <a:spLocks noChangeAspect="1"/>
          </p:cNvSpPr>
          <p:nvPr userDrawn="1"/>
        </p:nvSpPr>
        <p:spPr bwMode="auto">
          <a:xfrm rot="16200000">
            <a:off x="7510952" y="1795952"/>
            <a:ext cx="1992026" cy="1274071"/>
          </a:xfrm>
          <a:custGeom>
            <a:avLst/>
            <a:gdLst/>
            <a:ahLst/>
            <a:cxnLst/>
            <a:rect l="l" t="t" r="r" b="b"/>
            <a:pathLst>
              <a:path w="1992026" h="1274071">
                <a:moveTo>
                  <a:pt x="1992026" y="324303"/>
                </a:moveTo>
                <a:lnTo>
                  <a:pt x="1992026" y="1274071"/>
                </a:lnTo>
                <a:lnTo>
                  <a:pt x="0" y="1274071"/>
                </a:lnTo>
                <a:lnTo>
                  <a:pt x="0" y="324303"/>
                </a:lnTo>
                <a:cubicBezTo>
                  <a:pt x="0" y="145194"/>
                  <a:pt x="145106" y="0"/>
                  <a:pt x="324104" y="0"/>
                </a:cubicBezTo>
                <a:lnTo>
                  <a:pt x="324106" y="0"/>
                </a:lnTo>
                <a:lnTo>
                  <a:pt x="1667918" y="0"/>
                </a:lnTo>
                <a:cubicBezTo>
                  <a:pt x="1846918" y="0"/>
                  <a:pt x="1992026" y="145194"/>
                  <a:pt x="1992026" y="324303"/>
                </a:cubicBezTo>
                <a:close/>
              </a:path>
            </a:pathLst>
          </a:custGeom>
          <a:solidFill>
            <a:srgbClr val="005DA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0" name="Round Same Side Corner Rectangle 10"/>
          <p:cNvSpPr>
            <a:spLocks noChangeAspect="1"/>
          </p:cNvSpPr>
          <p:nvPr userDrawn="1"/>
        </p:nvSpPr>
        <p:spPr bwMode="auto">
          <a:xfrm rot="16200000">
            <a:off x="7676698" y="1223167"/>
            <a:ext cx="2232550" cy="702056"/>
          </a:xfrm>
          <a:custGeom>
            <a:avLst/>
            <a:gdLst/>
            <a:ahLst/>
            <a:cxnLst/>
            <a:rect l="l" t="t" r="r" b="b"/>
            <a:pathLst>
              <a:path w="2232550" h="702056">
                <a:moveTo>
                  <a:pt x="2232550" y="362848"/>
                </a:moveTo>
                <a:lnTo>
                  <a:pt x="2232550" y="702056"/>
                </a:lnTo>
                <a:lnTo>
                  <a:pt x="0" y="702056"/>
                </a:lnTo>
                <a:lnTo>
                  <a:pt x="0" y="362848"/>
                </a:lnTo>
                <a:cubicBezTo>
                  <a:pt x="0" y="162451"/>
                  <a:pt x="162626" y="0"/>
                  <a:pt x="363237" y="0"/>
                </a:cubicBezTo>
                <a:lnTo>
                  <a:pt x="363239" y="0"/>
                </a:lnTo>
                <a:lnTo>
                  <a:pt x="1869309" y="0"/>
                </a:lnTo>
                <a:cubicBezTo>
                  <a:pt x="2069922" y="0"/>
                  <a:pt x="2232550" y="162451"/>
                  <a:pt x="2232550" y="362848"/>
                </a:cubicBezTo>
                <a:close/>
              </a:path>
            </a:pathLst>
          </a:custGeom>
          <a:solidFill>
            <a:srgbClr val="00346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95536" y="825590"/>
            <a:ext cx="4105027" cy="1595297"/>
            <a:chOff x="2373313" y="1676401"/>
            <a:chExt cx="5915025" cy="2298699"/>
          </a:xfrm>
        </p:grpSpPr>
        <p:pic>
          <p:nvPicPr>
            <p:cNvPr id="11" name="Picture 16" descr="DRinc-tagline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539"/>
            <a:stretch>
              <a:fillRect/>
            </a:stretch>
          </p:blipFill>
          <p:spPr bwMode="auto">
            <a:xfrm>
              <a:off x="2373313" y="3517900"/>
              <a:ext cx="59150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8" descr="C:\Users\gurbaniak\Desktop\DRG 2011 ALL Logos\DRg-FINAL-RGB.jp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313" y="1676401"/>
              <a:ext cx="3884613" cy="1406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81413923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53438"/>
            <a:ext cx="3059113" cy="28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 smtClean="0"/>
            </a:lvl1pPr>
          </a:lstStyle>
          <a:p>
            <a:pPr marL="311150" lvl="0"/>
            <a:r>
              <a:rPr lang="en-US" dirty="0" smtClean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03576" y="1053438"/>
            <a:ext cx="5940424" cy="28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August 2013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COMPANY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2853-C0A9-4BC5-8BB1-882EE4BA052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3"/>
          </p:nvPr>
        </p:nvSpPr>
        <p:spPr>
          <a:xfrm>
            <a:off x="323850" y="1341438"/>
            <a:ext cx="2735263" cy="4248529"/>
          </a:xfrm>
        </p:spPr>
        <p:txBody>
          <a:bodyPr lIns="90000"/>
          <a:lstStyle>
            <a:lvl1pPr>
              <a:defRPr sz="1400">
                <a:solidFill>
                  <a:schemeClr val="accent2"/>
                </a:solidFill>
              </a:defRPr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GB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4"/>
          </p:nvPr>
        </p:nvSpPr>
        <p:spPr>
          <a:xfrm>
            <a:off x="3203576" y="1341438"/>
            <a:ext cx="5616574" cy="4248529"/>
          </a:xfrm>
        </p:spPr>
        <p:txBody>
          <a:bodyPr lIns="90000"/>
          <a:lstStyle>
            <a:lvl1pPr>
              <a:defRPr sz="1400">
                <a:solidFill>
                  <a:schemeClr val="accent2"/>
                </a:solidFill>
              </a:defRPr>
            </a:lvl1pPr>
            <a:lvl5pPr>
              <a:defRPr/>
            </a:lvl5pPr>
            <a:lvl6pPr>
              <a:defRPr baseline="0"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544034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s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52513"/>
            <a:ext cx="5940425" cy="5762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marL="311150" indent="0">
              <a:defRPr lang="en-US" dirty="0" smtClean="0"/>
            </a:lvl1pPr>
          </a:lstStyle>
          <a:p>
            <a:pPr marL="311150" lvl="0"/>
            <a:r>
              <a:rPr lang="en-US" dirty="0" smtClean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84888" y="1052513"/>
            <a:ext cx="3059112" cy="5762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August 2013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COMPANY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2853-C0A9-4BC5-8BB1-882EE4BA052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3"/>
          </p:nvPr>
        </p:nvSpPr>
        <p:spPr>
          <a:xfrm>
            <a:off x="323851" y="1628775"/>
            <a:ext cx="5616574" cy="4249191"/>
          </a:xfrm>
        </p:spPr>
        <p:txBody>
          <a:bodyPr lIns="90000"/>
          <a:lstStyle>
            <a:lvl1pPr>
              <a:defRPr sz="1400">
                <a:solidFill>
                  <a:schemeClr val="accent2"/>
                </a:solidFill>
              </a:defRPr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GB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4"/>
          </p:nvPr>
        </p:nvSpPr>
        <p:spPr>
          <a:xfrm>
            <a:off x="6084889" y="1629321"/>
            <a:ext cx="2735262" cy="4249191"/>
          </a:xfrm>
        </p:spPr>
        <p:txBody>
          <a:bodyPr lIns="90000"/>
          <a:lstStyle>
            <a:lvl1pPr>
              <a:defRPr sz="1400">
                <a:solidFill>
                  <a:schemeClr val="accent2"/>
                </a:solidFill>
              </a:defRPr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120332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August 2013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COMPANY CONFIDENTIAL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6DCB-DD19-4B96-AC69-29224E227E2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853506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August 2013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COMPANY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6DCB-DD19-4B96-AC69-29224E227E2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957450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1" y="404665"/>
            <a:ext cx="3168030" cy="1224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896" y="404664"/>
            <a:ext cx="5184254" cy="54008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3850" y="1628775"/>
            <a:ext cx="3168029" cy="41767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August 2013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COMPANY CONFIDENTIAL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6DCB-DD19-4B96-AC69-29224E227E2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96868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4800600"/>
            <a:ext cx="695483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702786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3850" y="5367338"/>
            <a:ext cx="695483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August 2013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COMPANY CONFIDENTIAL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6DCB-DD19-4B96-AC69-29224E227E2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0610951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August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COMPANY CONFIDENTIAL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6DCB-DD19-4B96-AC69-29224E227E2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139998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12360" y="260351"/>
            <a:ext cx="1007790" cy="5545138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60351"/>
            <a:ext cx="7416502" cy="5545137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August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COMPANY CONFIDENTIAL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6DCB-DD19-4B96-AC69-29224E227E2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344752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5576" y="6381328"/>
            <a:ext cx="2664296" cy="216743"/>
          </a:xfrm>
        </p:spPr>
        <p:txBody>
          <a:bodyPr/>
          <a:lstStyle/>
          <a:p>
            <a:r>
              <a:rPr lang="en-GB" dirty="0" smtClean="0"/>
              <a:t>COMPANY CONFIDENTIAL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3528" y="6382070"/>
            <a:ext cx="432048" cy="376549"/>
          </a:xfrm>
        </p:spPr>
        <p:txBody>
          <a:bodyPr/>
          <a:lstStyle/>
          <a:p>
            <a:fld id="{86076DCB-DD19-4B96-AC69-29224E227E2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813974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1341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850" y="260351"/>
            <a:ext cx="8496300" cy="1081088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TOC or 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628775"/>
            <a:ext cx="8496300" cy="4176713"/>
          </a:xfrm>
        </p:spPr>
        <p:txBody>
          <a:bodyPr>
            <a:normAutofit/>
          </a:bodyPr>
          <a:lstStyle>
            <a:lvl1pPr marL="715963" indent="-715963">
              <a:buFont typeface="+mj-lt"/>
              <a:buAutoNum type="arabicPeriod"/>
              <a:defRPr sz="1400"/>
            </a:lvl1pPr>
            <a:lvl2pPr marL="1258888" indent="-542925">
              <a:buFont typeface="+mj-lt"/>
              <a:buAutoNum type="alphaUcPeriod"/>
              <a:defRPr sz="1400">
                <a:solidFill>
                  <a:schemeClr val="tx1"/>
                </a:solidFill>
              </a:defRPr>
            </a:lvl2pPr>
            <a:lvl3pPr marL="1612900" indent="-354013">
              <a:buClr>
                <a:schemeClr val="tx1"/>
              </a:buClr>
              <a:buFont typeface="+mj-lt"/>
              <a:buAutoNum type="romanLcPeriod"/>
              <a:defRPr sz="1400">
                <a:solidFill>
                  <a:schemeClr val="tx1"/>
                </a:solidFill>
              </a:defRPr>
            </a:lvl3pPr>
            <a:lvl4pPr marL="715963" indent="-715963">
              <a:buFont typeface="+mj-lt"/>
              <a:buAutoNum type="romanUcPeriod"/>
              <a:defRPr sz="1400">
                <a:solidFill>
                  <a:schemeClr val="tx2"/>
                </a:solidFill>
              </a:defRPr>
            </a:lvl4pPr>
            <a:lvl5pPr marL="0" indent="0">
              <a:buNone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COMPANY CONFIDENTIAL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6DCB-DD19-4B96-AC69-29224E227E2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ound Same Side Corner Rectangle 9"/>
          <p:cNvSpPr>
            <a:spLocks noChangeAspect="1"/>
          </p:cNvSpPr>
          <p:nvPr userDrawn="1"/>
        </p:nvSpPr>
        <p:spPr bwMode="auto">
          <a:xfrm rot="16200000">
            <a:off x="7851449" y="12667"/>
            <a:ext cx="1054331" cy="1028998"/>
          </a:xfrm>
          <a:custGeom>
            <a:avLst/>
            <a:gdLst>
              <a:gd name="T0" fmla="*/ 1387864 w 1387864"/>
              <a:gd name="T1" fmla="*/ 677409 h 1354818"/>
              <a:gd name="T2" fmla="*/ 693932 w 1387864"/>
              <a:gd name="T3" fmla="*/ 1354818 h 1354818"/>
              <a:gd name="T4" fmla="*/ 0 w 1387864"/>
              <a:gd name="T5" fmla="*/ 677409 h 1354818"/>
              <a:gd name="T6" fmla="*/ 693932 w 1387864"/>
              <a:gd name="T7" fmla="*/ 0 h 1354818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66137 w 1387864"/>
              <a:gd name="T13" fmla="*/ 66137 h 1354818"/>
              <a:gd name="T14" fmla="*/ 1321727 w 1387864"/>
              <a:gd name="T15" fmla="*/ 1354818 h 1354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87864" h="1354818">
                <a:moveTo>
                  <a:pt x="225808" y="0"/>
                </a:moveTo>
                <a:lnTo>
                  <a:pt x="1162056" y="0"/>
                </a:lnTo>
                <a:lnTo>
                  <a:pt x="1162055" y="0"/>
                </a:lnTo>
                <a:cubicBezTo>
                  <a:pt x="1286766" y="0"/>
                  <a:pt x="1387864" y="101097"/>
                  <a:pt x="1387864" y="225808"/>
                </a:cubicBezTo>
                <a:lnTo>
                  <a:pt x="1387864" y="1354818"/>
                </a:lnTo>
                <a:lnTo>
                  <a:pt x="0" y="1354818"/>
                </a:lnTo>
                <a:lnTo>
                  <a:pt x="0" y="225808"/>
                </a:lnTo>
                <a:cubicBezTo>
                  <a:pt x="0" y="101097"/>
                  <a:pt x="101097" y="0"/>
                  <a:pt x="225807" y="0"/>
                </a:cubicBezTo>
                <a:close/>
              </a:path>
            </a:pathLst>
          </a:custGeom>
          <a:solidFill>
            <a:srgbClr val="BFC0C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4" name="Round Same Side Corner Rectangle 11"/>
          <p:cNvSpPr>
            <a:spLocks noChangeAspect="1"/>
          </p:cNvSpPr>
          <p:nvPr userDrawn="1"/>
        </p:nvSpPr>
        <p:spPr bwMode="auto">
          <a:xfrm rot="16200000">
            <a:off x="8384646" y="571197"/>
            <a:ext cx="779288" cy="761193"/>
          </a:xfrm>
          <a:custGeom>
            <a:avLst/>
            <a:gdLst>
              <a:gd name="T0" fmla="*/ 1025914 w 1025914"/>
              <a:gd name="T1" fmla="*/ 500743 h 1001486"/>
              <a:gd name="T2" fmla="*/ 512957 w 1025914"/>
              <a:gd name="T3" fmla="*/ 1001486 h 1001486"/>
              <a:gd name="T4" fmla="*/ 0 w 1025914"/>
              <a:gd name="T5" fmla="*/ 500743 h 1001486"/>
              <a:gd name="T6" fmla="*/ 512957 w 1025914"/>
              <a:gd name="T7" fmla="*/ 0 h 1001486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48889 w 1025914"/>
              <a:gd name="T13" fmla="*/ 48889 h 1001486"/>
              <a:gd name="T14" fmla="*/ 977025 w 1025914"/>
              <a:gd name="T15" fmla="*/ 1001486 h 10014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25914" h="1001486">
                <a:moveTo>
                  <a:pt x="166918" y="0"/>
                </a:moveTo>
                <a:lnTo>
                  <a:pt x="858996" y="0"/>
                </a:lnTo>
                <a:lnTo>
                  <a:pt x="858995" y="0"/>
                </a:lnTo>
                <a:cubicBezTo>
                  <a:pt x="951182" y="0"/>
                  <a:pt x="1025914" y="74731"/>
                  <a:pt x="1025914" y="166918"/>
                </a:cubicBezTo>
                <a:lnTo>
                  <a:pt x="1025914" y="1001486"/>
                </a:lnTo>
                <a:lnTo>
                  <a:pt x="0" y="1001486"/>
                </a:lnTo>
                <a:lnTo>
                  <a:pt x="0" y="166918"/>
                </a:lnTo>
                <a:cubicBezTo>
                  <a:pt x="0" y="74731"/>
                  <a:pt x="74731" y="0"/>
                  <a:pt x="166917" y="0"/>
                </a:cubicBezTo>
                <a:close/>
              </a:path>
            </a:pathLst>
          </a:custGeom>
          <a:solidFill>
            <a:srgbClr val="005DA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5" name="Round Same Side Corner Rectangle 10"/>
          <p:cNvSpPr>
            <a:spLocks noChangeAspect="1"/>
          </p:cNvSpPr>
          <p:nvPr userDrawn="1"/>
        </p:nvSpPr>
        <p:spPr bwMode="auto">
          <a:xfrm rot="16200000">
            <a:off x="8444043" y="352565"/>
            <a:ext cx="873382" cy="526532"/>
          </a:xfrm>
          <a:custGeom>
            <a:avLst/>
            <a:gdLst/>
            <a:ahLst/>
            <a:cxnLst/>
            <a:rect l="l" t="t" r="r" b="b"/>
            <a:pathLst>
              <a:path w="873382" h="526532">
                <a:moveTo>
                  <a:pt x="873382" y="141947"/>
                </a:moveTo>
                <a:lnTo>
                  <a:pt x="873382" y="526532"/>
                </a:lnTo>
                <a:lnTo>
                  <a:pt x="0" y="526532"/>
                </a:lnTo>
                <a:lnTo>
                  <a:pt x="0" y="141947"/>
                </a:lnTo>
                <a:cubicBezTo>
                  <a:pt x="0" y="63552"/>
                  <a:pt x="63620" y="0"/>
                  <a:pt x="142100" y="0"/>
                </a:cubicBezTo>
                <a:lnTo>
                  <a:pt x="142101" y="0"/>
                </a:lnTo>
                <a:lnTo>
                  <a:pt x="731281" y="0"/>
                </a:lnTo>
                <a:cubicBezTo>
                  <a:pt x="809761" y="0"/>
                  <a:pt x="873382" y="63552"/>
                  <a:pt x="873382" y="141947"/>
                </a:cubicBezTo>
                <a:close/>
              </a:path>
            </a:pathLst>
          </a:custGeom>
          <a:solidFill>
            <a:srgbClr val="00346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16" name="Picture 3" descr="C:\Users\AUDEA-1\Dropbox\INDUS\DRG\Logos\Logo white bkgr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067" y="6253505"/>
            <a:ext cx="1302514" cy="4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90058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9001"/>
            <a:ext cx="9144000" cy="2376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850" y="3429001"/>
            <a:ext cx="8496300" cy="2339976"/>
          </a:xfrm>
        </p:spPr>
        <p:txBody>
          <a:bodyPr anchor="t">
            <a:normAutofit/>
          </a:bodyPr>
          <a:lstStyle>
            <a:lvl1pPr algn="l">
              <a:defRPr sz="24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 of section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3850" y="1628776"/>
            <a:ext cx="8496300" cy="1800224"/>
          </a:xfrm>
        </p:spPr>
        <p:txBody>
          <a:bodyPr anchor="b">
            <a:normAutofit/>
          </a:bodyPr>
          <a:lstStyle>
            <a:lvl1pPr marL="0" indent="0"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NUMBER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COMPANY CONFIDENTIAL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6DCB-DD19-4B96-AC69-29224E227E2A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09430" y="3429000"/>
            <a:ext cx="2843448" cy="2376488"/>
            <a:chOff x="118269" y="1440656"/>
            <a:chExt cx="2112168" cy="1765301"/>
          </a:xfrm>
        </p:grpSpPr>
        <p:sp>
          <p:nvSpPr>
            <p:cNvPr id="10" name="Round Same Side Corner Rectangle 9"/>
            <p:cNvSpPr>
              <a:spLocks noChangeAspect="1"/>
            </p:cNvSpPr>
            <p:nvPr userDrawn="1"/>
          </p:nvSpPr>
          <p:spPr bwMode="auto">
            <a:xfrm rot="16200000">
              <a:off x="101600" y="1457325"/>
              <a:ext cx="1387475" cy="1354138"/>
            </a:xfrm>
            <a:custGeom>
              <a:avLst/>
              <a:gdLst>
                <a:gd name="T0" fmla="*/ 1387864 w 1387864"/>
                <a:gd name="T1" fmla="*/ 677409 h 1354818"/>
                <a:gd name="T2" fmla="*/ 693932 w 1387864"/>
                <a:gd name="T3" fmla="*/ 1354818 h 1354818"/>
                <a:gd name="T4" fmla="*/ 0 w 1387864"/>
                <a:gd name="T5" fmla="*/ 677409 h 1354818"/>
                <a:gd name="T6" fmla="*/ 693932 w 1387864"/>
                <a:gd name="T7" fmla="*/ 0 h 1354818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66137 w 1387864"/>
                <a:gd name="T13" fmla="*/ 66137 h 1354818"/>
                <a:gd name="T14" fmla="*/ 1321727 w 1387864"/>
                <a:gd name="T15" fmla="*/ 1354818 h 13548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7864" h="1354818">
                  <a:moveTo>
                    <a:pt x="225808" y="0"/>
                  </a:moveTo>
                  <a:lnTo>
                    <a:pt x="1162056" y="0"/>
                  </a:lnTo>
                  <a:lnTo>
                    <a:pt x="1162055" y="0"/>
                  </a:lnTo>
                  <a:cubicBezTo>
                    <a:pt x="1286766" y="0"/>
                    <a:pt x="1387864" y="101097"/>
                    <a:pt x="1387864" y="225808"/>
                  </a:cubicBezTo>
                  <a:lnTo>
                    <a:pt x="1387864" y="1354818"/>
                  </a:lnTo>
                  <a:lnTo>
                    <a:pt x="0" y="1354818"/>
                  </a:lnTo>
                  <a:lnTo>
                    <a:pt x="0" y="225808"/>
                  </a:lnTo>
                  <a:cubicBezTo>
                    <a:pt x="0" y="101097"/>
                    <a:pt x="101097" y="0"/>
                    <a:pt x="225807" y="0"/>
                  </a:cubicBezTo>
                  <a:close/>
                </a:path>
              </a:pathLst>
            </a:custGeom>
            <a:solidFill>
              <a:srgbClr val="BFC0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1" name="Round Same Side Corner Rectangle 11"/>
            <p:cNvSpPr>
              <a:spLocks noChangeAspect="1"/>
            </p:cNvSpPr>
            <p:nvPr userDrawn="1"/>
          </p:nvSpPr>
          <p:spPr bwMode="auto">
            <a:xfrm rot="16200000">
              <a:off x="803275" y="2192338"/>
              <a:ext cx="1025525" cy="1001713"/>
            </a:xfrm>
            <a:custGeom>
              <a:avLst/>
              <a:gdLst>
                <a:gd name="T0" fmla="*/ 1025914 w 1025914"/>
                <a:gd name="T1" fmla="*/ 500743 h 1001486"/>
                <a:gd name="T2" fmla="*/ 512957 w 1025914"/>
                <a:gd name="T3" fmla="*/ 1001486 h 1001486"/>
                <a:gd name="T4" fmla="*/ 0 w 1025914"/>
                <a:gd name="T5" fmla="*/ 500743 h 1001486"/>
                <a:gd name="T6" fmla="*/ 512957 w 1025914"/>
                <a:gd name="T7" fmla="*/ 0 h 1001486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48889 w 1025914"/>
                <a:gd name="T13" fmla="*/ 48889 h 1001486"/>
                <a:gd name="T14" fmla="*/ 977025 w 1025914"/>
                <a:gd name="T15" fmla="*/ 1001486 h 10014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5914" h="1001486">
                  <a:moveTo>
                    <a:pt x="166918" y="0"/>
                  </a:moveTo>
                  <a:lnTo>
                    <a:pt x="858996" y="0"/>
                  </a:lnTo>
                  <a:lnTo>
                    <a:pt x="858995" y="0"/>
                  </a:lnTo>
                  <a:cubicBezTo>
                    <a:pt x="951182" y="0"/>
                    <a:pt x="1025914" y="74731"/>
                    <a:pt x="1025914" y="166918"/>
                  </a:cubicBezTo>
                  <a:lnTo>
                    <a:pt x="1025914" y="1001486"/>
                  </a:lnTo>
                  <a:lnTo>
                    <a:pt x="0" y="1001486"/>
                  </a:lnTo>
                  <a:lnTo>
                    <a:pt x="0" y="166918"/>
                  </a:lnTo>
                  <a:cubicBezTo>
                    <a:pt x="0" y="74731"/>
                    <a:pt x="74731" y="0"/>
                    <a:pt x="166917" y="0"/>
                  </a:cubicBezTo>
                  <a:close/>
                </a:path>
              </a:pathLst>
            </a:custGeom>
            <a:solidFill>
              <a:srgbClr val="005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2" name="Round Same Side Corner Rectangle 10"/>
            <p:cNvSpPr>
              <a:spLocks noChangeAspect="1"/>
            </p:cNvSpPr>
            <p:nvPr userDrawn="1"/>
          </p:nvSpPr>
          <p:spPr bwMode="auto">
            <a:xfrm rot="16200000">
              <a:off x="1095375" y="1690688"/>
              <a:ext cx="1149350" cy="1120775"/>
            </a:xfrm>
            <a:custGeom>
              <a:avLst/>
              <a:gdLst>
                <a:gd name="T0" fmla="*/ 1148822 w 1148822"/>
                <a:gd name="T1" fmla="*/ 560734 h 1121468"/>
                <a:gd name="T2" fmla="*/ 574411 w 1148822"/>
                <a:gd name="T3" fmla="*/ 1121468 h 1121468"/>
                <a:gd name="T4" fmla="*/ 0 w 1148822"/>
                <a:gd name="T5" fmla="*/ 560734 h 1121468"/>
                <a:gd name="T6" fmla="*/ 574411 w 1148822"/>
                <a:gd name="T7" fmla="*/ 0 h 1121468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54746 w 1148822"/>
                <a:gd name="T13" fmla="*/ 54746 h 1121468"/>
                <a:gd name="T14" fmla="*/ 1094076 w 1148822"/>
                <a:gd name="T15" fmla="*/ 1121468 h 11214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8822" h="1121468">
                  <a:moveTo>
                    <a:pt x="186915" y="0"/>
                  </a:moveTo>
                  <a:lnTo>
                    <a:pt x="961907" y="0"/>
                  </a:lnTo>
                  <a:lnTo>
                    <a:pt x="961906" y="0"/>
                  </a:lnTo>
                  <a:cubicBezTo>
                    <a:pt x="1065137" y="0"/>
                    <a:pt x="1148822" y="83684"/>
                    <a:pt x="1148822" y="186915"/>
                  </a:cubicBezTo>
                  <a:lnTo>
                    <a:pt x="1148822" y="1121468"/>
                  </a:lnTo>
                  <a:lnTo>
                    <a:pt x="0" y="1121468"/>
                  </a:lnTo>
                  <a:lnTo>
                    <a:pt x="0" y="186915"/>
                  </a:lnTo>
                  <a:cubicBezTo>
                    <a:pt x="0" y="83684"/>
                    <a:pt x="83684" y="0"/>
                    <a:pt x="186914" y="0"/>
                  </a:cubicBezTo>
                  <a:close/>
                </a:path>
              </a:pathLst>
            </a:custGeom>
            <a:solidFill>
              <a:srgbClr val="0034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</a:endParaRPr>
            </a:p>
          </p:txBody>
        </p:sp>
      </p:grpSp>
      <p:pic>
        <p:nvPicPr>
          <p:cNvPr id="13" name="Picture 3" descr="C:\Users\AUDEA-1\Dropbox\INDUS\DRG\Logos\Logo white bkgr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067" y="6253505"/>
            <a:ext cx="1302514" cy="4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786482" y="3835171"/>
            <a:ext cx="1331640" cy="1368152"/>
          </a:xfrm>
        </p:spPr>
        <p:txBody>
          <a:bodyPr>
            <a:normAutofit/>
          </a:bodyPr>
          <a:lstStyle>
            <a:lvl1pPr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604789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052737"/>
            <a:ext cx="4176713" cy="475275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052737"/>
            <a:ext cx="4176712" cy="475275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COMPANY CONFIDENTIAL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6DCB-DD19-4B96-AC69-29224E227E2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96334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52736"/>
            <a:ext cx="4497389" cy="576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b">
            <a:normAutofit/>
          </a:bodyPr>
          <a:lstStyle>
            <a:lvl1pPr marL="31115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850" y="1628800"/>
            <a:ext cx="4173539" cy="4176688"/>
          </a:xfrm>
        </p:spPr>
        <p:txBody>
          <a:bodyPr/>
          <a:lstStyle>
            <a:lvl1pPr>
              <a:defRPr sz="140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052736"/>
            <a:ext cx="4498974" cy="576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28800"/>
            <a:ext cx="4175124" cy="4176688"/>
          </a:xfrm>
        </p:spPr>
        <p:txBody>
          <a:bodyPr/>
          <a:lstStyle>
            <a:lvl1pPr>
              <a:defRPr sz="140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GB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COMPANY CONFIDENTIAL</a:t>
            </a:r>
            <a:endParaRPr lang="en-GB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6DCB-DD19-4B96-AC69-29224E227E2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6501357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39604"/>
            <a:ext cx="4500563" cy="2873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11150" indent="0">
              <a:defRPr lang="en-US" dirty="0" smtClean="0"/>
            </a:lvl1pPr>
          </a:lstStyle>
          <a:p>
            <a:pPr marL="311150"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3438" y="1039604"/>
            <a:ext cx="4500562" cy="2873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COMPANY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2853-C0A9-4BC5-8BB1-882EE4BA052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3"/>
          </p:nvPr>
        </p:nvSpPr>
        <p:spPr>
          <a:xfrm>
            <a:off x="323850" y="1326941"/>
            <a:ext cx="4176713" cy="2089133"/>
          </a:xfrm>
        </p:spPr>
        <p:txBody>
          <a:bodyPr lIns="90000"/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4"/>
          </p:nvPr>
        </p:nvSpPr>
        <p:spPr>
          <a:xfrm>
            <a:off x="4643438" y="1326941"/>
            <a:ext cx="4176712" cy="2089133"/>
          </a:xfrm>
        </p:spPr>
        <p:txBody>
          <a:bodyPr lIns="90000"/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5"/>
          </p:nvPr>
        </p:nvSpPr>
        <p:spPr>
          <a:xfrm>
            <a:off x="0" y="3429000"/>
            <a:ext cx="4500563" cy="2873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11150" indent="0">
              <a:defRPr lang="en-US" dirty="0" smtClean="0"/>
            </a:lvl1pPr>
          </a:lstStyle>
          <a:p>
            <a:pPr marL="311150"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3438" y="3429000"/>
            <a:ext cx="4500562" cy="2873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8"/>
          <p:cNvSpPr>
            <a:spLocks noGrp="1"/>
          </p:cNvSpPr>
          <p:nvPr>
            <p:ph sz="quarter" idx="17"/>
          </p:nvPr>
        </p:nvSpPr>
        <p:spPr>
          <a:xfrm>
            <a:off x="323850" y="3715514"/>
            <a:ext cx="4176713" cy="2089974"/>
          </a:xfrm>
        </p:spPr>
        <p:txBody>
          <a:bodyPr lIns="90000"/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18"/>
          </p:nvPr>
        </p:nvSpPr>
        <p:spPr>
          <a:xfrm>
            <a:off x="4643438" y="3715514"/>
            <a:ext cx="4176712" cy="2089974"/>
          </a:xfrm>
        </p:spPr>
        <p:txBody>
          <a:bodyPr lIns="90000"/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218089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52513"/>
            <a:ext cx="3059113" cy="28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11150" indent="0">
              <a:defRPr lang="en-US" dirty="0" smtClean="0"/>
            </a:lvl1pPr>
          </a:lstStyle>
          <a:p>
            <a:pPr marL="311150" lvl="0"/>
            <a:r>
              <a:rPr lang="en-US" dirty="0" smtClean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03575" y="1052513"/>
            <a:ext cx="2736849" cy="28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COMPANY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2853-C0A9-4BC5-8BB1-882EE4BA052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3"/>
          </p:nvPr>
        </p:nvSpPr>
        <p:spPr>
          <a:xfrm>
            <a:off x="323850" y="1341437"/>
            <a:ext cx="2735263" cy="4464051"/>
          </a:xfrm>
        </p:spPr>
        <p:txBody>
          <a:bodyPr lIns="90000"/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4"/>
          </p:nvPr>
        </p:nvSpPr>
        <p:spPr>
          <a:xfrm>
            <a:off x="3203575" y="1341437"/>
            <a:ext cx="2736849" cy="4464051"/>
          </a:xfrm>
        </p:spPr>
        <p:txBody>
          <a:bodyPr lIns="90000"/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84888" y="1052513"/>
            <a:ext cx="3059112" cy="28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1" name="Content Placeholder 8"/>
          <p:cNvSpPr>
            <a:spLocks noGrp="1"/>
          </p:cNvSpPr>
          <p:nvPr>
            <p:ph sz="quarter" idx="16"/>
          </p:nvPr>
        </p:nvSpPr>
        <p:spPr>
          <a:xfrm>
            <a:off x="6084888" y="1341437"/>
            <a:ext cx="2735262" cy="4464051"/>
          </a:xfrm>
        </p:spPr>
        <p:txBody>
          <a:bodyPr lIns="90000"/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25704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52513"/>
            <a:ext cx="3059113" cy="28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 smtClean="0"/>
            </a:lvl1pPr>
          </a:lstStyle>
          <a:p>
            <a:pPr marL="311150" lvl="0"/>
            <a:r>
              <a:rPr lang="en-US" dirty="0" smtClean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03575" y="1052513"/>
            <a:ext cx="2736849" cy="28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August 2013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COMPANY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2853-C0A9-4BC5-8BB1-882EE4BA052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3"/>
          </p:nvPr>
        </p:nvSpPr>
        <p:spPr>
          <a:xfrm>
            <a:off x="323850" y="1339851"/>
            <a:ext cx="2735263" cy="2089149"/>
          </a:xfrm>
        </p:spPr>
        <p:txBody>
          <a:bodyPr lIns="90000"/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4"/>
          </p:nvPr>
        </p:nvSpPr>
        <p:spPr>
          <a:xfrm>
            <a:off x="3203575" y="1339851"/>
            <a:ext cx="2736849" cy="2089149"/>
          </a:xfrm>
        </p:spPr>
        <p:txBody>
          <a:bodyPr lIns="90000"/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84888" y="1052513"/>
            <a:ext cx="3059112" cy="28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1" name="Content Placeholder 8"/>
          <p:cNvSpPr>
            <a:spLocks noGrp="1"/>
          </p:cNvSpPr>
          <p:nvPr>
            <p:ph sz="quarter" idx="16"/>
          </p:nvPr>
        </p:nvSpPr>
        <p:spPr>
          <a:xfrm>
            <a:off x="6084888" y="1339851"/>
            <a:ext cx="2735262" cy="2089149"/>
          </a:xfrm>
        </p:spPr>
        <p:txBody>
          <a:bodyPr lIns="90000"/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idx="17"/>
          </p:nvPr>
        </p:nvSpPr>
        <p:spPr>
          <a:xfrm>
            <a:off x="0" y="3429000"/>
            <a:ext cx="3059113" cy="28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 smtClean="0"/>
            </a:lvl1pPr>
          </a:lstStyle>
          <a:p>
            <a:pPr marL="311150" lvl="0"/>
            <a:r>
              <a:rPr lang="en-US" dirty="0" smtClean="0"/>
              <a:t>Click to edit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3203575" y="3429000"/>
            <a:ext cx="2736849" cy="28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4" name="Content Placeholder 8"/>
          <p:cNvSpPr>
            <a:spLocks noGrp="1"/>
          </p:cNvSpPr>
          <p:nvPr>
            <p:ph sz="quarter" idx="19"/>
          </p:nvPr>
        </p:nvSpPr>
        <p:spPr>
          <a:xfrm>
            <a:off x="323850" y="3715516"/>
            <a:ext cx="2735263" cy="2089990"/>
          </a:xfrm>
        </p:spPr>
        <p:txBody>
          <a:bodyPr lIns="90000"/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5" name="Content Placeholder 8"/>
          <p:cNvSpPr>
            <a:spLocks noGrp="1"/>
          </p:cNvSpPr>
          <p:nvPr>
            <p:ph sz="quarter" idx="20"/>
          </p:nvPr>
        </p:nvSpPr>
        <p:spPr>
          <a:xfrm>
            <a:off x="3203575" y="3716341"/>
            <a:ext cx="2736849" cy="2089103"/>
          </a:xfrm>
        </p:spPr>
        <p:txBody>
          <a:bodyPr lIns="90000"/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084888" y="3429000"/>
            <a:ext cx="3059112" cy="28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7" name="Content Placeholder 8"/>
          <p:cNvSpPr>
            <a:spLocks noGrp="1"/>
          </p:cNvSpPr>
          <p:nvPr>
            <p:ph sz="quarter" idx="22"/>
          </p:nvPr>
        </p:nvSpPr>
        <p:spPr>
          <a:xfrm>
            <a:off x="6084888" y="3716339"/>
            <a:ext cx="2735262" cy="2089149"/>
          </a:xfrm>
        </p:spPr>
        <p:txBody>
          <a:bodyPr lIns="90000"/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530219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5304"/>
            <a:ext cx="9144000" cy="648072"/>
          </a:xfrm>
          <a:prstGeom prst="rect">
            <a:avLst/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50" y="260351"/>
            <a:ext cx="8496300" cy="792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50" y="1052737"/>
            <a:ext cx="8496300" cy="4752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576" y="6465424"/>
            <a:ext cx="4104705" cy="2160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August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294080"/>
            <a:ext cx="6912768" cy="216743"/>
          </a:xfrm>
          <a:prstGeom prst="rect">
            <a:avLst/>
          </a:prstGeom>
        </p:spPr>
        <p:txBody>
          <a:bodyPr vert="horz" lIns="0" tIns="45720" rIns="91440" bIns="45720" rtlCol="0" anchor="t"/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COMPANY CONFIDENTIAL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3528" y="6294822"/>
            <a:ext cx="432048" cy="376549"/>
          </a:xfrm>
          <a:prstGeom prst="rect">
            <a:avLst/>
          </a:prstGeom>
        </p:spPr>
        <p:txBody>
          <a:bodyPr vert="horz" lIns="91440" tIns="45720" rIns="36000" bIns="45720" rtlCol="0" anchor="t"/>
          <a:lstStyle>
            <a:lvl1pPr algn="l">
              <a:defRPr sz="1000" b="0">
                <a:solidFill>
                  <a:schemeClr val="tx2"/>
                </a:solidFill>
              </a:defRPr>
            </a:lvl1pPr>
          </a:lstStyle>
          <a:p>
            <a:fld id="{FB5D2109-39ED-472A-95BC-8CA08B6559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Line 13"/>
          <p:cNvSpPr>
            <a:spLocks noChangeShapeType="1"/>
          </p:cNvSpPr>
          <p:nvPr userDrawn="1"/>
        </p:nvSpPr>
        <p:spPr bwMode="auto">
          <a:xfrm>
            <a:off x="0" y="244475"/>
            <a:ext cx="9144000" cy="0"/>
          </a:xfrm>
          <a:prstGeom prst="line">
            <a:avLst/>
          </a:prstGeom>
          <a:noFill/>
          <a:ln w="38100">
            <a:solidFill>
              <a:srgbClr val="B3B3B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6786297"/>
            <a:ext cx="9144000" cy="71703"/>
            <a:chOff x="0" y="6742113"/>
            <a:chExt cx="9144000" cy="71703"/>
          </a:xfrm>
        </p:grpSpPr>
        <p:sp>
          <p:nvSpPr>
            <p:cNvPr id="8" name="Rectangle 3"/>
            <p:cNvSpPr>
              <a:spLocks noChangeArrowheads="1"/>
            </p:cNvSpPr>
            <p:nvPr userDrawn="1"/>
          </p:nvSpPr>
          <p:spPr bwMode="auto">
            <a:xfrm>
              <a:off x="0" y="6777816"/>
              <a:ext cx="9144000" cy="36000"/>
            </a:xfrm>
            <a:prstGeom prst="rect">
              <a:avLst/>
            </a:prstGeom>
            <a:solidFill>
              <a:srgbClr val="005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 userDrawn="1"/>
          </p:nvSpPr>
          <p:spPr bwMode="auto">
            <a:xfrm>
              <a:off x="0" y="6742113"/>
              <a:ext cx="9144000" cy="36000"/>
            </a:xfrm>
            <a:prstGeom prst="rect">
              <a:avLst/>
            </a:prstGeom>
            <a:solidFill>
              <a:srgbClr val="0034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pic>
        <p:nvPicPr>
          <p:cNvPr id="1026" name="Picture 2" descr="C:\Users\AUDEA-1\Dropbox\INDUS\DRG\Logos\Logo bkgrnd.png"/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067" y="6253505"/>
            <a:ext cx="1302712" cy="47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25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51" r:id="rId4"/>
    <p:sldLayoutId id="2147483652" r:id="rId5"/>
    <p:sldLayoutId id="2147483653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Font typeface="Arial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6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265113" indent="-265113" algn="l" defTabSz="914400" rtl="0" eaLnBrk="1" latinLnBrk="0" hangingPunct="1">
        <a:spcBef>
          <a:spcPts val="600"/>
        </a:spcBef>
        <a:buClr>
          <a:schemeClr val="tx2"/>
        </a:buClr>
        <a:buFont typeface="Arial" pitchFamily="34" charset="0"/>
        <a:buChar char="●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274638" algn="l" defTabSz="914400" rtl="0" eaLnBrk="1" latinLnBrk="0" hangingPunct="1">
        <a:spcBef>
          <a:spcPts val="200"/>
        </a:spcBef>
        <a:buClr>
          <a:schemeClr val="bg2"/>
        </a:buClr>
        <a:buFont typeface="Arial" pitchFamily="34" charset="0"/>
        <a:buChar char="●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04863" indent="-265113" algn="l" defTabSz="914400" rtl="0" eaLnBrk="1" latinLnBrk="0" hangingPunct="1">
        <a:spcBef>
          <a:spcPts val="200"/>
        </a:spcBef>
        <a:buClr>
          <a:schemeClr val="accent2"/>
        </a:buClr>
        <a:buFont typeface="Arial" pitchFamily="34" charset="0"/>
        <a:buChar char="●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274638" algn="l" defTabSz="914400" rtl="0" eaLnBrk="1" latinLnBrk="0" hangingPunct="1">
        <a:spcBef>
          <a:spcPts val="200"/>
        </a:spcBef>
        <a:buClr>
          <a:schemeClr val="accent1"/>
        </a:buClr>
        <a:buFont typeface="Arial" pitchFamily="34" charset="0"/>
        <a:buChar char="●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233092-54EB-4859-9485-9F3A8FC4DBF0}" type="slidenum">
              <a:rPr lang="en-US">
                <a:solidFill>
                  <a:prstClr val="black">
                    <a:tint val="75000"/>
                  </a:prst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15909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PVIEW BDLIVE Integration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RVI TODAY by “Most Recent update” &gt;YEAR(2011)</a:t>
            </a:r>
          </a:p>
          <a:p>
            <a:r>
              <a:rPr lang="en-US" dirty="0" smtClean="0"/>
              <a:t>IF Company = PVIEW “Company” THEN DELETE</a:t>
            </a:r>
          </a:p>
          <a:p>
            <a:r>
              <a:rPr lang="en-US" dirty="0" smtClean="0"/>
              <a:t>IF Drug Name (Or Synonyms) = PVIEW “Drug Name” THEN DELETE</a:t>
            </a:r>
          </a:p>
          <a:p>
            <a:r>
              <a:rPr lang="en-US" dirty="0" smtClean="0"/>
              <a:t>IF Phase &gt; then </a:t>
            </a:r>
            <a:r>
              <a:rPr lang="en-US" dirty="0" err="1" smtClean="0"/>
              <a:t>Pregesitration</a:t>
            </a:r>
            <a:r>
              <a:rPr lang="en-US" dirty="0" smtClean="0"/>
              <a:t> THEN DELETE</a:t>
            </a:r>
          </a:p>
          <a:p>
            <a:r>
              <a:rPr lang="en-US" dirty="0" smtClean="0"/>
              <a:t>ELSE ADD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COMPANY CONFIDENTIAL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6DCB-DD19-4B96-AC69-29224E227E2A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7806722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 IN BDLIVE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Drug</a:t>
            </a:r>
          </a:p>
          <a:p>
            <a:pPr marL="550863" lvl="2" indent="-285750">
              <a:buFont typeface="Arial"/>
              <a:buChar char="•"/>
            </a:pPr>
            <a:r>
              <a:rPr lang="en-US" dirty="0" smtClean="0"/>
              <a:t>Synonym(s)</a:t>
            </a:r>
          </a:p>
          <a:p>
            <a:pPr marL="825500" lvl="3" indent="-285750">
              <a:buFont typeface="Arial"/>
              <a:buChar char="•"/>
            </a:pPr>
            <a:r>
              <a:rPr lang="en-US" dirty="0" smtClean="0"/>
              <a:t>Indications</a:t>
            </a:r>
          </a:p>
          <a:p>
            <a:pPr marL="1090613" lvl="4" indent="-285750">
              <a:buFont typeface="Arial"/>
              <a:buChar char="•"/>
            </a:pPr>
            <a:r>
              <a:rPr lang="en-US" dirty="0" smtClean="0"/>
              <a:t>Phase</a:t>
            </a:r>
          </a:p>
          <a:p>
            <a:pPr marL="1090613" lvl="4" indent="-285750">
              <a:buFont typeface="Arial"/>
              <a:buChar char="•"/>
            </a:pPr>
            <a:r>
              <a:rPr lang="en-US" dirty="0" smtClean="0"/>
              <a:t>Date </a:t>
            </a:r>
            <a:r>
              <a:rPr lang="en-US" dirty="0"/>
              <a:t>o</a:t>
            </a:r>
            <a:r>
              <a:rPr lang="en-US" dirty="0" smtClean="0"/>
              <a:t>f Most recent phase advance</a:t>
            </a:r>
          </a:p>
          <a:p>
            <a:pPr marL="1090613" lvl="4" indent="-285750">
              <a:buFont typeface="Arial"/>
              <a:buChar char="•"/>
            </a:pPr>
            <a:r>
              <a:rPr lang="en-US" dirty="0" smtClean="0"/>
              <a:t>Company</a:t>
            </a:r>
          </a:p>
          <a:p>
            <a:pPr marL="1090613" lvl="4" indent="-285750">
              <a:buFont typeface="Arial"/>
              <a:buChar char="•"/>
            </a:pPr>
            <a:r>
              <a:rPr lang="en-US" dirty="0" smtClean="0"/>
              <a:t>RVI</a:t>
            </a:r>
          </a:p>
          <a:p>
            <a:pPr marL="1090613" lvl="4" indent="-285750">
              <a:buFont typeface="Arial"/>
              <a:buChar char="•"/>
            </a:pPr>
            <a:r>
              <a:rPr lang="en-US" dirty="0" smtClean="0"/>
              <a:t>Mechanisms/Target</a:t>
            </a:r>
          </a:p>
          <a:p>
            <a:pPr marL="825500" lvl="3" indent="-285750">
              <a:buFont typeface="Arial"/>
              <a:buChar char="•"/>
            </a:pPr>
            <a:r>
              <a:rPr lang="en-US" dirty="0" smtClean="0"/>
              <a:t>Pharmacology</a:t>
            </a:r>
          </a:p>
          <a:p>
            <a:pPr marL="825500" lvl="3" indent="-285750">
              <a:buFont typeface="Arial"/>
              <a:buChar char="•"/>
            </a:pPr>
            <a:r>
              <a:rPr lang="en-US" dirty="0" smtClean="0"/>
              <a:t>Diseases</a:t>
            </a:r>
          </a:p>
          <a:p>
            <a:pPr marL="825500" lvl="3" indent="-285750">
              <a:buFont typeface="Arial"/>
              <a:buChar char="•"/>
            </a:pPr>
            <a:r>
              <a:rPr lang="en-US" dirty="0" smtClean="0"/>
              <a:t>Mechanism of Action</a:t>
            </a:r>
          </a:p>
          <a:p>
            <a:pPr marL="825500" lvl="3" indent="-285750">
              <a:buFont typeface="Arial"/>
              <a:buChar char="•"/>
            </a:pPr>
            <a:r>
              <a:rPr lang="en-US" dirty="0" smtClean="0"/>
              <a:t>Status</a:t>
            </a:r>
          </a:p>
          <a:p>
            <a:pPr marL="825500" lvl="3" indent="-285750">
              <a:buFont typeface="Arial"/>
              <a:buChar char="•"/>
            </a:pPr>
            <a:r>
              <a:rPr lang="en-US" dirty="0" smtClean="0"/>
              <a:t>Packagers</a:t>
            </a:r>
          </a:p>
          <a:p>
            <a:pPr marL="825500" lvl="3" indent="-285750">
              <a:buFont typeface="Arial"/>
              <a:buChar char="•"/>
            </a:pPr>
            <a:r>
              <a:rPr lang="en-US" dirty="0" smtClean="0"/>
              <a:t>Manufacturers</a:t>
            </a:r>
          </a:p>
          <a:p>
            <a:pPr marL="825500" lvl="3" indent="-285750">
              <a:buFont typeface="Arial"/>
              <a:buChar char="•"/>
            </a:pPr>
            <a:r>
              <a:rPr lang="en-US" dirty="0" smtClean="0"/>
              <a:t>KG Comp ID</a:t>
            </a:r>
          </a:p>
          <a:p>
            <a:pPr marL="825500" lvl="3" indent="-285750">
              <a:buFont typeface="Arial"/>
              <a:buChar char="•"/>
            </a:pPr>
            <a:r>
              <a:rPr lang="en-US" dirty="0" smtClean="0"/>
              <a:t>Gene</a:t>
            </a:r>
          </a:p>
          <a:p>
            <a:pPr marL="825500" lvl="3" indent="-285750">
              <a:buFont typeface="Arial"/>
              <a:buChar char="•"/>
            </a:pPr>
            <a:r>
              <a:rPr lang="en-US" dirty="0" smtClean="0"/>
              <a:t>Gene Name</a:t>
            </a:r>
          </a:p>
          <a:p>
            <a:pPr marL="825500" lvl="3" indent="-285750">
              <a:buFont typeface="Arial"/>
              <a:buChar char="•"/>
            </a:pPr>
            <a:r>
              <a:rPr lang="en-US" dirty="0" smtClean="0"/>
              <a:t>Pathway</a:t>
            </a:r>
          </a:p>
          <a:p>
            <a:pPr marL="825500" lvl="3" indent="-285750">
              <a:buFont typeface="Arial"/>
              <a:buChar char="•"/>
            </a:pPr>
            <a:r>
              <a:rPr lang="en-US" dirty="0" smtClean="0"/>
              <a:t>NDC</a:t>
            </a:r>
          </a:p>
          <a:p>
            <a:pPr marL="825500" lvl="3" indent="-285750">
              <a:buFont typeface="Arial"/>
              <a:buChar char="•"/>
            </a:pPr>
            <a:r>
              <a:rPr lang="en-US" dirty="0" smtClean="0"/>
              <a:t>FDA ID</a:t>
            </a:r>
          </a:p>
          <a:p>
            <a:pPr marL="825500" lvl="3" indent="-285750">
              <a:buFont typeface="Arial"/>
              <a:buChar char="•"/>
            </a:pPr>
            <a:endParaRPr lang="en-US" dirty="0" smtClean="0"/>
          </a:p>
          <a:p>
            <a:pPr marL="825500" lvl="3" indent="-285750"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COMPANY CONFIDENTIAL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6DCB-DD19-4B96-AC69-29224E227E2A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1586162"/>
      </p:ext>
    </p:extLst>
  </p:cSld>
  <p:clrMapOvr>
    <a:masterClrMapping/>
  </p:clrMapOvr>
  <p:transition xmlns:p14="http://schemas.microsoft.com/office/powerpoint/2010/main" spd="slow">
    <p:fade/>
  </p:transition>
</p:sld>
</file>

<file path=ppt/theme/theme1.xml><?xml version="1.0" encoding="utf-8"?>
<a:theme xmlns:a="http://schemas.openxmlformats.org/drawingml/2006/main" name="Office Theme">
  <a:themeElements>
    <a:clrScheme name="DRG">
      <a:dk1>
        <a:sysClr val="windowText" lastClr="000000"/>
      </a:dk1>
      <a:lt1>
        <a:sysClr val="window" lastClr="FFFFFF"/>
      </a:lt1>
      <a:dk2>
        <a:srgbClr val="7F7F7F"/>
      </a:dk2>
      <a:lt2>
        <a:srgbClr val="C0C0C2"/>
      </a:lt2>
      <a:accent1>
        <a:srgbClr val="003468"/>
      </a:accent1>
      <a:accent2>
        <a:srgbClr val="005DAA"/>
      </a:accent2>
      <a:accent3>
        <a:srgbClr val="F89828"/>
      </a:accent3>
      <a:accent4>
        <a:srgbClr val="8E0C3A"/>
      </a:accent4>
      <a:accent5>
        <a:srgbClr val="009242"/>
      </a:accent5>
      <a:accent6>
        <a:srgbClr val="935097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harmaStrat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31121</TotalTime>
  <Words>96</Words>
  <Application>Microsoft Macintosh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2_Custom Design</vt:lpstr>
      <vt:lpstr>PVIEW BDLIVE Integration Rules</vt:lpstr>
      <vt:lpstr>Fields IN BDLIVE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AUDEA-1</dc:creator>
  <cp:lastModifiedBy>Bhyde</cp:lastModifiedBy>
  <cp:revision>514</cp:revision>
  <cp:lastPrinted>2013-08-19T22:47:46Z</cp:lastPrinted>
  <dcterms:created xsi:type="dcterms:W3CDTF">2013-07-24T13:07:13Z</dcterms:created>
  <dcterms:modified xsi:type="dcterms:W3CDTF">2014-07-15T16:27:31Z</dcterms:modified>
</cp:coreProperties>
</file>