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12119-294F-4114-B43B-0046F694956C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0C579-FF1C-4693-B1F7-2337909189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0C579-FF1C-4693-B1F7-2337909189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4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0C579-FF1C-4693-B1F7-2337909189D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0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06CC-83A9-A338-0856-346456ED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AFEB-5A2B-A375-624B-C8EBC936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E3D5-3275-A412-2151-40B133CA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20DD-D95E-5563-7598-5430100B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DEF3-9299-647A-A77C-1C9F96EB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46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52AA-6F97-A50A-BD5F-7FC62E32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B68CB-C400-415F-7C4C-68C28EA2B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D2CAF-E470-7005-4D56-52A3080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EF624-4BA3-3E72-46BA-0A5876E0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BD16-A05E-EE9E-DE85-A9BF4973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71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C35B0-A903-278F-2DB5-D4DBEFA1D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C2D1C-BD2B-C497-BAD7-0A194BC5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6805-63C0-CE50-D09B-B318246A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B79-75A4-1A16-C9D9-92F88DFB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180E9-98E3-F7C3-46A6-482B04EE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11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97CA-D534-BC81-7566-E62071B0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08B9-ED76-5829-4F24-AD755B1D0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24CB-5ED7-73C2-93C1-DE85045A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9409-0C68-1432-36ED-4FFAB1C0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8C0E6-9BAF-82EF-1D42-397B6507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72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ADBD-891E-7B72-1338-D521ADE3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F5F4-F8D2-3BCE-CB5D-92413E54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2B79-8138-A1A3-AE30-F1BA735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3365-7D94-02E3-2C08-556AEF4C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BC6-B735-49FD-8487-E15647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B64-0865-17EB-C434-0A980639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0271-220A-6DE3-412D-FBE256476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65CBE-B983-1139-A2D2-385E5E37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B333F-D448-6A49-D819-A4A1C689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6DFC-AD13-F2EB-33C1-E0775DC3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92526-4C75-587B-9DBE-F1F4D2F9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3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BD35-BE77-45CE-1FE1-52F5C6E1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69DF-8E21-55C4-C410-6A3A5DC2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56F2F-2BE4-CDD4-8F08-293011748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9487A-F778-C5E5-BD05-23F4A5BB9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DB62B-F1E5-15BC-6A35-47FE1554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B68A9-7832-DECC-2C55-C6108D0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BC12B-4302-FF68-44D3-89344D4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3964C-4BD7-9FCA-2FEB-06A533BE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7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C718-5F3B-4263-9486-44DB30A5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05EA-9733-7B36-7562-E8838450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5132D-DDF4-AECE-5963-4C7FCF24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B861-4B33-3445-8D74-52C12C8D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62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E383-93D8-9BB1-F3E1-A4BC5080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11A73-644C-AED0-A213-CA9FB138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151C-2EC8-4C0C-0A3B-1BA074D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3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7BC6-4834-BD8C-165F-7B14ABB0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2673-BB28-7F4F-59D8-8C993D81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FDB04-2DF1-0749-F119-6BA21C41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7DC7-BA2A-11F8-CBE1-14D54F77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4BBD3-1E38-1D5E-8653-8E1BDDB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7C4E-8888-F51F-FC43-1A58E1AD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9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4300-4EDE-B3D3-F30C-448F6F8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D53B1-300E-D3A4-9F02-073656947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CAFD-7F11-3BE2-44E1-C278D0EA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216DD-66D7-1323-6351-1A8C6A5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4E7E-F362-B77B-3529-2B4BA7F2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440EF-3DBC-67C5-C28D-78746519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88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E0F7A-0EE1-376D-A7B3-2FF5C3A6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7EBB-9C9C-BC1B-3F22-EE6B839B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A202-91EB-C010-D06F-66B972D5C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2DBBE-F530-4E00-9C49-2643BCD65FA6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D56A-D256-EA17-13BD-42079EBD5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2E7D-745B-B6D4-8449-516DA030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84D27-2686-4872-8A13-870475DC784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68B0-595C-8D6D-EFFB-0C919BB49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Polycoin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1DAD-36A7-872A-4B35-49F61C9FA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blockchain for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and </a:t>
            </a:r>
            <a:r>
              <a:rPr lang="fr-FR" dirty="0" err="1"/>
              <a:t>traceability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08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AB3436-F55E-F4D5-9196-01047BBEA0FE}"/>
              </a:ext>
            </a:extLst>
          </p:cNvPr>
          <p:cNvSpPr/>
          <p:nvPr/>
        </p:nvSpPr>
        <p:spPr>
          <a:xfrm>
            <a:off x="4744721" y="4067754"/>
            <a:ext cx="1167194" cy="544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55C2A36-47E9-1A74-C731-AF7B78246974}"/>
              </a:ext>
            </a:extLst>
          </p:cNvPr>
          <p:cNvSpPr/>
          <p:nvPr/>
        </p:nvSpPr>
        <p:spPr>
          <a:xfrm>
            <a:off x="4124960" y="2211754"/>
            <a:ext cx="3089845" cy="92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CAF2A-E1DB-8834-A7C4-85A7106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1: </a:t>
            </a:r>
            <a:r>
              <a:rPr lang="fr-FR" dirty="0" err="1"/>
              <a:t>Organization</a:t>
            </a:r>
            <a:r>
              <a:rPr lang="fr-FR" dirty="0"/>
              <a:t> registration</a:t>
            </a:r>
          </a:p>
        </p:txBody>
      </p:sp>
      <p:pic>
        <p:nvPicPr>
          <p:cNvPr id="1026" name="Picture 2" descr="Entreprise - Icônes entreprise gratuites">
            <a:extLst>
              <a:ext uri="{FF2B5EF4-FFF2-40B4-BE49-F238E27FC236}">
                <a16:creationId xmlns:a16="http://schemas.microsoft.com/office/drawing/2014/main" id="{9D24DCE9-9FB8-37A1-AEB7-0DE3BEC6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304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B1DA656-394D-16D8-A552-57022919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93" y="1803842"/>
            <a:ext cx="1751716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4279E-46DB-53BE-639C-085E663E032B}"/>
              </a:ext>
            </a:extLst>
          </p:cNvPr>
          <p:cNvSpPr txBox="1"/>
          <p:nvPr/>
        </p:nvSpPr>
        <p:spPr>
          <a:xfrm>
            <a:off x="4135448" y="2182421"/>
            <a:ext cx="341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Certificate</a:t>
            </a:r>
            <a:r>
              <a:rPr lang="fr-FR" dirty="0"/>
              <a:t> (</a:t>
            </a:r>
            <a:r>
              <a:rPr lang="fr-FR" dirty="0" err="1"/>
              <a:t>delivered</a:t>
            </a:r>
            <a:r>
              <a:rPr lang="fr-FR" dirty="0"/>
              <a:t> by a CA)</a:t>
            </a:r>
          </a:p>
          <a:p>
            <a:r>
              <a:rPr lang="fr-FR" dirty="0" err="1"/>
              <a:t>Organization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  <a:p>
            <a:r>
              <a:rPr lang="fr-FR" dirty="0" err="1"/>
              <a:t>Organization’s</a:t>
            </a:r>
            <a:r>
              <a:rPr lang="fr-FR" dirty="0"/>
              <a:t> ETH </a:t>
            </a:r>
            <a:r>
              <a:rPr lang="fr-FR" dirty="0" err="1"/>
              <a:t>Adress</a:t>
            </a:r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1D05E73-8729-AE79-52A6-70F718F96F6B}"/>
              </a:ext>
            </a:extLst>
          </p:cNvPr>
          <p:cNvSpPr/>
          <p:nvPr/>
        </p:nvSpPr>
        <p:spPr>
          <a:xfrm>
            <a:off x="2936240" y="2113280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55CD76-57F3-E8AB-6326-C7EF708F7025}"/>
              </a:ext>
            </a:extLst>
          </p:cNvPr>
          <p:cNvSpPr/>
          <p:nvPr/>
        </p:nvSpPr>
        <p:spPr>
          <a:xfrm>
            <a:off x="7447280" y="2113279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A7E91-9169-05BF-F72C-9490624DB187}"/>
              </a:ext>
            </a:extLst>
          </p:cNvPr>
          <p:cNvSpPr/>
          <p:nvPr/>
        </p:nvSpPr>
        <p:spPr>
          <a:xfrm>
            <a:off x="8723892" y="4886960"/>
            <a:ext cx="2066027" cy="16059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hash 0xA2</a:t>
            </a:r>
          </a:p>
          <a:p>
            <a:pPr algn="ctr"/>
            <a:r>
              <a:rPr lang="fr-FR" sz="1400" dirty="0"/>
              <a:t>(IDENTIFIER)</a:t>
            </a:r>
          </a:p>
          <a:p>
            <a:pPr marL="285750" indent="-285750" algn="ctr">
              <a:buFontTx/>
              <a:buChar char="-"/>
            </a:pPr>
            <a:r>
              <a:rPr lang="fr-FR" dirty="0" err="1"/>
              <a:t>Org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 err="1"/>
              <a:t>Certificate</a:t>
            </a:r>
            <a:endParaRPr lang="fr-FR" dirty="0"/>
          </a:p>
          <a:p>
            <a:pPr marL="285750" indent="-285750" algn="ctr">
              <a:buFontTx/>
              <a:buChar char="-"/>
            </a:pPr>
            <a:r>
              <a:rPr lang="fr-FR" dirty="0"/>
              <a:t>Public key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ETH </a:t>
            </a:r>
            <a:r>
              <a:rPr lang="fr-FR" dirty="0" err="1"/>
              <a:t>Adress</a:t>
            </a:r>
            <a:endParaRPr lang="fr-FR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D430F19-F5CF-995E-212D-76188CCB9A74}"/>
              </a:ext>
            </a:extLst>
          </p:cNvPr>
          <p:cNvSpPr/>
          <p:nvPr/>
        </p:nvSpPr>
        <p:spPr>
          <a:xfrm>
            <a:off x="9297607" y="3652077"/>
            <a:ext cx="1751716" cy="11383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C5E58C4-6588-3A08-4100-D752AF8B657A}"/>
              </a:ext>
            </a:extLst>
          </p:cNvPr>
          <p:cNvSpPr/>
          <p:nvPr/>
        </p:nvSpPr>
        <p:spPr>
          <a:xfrm rot="5400000" flipV="1">
            <a:off x="7108020" y="2607142"/>
            <a:ext cx="993482" cy="3017521"/>
          </a:xfrm>
          <a:prstGeom prst="bentUpArrow">
            <a:avLst>
              <a:gd name="adj1" fmla="val 25000"/>
              <a:gd name="adj2" fmla="val 23977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E0FC6-1F40-62E6-439D-3F94C71C1AC7}"/>
              </a:ext>
            </a:extLst>
          </p:cNvPr>
          <p:cNvSpPr txBox="1"/>
          <p:nvPr/>
        </p:nvSpPr>
        <p:spPr>
          <a:xfrm>
            <a:off x="4674805" y="4165324"/>
            <a:ext cx="142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Private</a:t>
            </a:r>
            <a:r>
              <a:rPr lang="fr-FR" dirty="0"/>
              <a:t> key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5413B05B-0910-0102-2D66-27B1E3AF61D4}"/>
              </a:ext>
            </a:extLst>
          </p:cNvPr>
          <p:cNvSpPr/>
          <p:nvPr/>
        </p:nvSpPr>
        <p:spPr>
          <a:xfrm flipH="1">
            <a:off x="1584960" y="3597484"/>
            <a:ext cx="3089845" cy="88899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508E0-75A0-8EE2-8753-9FA3CBA60308}"/>
              </a:ext>
            </a:extLst>
          </p:cNvPr>
          <p:cNvSpPr/>
          <p:nvPr/>
        </p:nvSpPr>
        <p:spPr>
          <a:xfrm>
            <a:off x="1066800" y="4998720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0x8S</a:t>
            </a:r>
          </a:p>
          <a:p>
            <a:pPr algn="ctr"/>
            <a:r>
              <a:rPr lang="fr-FR" sz="1400" dirty="0"/>
              <a:t>(IDENTIFIER)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E4DAD3-8B1F-BDFC-C50C-7B5C30A39822}"/>
              </a:ext>
            </a:extLst>
          </p:cNvPr>
          <p:cNvSpPr/>
          <p:nvPr/>
        </p:nvSpPr>
        <p:spPr>
          <a:xfrm>
            <a:off x="2753360" y="4992637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0x54</a:t>
            </a:r>
          </a:p>
          <a:p>
            <a:pPr algn="ctr"/>
            <a:r>
              <a:rPr lang="fr-FR" sz="1400" dirty="0"/>
              <a:t>(CODE)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9477A-37C3-4D0E-07F6-C38C44C304A4}"/>
              </a:ext>
            </a:extLst>
          </p:cNvPr>
          <p:cNvSpPr/>
          <p:nvPr/>
        </p:nvSpPr>
        <p:spPr>
          <a:xfrm>
            <a:off x="4468626" y="4992636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0xA2</a:t>
            </a:r>
          </a:p>
          <a:p>
            <a:pPr algn="ctr"/>
            <a:r>
              <a:rPr lang="fr-FR" sz="1400" dirty="0"/>
              <a:t>(IDENTIFIER)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7A3205A-616B-F9A9-9482-EA528902FD8D}"/>
              </a:ext>
            </a:extLst>
          </p:cNvPr>
          <p:cNvSpPr/>
          <p:nvPr/>
        </p:nvSpPr>
        <p:spPr>
          <a:xfrm flipH="1">
            <a:off x="6532880" y="5275246"/>
            <a:ext cx="1615440" cy="873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Added 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C1F7BF-0C16-A925-D86F-C8BD4255740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2336800" y="5689917"/>
            <a:ext cx="416560" cy="608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8E261E-9C8A-DF29-952E-2F3F3BEDEE64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4023360" y="5689916"/>
            <a:ext cx="445266" cy="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51463-55C9-D391-609B-237C6E004147}"/>
              </a:ext>
            </a:extLst>
          </p:cNvPr>
          <p:cNvSpPr txBox="1"/>
          <p:nvPr/>
        </p:nvSpPr>
        <p:spPr>
          <a:xfrm>
            <a:off x="2336800" y="6444079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PolyCoin</a:t>
            </a:r>
            <a:r>
              <a:rPr lang="fr-FR" dirty="0"/>
              <a:t> Blockchain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470D18C-1257-954F-120C-4EC0D8DD8701}"/>
              </a:ext>
            </a:extLst>
          </p:cNvPr>
          <p:cNvSpPr txBox="1"/>
          <p:nvPr/>
        </p:nvSpPr>
        <p:spPr>
          <a:xfrm>
            <a:off x="751840" y="1619176"/>
            <a:ext cx="24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Bank / Soft </a:t>
            </a:r>
            <a:r>
              <a:rPr lang="fr-FR" dirty="0" err="1"/>
              <a:t>company</a:t>
            </a:r>
            <a:endParaRPr lang="fr-FR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597DF5-9E33-0476-1E61-E98E1620ED4E}"/>
              </a:ext>
            </a:extLst>
          </p:cNvPr>
          <p:cNvSpPr txBox="1"/>
          <p:nvPr/>
        </p:nvSpPr>
        <p:spPr>
          <a:xfrm>
            <a:off x="9030791" y="141787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PolyCoin</a:t>
            </a:r>
            <a:endParaRPr lang="fr-FR" dirty="0"/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5BA3ACF-A75C-A46D-080B-3C1813C4FFF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51840" y="5696000"/>
            <a:ext cx="31496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1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93AF3-72D0-79A2-C885-FB24C392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93CE-DFD0-7B14-0846-E78FE28D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2.1: </a:t>
            </a:r>
            <a:r>
              <a:rPr lang="fr-FR" dirty="0" err="1"/>
              <a:t>Preparation</a:t>
            </a:r>
            <a:r>
              <a:rPr lang="fr-FR" dirty="0"/>
              <a:t> of the source code</a:t>
            </a:r>
          </a:p>
        </p:txBody>
      </p:sp>
      <p:pic>
        <p:nvPicPr>
          <p:cNvPr id="1026" name="Picture 2" descr="Entreprise - Icônes entreprise gratuites">
            <a:extLst>
              <a:ext uri="{FF2B5EF4-FFF2-40B4-BE49-F238E27FC236}">
                <a16:creationId xmlns:a16="http://schemas.microsoft.com/office/drawing/2014/main" id="{783DF4D9-20A4-7507-805E-41749432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976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7A19828-4765-A64F-C85C-A9312BBB3AB7}"/>
              </a:ext>
            </a:extLst>
          </p:cNvPr>
          <p:cNvSpPr/>
          <p:nvPr/>
        </p:nvSpPr>
        <p:spPr>
          <a:xfrm>
            <a:off x="2936240" y="3342640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Write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3FB1099-A686-9769-688E-386F49CA7F59}"/>
              </a:ext>
            </a:extLst>
          </p:cNvPr>
          <p:cNvSpPr txBox="1"/>
          <p:nvPr/>
        </p:nvSpPr>
        <p:spPr>
          <a:xfrm>
            <a:off x="4389120" y="428902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.sol File</a:t>
            </a:r>
          </a:p>
        </p:txBody>
      </p:sp>
      <p:pic>
        <p:nvPicPr>
          <p:cNvPr id="4098" name="Picture 2" descr="Free File SVG, PNG Icon, Symbol. Download Image.">
            <a:extLst>
              <a:ext uri="{FF2B5EF4-FFF2-40B4-BE49-F238E27FC236}">
                <a16:creationId xmlns:a16="http://schemas.microsoft.com/office/drawing/2014/main" id="{D4C490E5-70A3-17B7-2E6F-AD8B04382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3029466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45BB0-2B2F-0601-3187-3738694AED93}"/>
              </a:ext>
            </a:extLst>
          </p:cNvPr>
          <p:cNvSpPr txBox="1"/>
          <p:nvPr/>
        </p:nvSpPr>
        <p:spPr>
          <a:xfrm>
            <a:off x="716280" y="2688322"/>
            <a:ext cx="33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Bank / Soft </a:t>
            </a:r>
            <a:r>
              <a:rPr lang="fr-FR" dirty="0" err="1"/>
              <a:t>company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E7F7FF8-76BB-EE75-AA90-DB538D385543}"/>
              </a:ext>
            </a:extLst>
          </p:cNvPr>
          <p:cNvSpPr/>
          <p:nvPr/>
        </p:nvSpPr>
        <p:spPr>
          <a:xfrm>
            <a:off x="5694680" y="3342640"/>
            <a:ext cx="27889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private</a:t>
            </a:r>
            <a:r>
              <a:rPr lang="fr-FR" dirty="0"/>
              <a:t> key</a:t>
            </a:r>
          </a:p>
        </p:txBody>
      </p:sp>
      <p:pic>
        <p:nvPicPr>
          <p:cNvPr id="4100" name="Picture 4" descr="Vecteurs et illustrations de Signature Png en téléchargement gratuit |  Freepik">
            <a:extLst>
              <a:ext uri="{FF2B5EF4-FFF2-40B4-BE49-F238E27FC236}">
                <a16:creationId xmlns:a16="http://schemas.microsoft.com/office/drawing/2014/main" id="{72B70594-B6AC-513F-4CEC-5FD432F1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75" y="2754868"/>
            <a:ext cx="2069793" cy="15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E92A16-76C2-33D4-3CAD-4531F55034DC}"/>
              </a:ext>
            </a:extLst>
          </p:cNvPr>
          <p:cNvSpPr txBox="1"/>
          <p:nvPr/>
        </p:nvSpPr>
        <p:spPr>
          <a:xfrm>
            <a:off x="9089882" y="4289028"/>
            <a:ext cx="20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File’s</a:t>
            </a:r>
            <a:r>
              <a:rPr lang="fr-FR" dirty="0"/>
              <a:t> signature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69CFF2-C46D-8B7E-4E34-4E9950A8C7F7}"/>
              </a:ext>
            </a:extLst>
          </p:cNvPr>
          <p:cNvSpPr txBox="1"/>
          <p:nvPr/>
        </p:nvSpPr>
        <p:spPr>
          <a:xfrm>
            <a:off x="3017520" y="5286662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several Banks/ Soft companies are involved, one signature must be generated per organization (with their own private key)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573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940D4-68B4-A1DE-220F-DFC13AF8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7F16A4-6DC8-62CD-61F8-692CA049A3BA}"/>
              </a:ext>
            </a:extLst>
          </p:cNvPr>
          <p:cNvSpPr/>
          <p:nvPr/>
        </p:nvSpPr>
        <p:spPr>
          <a:xfrm>
            <a:off x="4124960" y="2211754"/>
            <a:ext cx="3089845" cy="656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EF57-70C4-011E-74B1-CD6116D9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2.2: </a:t>
            </a:r>
            <a:r>
              <a:rPr lang="fr-FR" dirty="0" err="1"/>
              <a:t>Upload</a:t>
            </a:r>
            <a:r>
              <a:rPr lang="fr-FR" dirty="0"/>
              <a:t> source code</a:t>
            </a:r>
          </a:p>
        </p:txBody>
      </p:sp>
      <p:pic>
        <p:nvPicPr>
          <p:cNvPr id="1026" name="Picture 2" descr="Entreprise - Icônes entreprise gratuites">
            <a:extLst>
              <a:ext uri="{FF2B5EF4-FFF2-40B4-BE49-F238E27FC236}">
                <a16:creationId xmlns:a16="http://schemas.microsoft.com/office/drawing/2014/main" id="{5AA79BCF-FC95-80A5-70E9-619BD932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30400"/>
            <a:ext cx="14986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33B42E-82ED-BC6F-4955-618BC8A9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93" y="1803842"/>
            <a:ext cx="1751716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2F4140-F8A4-73F9-445C-CF6C5C0D125C}"/>
              </a:ext>
            </a:extLst>
          </p:cNvPr>
          <p:cNvSpPr txBox="1"/>
          <p:nvPr/>
        </p:nvSpPr>
        <p:spPr>
          <a:xfrm>
            <a:off x="4124960" y="2211754"/>
            <a:ext cx="341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code (.sol)</a:t>
            </a:r>
          </a:p>
          <a:p>
            <a:r>
              <a:rPr lang="fr-FR" dirty="0"/>
              <a:t>Signatures of the source code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CBE745-4C7B-BB18-BAE2-EE8BFAB80B54}"/>
              </a:ext>
            </a:extLst>
          </p:cNvPr>
          <p:cNvSpPr/>
          <p:nvPr/>
        </p:nvSpPr>
        <p:spPr>
          <a:xfrm>
            <a:off x="2936240" y="2113280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6774B9A-2C24-51C3-DAC9-62D452F1B7E5}"/>
              </a:ext>
            </a:extLst>
          </p:cNvPr>
          <p:cNvSpPr/>
          <p:nvPr/>
        </p:nvSpPr>
        <p:spPr>
          <a:xfrm>
            <a:off x="7447280" y="2113279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F870A-3C5C-5566-716E-0EEEEB226873}"/>
              </a:ext>
            </a:extLst>
          </p:cNvPr>
          <p:cNvSpPr/>
          <p:nvPr/>
        </p:nvSpPr>
        <p:spPr>
          <a:xfrm>
            <a:off x="8723892" y="4886960"/>
            <a:ext cx="2066027" cy="16059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hash 0xR5</a:t>
            </a:r>
          </a:p>
          <a:p>
            <a:pPr algn="ctr"/>
            <a:r>
              <a:rPr lang="fr-FR" sz="1400" dirty="0"/>
              <a:t>(CODE)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Source code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Signatures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F7693B-3F30-4E02-8178-D53D43ED6FCD}"/>
              </a:ext>
            </a:extLst>
          </p:cNvPr>
          <p:cNvSpPr/>
          <p:nvPr/>
        </p:nvSpPr>
        <p:spPr>
          <a:xfrm>
            <a:off x="1066800" y="4998720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0x54</a:t>
            </a:r>
          </a:p>
          <a:p>
            <a:pPr algn="ctr"/>
            <a:r>
              <a:rPr lang="fr-FR" sz="1400" dirty="0"/>
              <a:t>(CODE)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E6B387-8EC1-FD35-8B23-842CE62CA30C}"/>
              </a:ext>
            </a:extLst>
          </p:cNvPr>
          <p:cNvSpPr/>
          <p:nvPr/>
        </p:nvSpPr>
        <p:spPr>
          <a:xfrm>
            <a:off x="2753360" y="4992637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0xA2</a:t>
            </a:r>
          </a:p>
          <a:p>
            <a:pPr algn="ctr"/>
            <a:r>
              <a:rPr lang="fr-FR" sz="1400" dirty="0"/>
              <a:t>(IDENTIFIER)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75791CD-796F-D320-2C2B-5F10DBA9B6A0}"/>
              </a:ext>
            </a:extLst>
          </p:cNvPr>
          <p:cNvSpPr/>
          <p:nvPr/>
        </p:nvSpPr>
        <p:spPr>
          <a:xfrm flipH="1">
            <a:off x="6532880" y="5275246"/>
            <a:ext cx="1615440" cy="873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Added 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CC138F-47E0-610E-39A0-9607D8B085CE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2336800" y="5689917"/>
            <a:ext cx="416560" cy="6083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8F7DF8-C21D-E7A4-CE06-79A6CC02A2A3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023360" y="5689916"/>
            <a:ext cx="445266" cy="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898AA4A-0387-FCAE-C77C-0F5A489E0BAA}"/>
              </a:ext>
            </a:extLst>
          </p:cNvPr>
          <p:cNvSpPr txBox="1"/>
          <p:nvPr/>
        </p:nvSpPr>
        <p:spPr>
          <a:xfrm>
            <a:off x="9030791" y="141787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PolyCoin</a:t>
            </a:r>
            <a:endParaRPr lang="fr-F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397E0F-A3E9-659D-041D-7B320F6A73EC}"/>
              </a:ext>
            </a:extLst>
          </p:cNvPr>
          <p:cNvCxnSpPr>
            <a:cxnSpLocks/>
          </p:cNvCxnSpPr>
          <p:nvPr/>
        </p:nvCxnSpPr>
        <p:spPr>
          <a:xfrm flipH="1">
            <a:off x="751840" y="5696000"/>
            <a:ext cx="31496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E974E8-7302-1283-1DD0-2469EBBED444}"/>
              </a:ext>
            </a:extLst>
          </p:cNvPr>
          <p:cNvSpPr/>
          <p:nvPr/>
        </p:nvSpPr>
        <p:spPr>
          <a:xfrm>
            <a:off x="4468626" y="4992636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0xR5</a:t>
            </a:r>
          </a:p>
          <a:p>
            <a:pPr algn="ctr"/>
            <a:r>
              <a:rPr lang="fr-FR" sz="1400" dirty="0"/>
              <a:t>(CODE)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4EBAF-5073-151A-0924-2847D339B522}"/>
              </a:ext>
            </a:extLst>
          </p:cNvPr>
          <p:cNvSpPr txBox="1"/>
          <p:nvPr/>
        </p:nvSpPr>
        <p:spPr>
          <a:xfrm>
            <a:off x="2491740" y="6398490"/>
            <a:ext cx="282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PolyCoin</a:t>
            </a:r>
            <a:r>
              <a:rPr lang="fr-FR" dirty="0"/>
              <a:t> Blockchain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B82B904-2748-841C-9900-DCEF96DB81C5}"/>
              </a:ext>
            </a:extLst>
          </p:cNvPr>
          <p:cNvSpPr/>
          <p:nvPr/>
        </p:nvSpPr>
        <p:spPr>
          <a:xfrm flipH="1">
            <a:off x="1584960" y="3597484"/>
            <a:ext cx="3089845" cy="88899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10AD9B-446A-8E43-D4E6-6E5A9CD5EB0F}"/>
              </a:ext>
            </a:extLst>
          </p:cNvPr>
          <p:cNvSpPr/>
          <p:nvPr/>
        </p:nvSpPr>
        <p:spPr>
          <a:xfrm>
            <a:off x="4744721" y="4067754"/>
            <a:ext cx="1167194" cy="5448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3C2DA-00E3-A145-78FB-5A6DAF92D46F}"/>
              </a:ext>
            </a:extLst>
          </p:cNvPr>
          <p:cNvSpPr txBox="1"/>
          <p:nvPr/>
        </p:nvSpPr>
        <p:spPr>
          <a:xfrm>
            <a:off x="4674805" y="4165324"/>
            <a:ext cx="142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Code 200</a:t>
            </a:r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B2018372-BBBB-80C7-229C-0BD91DB9346C}"/>
              </a:ext>
            </a:extLst>
          </p:cNvPr>
          <p:cNvSpPr/>
          <p:nvPr/>
        </p:nvSpPr>
        <p:spPr>
          <a:xfrm rot="5400000" flipV="1">
            <a:off x="7108020" y="2607142"/>
            <a:ext cx="993482" cy="3017521"/>
          </a:xfrm>
          <a:prstGeom prst="bentUpArrow">
            <a:avLst>
              <a:gd name="adj1" fmla="val 25000"/>
              <a:gd name="adj2" fmla="val 23977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sp>
        <p:nvSpPr>
          <p:cNvPr id="1025" name="Arrow: Down 1024">
            <a:extLst>
              <a:ext uri="{FF2B5EF4-FFF2-40B4-BE49-F238E27FC236}">
                <a16:creationId xmlns:a16="http://schemas.microsoft.com/office/drawing/2014/main" id="{9505D566-FEA7-CAA9-9C2B-6CAB3EADC24D}"/>
              </a:ext>
            </a:extLst>
          </p:cNvPr>
          <p:cNvSpPr/>
          <p:nvPr/>
        </p:nvSpPr>
        <p:spPr>
          <a:xfrm>
            <a:off x="9297607" y="3652077"/>
            <a:ext cx="1751716" cy="11383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A1718646-78FB-1388-6677-81B2160FEC76}"/>
              </a:ext>
            </a:extLst>
          </p:cNvPr>
          <p:cNvSpPr txBox="1"/>
          <p:nvPr/>
        </p:nvSpPr>
        <p:spPr>
          <a:xfrm>
            <a:off x="838200" y="1629314"/>
            <a:ext cx="33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Bank / Soft </a:t>
            </a:r>
            <a:r>
              <a:rPr lang="fr-FR" dirty="0" err="1"/>
              <a:t>company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86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672F-46DD-416B-646A-18A20298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E5BD53-FC85-59CD-7169-CC0D7956FC1F}"/>
              </a:ext>
            </a:extLst>
          </p:cNvPr>
          <p:cNvSpPr/>
          <p:nvPr/>
        </p:nvSpPr>
        <p:spPr>
          <a:xfrm>
            <a:off x="4124960" y="1966809"/>
            <a:ext cx="3089845" cy="656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961F9-4986-4195-EB4E-587F6237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3: </a:t>
            </a:r>
            <a:r>
              <a:rPr lang="fr-FR" dirty="0" err="1"/>
              <a:t>Traceability</a:t>
            </a:r>
            <a:endParaRPr lang="fr-FR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E7C7EA-EC74-C6EB-63D2-4927356C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893" y="1803842"/>
            <a:ext cx="1751716" cy="175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6E6D1-0AA8-C212-2B04-6EA88A56BBDA}"/>
              </a:ext>
            </a:extLst>
          </p:cNvPr>
          <p:cNvSpPr txBox="1"/>
          <p:nvPr/>
        </p:nvSpPr>
        <p:spPr>
          <a:xfrm>
            <a:off x="4124960" y="1966809"/>
            <a:ext cx="291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I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responsible</a:t>
            </a:r>
            <a:r>
              <a:rPr lang="fr-FR" dirty="0"/>
              <a:t> of the block 0xR5 »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1CDBE4-92AB-6021-1FBA-620F8EB63F63}"/>
              </a:ext>
            </a:extLst>
          </p:cNvPr>
          <p:cNvSpPr/>
          <p:nvPr/>
        </p:nvSpPr>
        <p:spPr>
          <a:xfrm>
            <a:off x="2805365" y="1909182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3F6505-2108-3B0F-C2BD-4F192B45510F}"/>
              </a:ext>
            </a:extLst>
          </p:cNvPr>
          <p:cNvSpPr/>
          <p:nvPr/>
        </p:nvSpPr>
        <p:spPr>
          <a:xfrm>
            <a:off x="7459301" y="1909182"/>
            <a:ext cx="1087120" cy="843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3BC698-8C81-CE4D-1FEF-F020FABB902D}"/>
              </a:ext>
            </a:extLst>
          </p:cNvPr>
          <p:cNvSpPr/>
          <p:nvPr/>
        </p:nvSpPr>
        <p:spPr>
          <a:xfrm>
            <a:off x="7899400" y="5054623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0xA2</a:t>
            </a:r>
          </a:p>
          <a:p>
            <a:pPr algn="ctr"/>
            <a:r>
              <a:rPr lang="fr-FR" sz="1400" dirty="0"/>
              <a:t>(IDENTIFIER)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E3529AA-F347-E918-40C9-EDF8D57B48F5}"/>
              </a:ext>
            </a:extLst>
          </p:cNvPr>
          <p:cNvSpPr txBox="1"/>
          <p:nvPr/>
        </p:nvSpPr>
        <p:spPr>
          <a:xfrm>
            <a:off x="853440" y="1459417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Police / Lambda user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5FB295E-C11F-BC6D-2672-0BD6260F708E}"/>
              </a:ext>
            </a:extLst>
          </p:cNvPr>
          <p:cNvSpPr txBox="1"/>
          <p:nvPr/>
        </p:nvSpPr>
        <p:spPr>
          <a:xfrm>
            <a:off x="9030791" y="141787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PolyCoin</a:t>
            </a:r>
            <a:endParaRPr lang="fr-FR" dirty="0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7C0FDD0-D4AE-96BB-6959-631D7B8E1767}"/>
              </a:ext>
            </a:extLst>
          </p:cNvPr>
          <p:cNvSpPr/>
          <p:nvPr/>
        </p:nvSpPr>
        <p:spPr>
          <a:xfrm rot="5400000" flipH="1">
            <a:off x="2337817" y="3747740"/>
            <a:ext cx="1115282" cy="164620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Send</a:t>
            </a:r>
            <a:endParaRPr lang="fr-FR" dirty="0"/>
          </a:p>
        </p:txBody>
      </p:sp>
      <p:pic>
        <p:nvPicPr>
          <p:cNvPr id="2054" name="Picture 6" descr="Paw Patrol : la Pat' Patrouille Chase PNG transparents - StickPNG">
            <a:extLst>
              <a:ext uri="{FF2B5EF4-FFF2-40B4-BE49-F238E27FC236}">
                <a16:creationId xmlns:a16="http://schemas.microsoft.com/office/drawing/2014/main" id="{245B5179-9DA4-4D6B-044F-F55CB4DD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07" y="1803842"/>
            <a:ext cx="1324928" cy="13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86DA766-B528-F1C7-893B-7C6114AD0755}"/>
              </a:ext>
            </a:extLst>
          </p:cNvPr>
          <p:cNvSpPr/>
          <p:nvPr/>
        </p:nvSpPr>
        <p:spPr>
          <a:xfrm rot="5400000">
            <a:off x="8653599" y="3984526"/>
            <a:ext cx="1867932" cy="1043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Search</a:t>
            </a:r>
            <a:r>
              <a:rPr lang="fr-FR" dirty="0"/>
              <a:t> blocks identifier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B5A6FB-5141-29F4-4654-952B45C0633C}"/>
              </a:ext>
            </a:extLst>
          </p:cNvPr>
          <p:cNvSpPr/>
          <p:nvPr/>
        </p:nvSpPr>
        <p:spPr>
          <a:xfrm>
            <a:off x="10001071" y="5070794"/>
            <a:ext cx="1270000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0x8S</a:t>
            </a:r>
          </a:p>
          <a:p>
            <a:pPr algn="ctr"/>
            <a:r>
              <a:rPr lang="fr-FR" sz="1400" dirty="0"/>
              <a:t>(IDENTIFIER)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2E1B6E-BAF1-2179-693E-2D0AB660F9B5}"/>
              </a:ext>
            </a:extLst>
          </p:cNvPr>
          <p:cNvSpPr/>
          <p:nvPr/>
        </p:nvSpPr>
        <p:spPr>
          <a:xfrm flipH="1">
            <a:off x="4775200" y="5440128"/>
            <a:ext cx="2956560" cy="1052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 Signature vs Public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B4735E-D196-5B0F-B0E4-5DD9B687001E}"/>
              </a:ext>
            </a:extLst>
          </p:cNvPr>
          <p:cNvSpPr txBox="1"/>
          <p:nvPr/>
        </p:nvSpPr>
        <p:spPr>
          <a:xfrm>
            <a:off x="8483684" y="6465353"/>
            <a:ext cx="278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Suspects (all </a:t>
            </a:r>
            <a:r>
              <a:rPr lang="fr-FR" dirty="0" err="1"/>
              <a:t>identifiers</a:t>
            </a:r>
            <a:r>
              <a:rPr lang="fr-FR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8DA9D9-EA39-D6EC-6098-FA510FF8C956}"/>
              </a:ext>
            </a:extLst>
          </p:cNvPr>
          <p:cNvSpPr/>
          <p:nvPr/>
        </p:nvSpPr>
        <p:spPr>
          <a:xfrm>
            <a:off x="549174" y="5144059"/>
            <a:ext cx="1355544" cy="13945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Block 0xR5</a:t>
            </a:r>
            <a:r>
              <a:rPr lang="fr-FR" sz="1400" dirty="0"/>
              <a:t> </a:t>
            </a:r>
            <a:r>
              <a:rPr lang="fr-FR" sz="2000" dirty="0"/>
              <a:t>signatures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BD23A-9418-5824-6756-0B3E3A25568B}"/>
              </a:ext>
            </a:extLst>
          </p:cNvPr>
          <p:cNvSpPr txBox="1"/>
          <p:nvPr/>
        </p:nvSpPr>
        <p:spPr>
          <a:xfrm>
            <a:off x="1926615" y="569713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28C985-0E68-715F-E970-EA4232050E6D}"/>
              </a:ext>
            </a:extLst>
          </p:cNvPr>
          <p:cNvSpPr/>
          <p:nvPr/>
        </p:nvSpPr>
        <p:spPr>
          <a:xfrm>
            <a:off x="2436247" y="5112887"/>
            <a:ext cx="1737782" cy="5721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0xA2 public Key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90824B-E42F-37BA-F319-42B93EAFD711}"/>
              </a:ext>
            </a:extLst>
          </p:cNvPr>
          <p:cNvSpPr/>
          <p:nvPr/>
        </p:nvSpPr>
        <p:spPr>
          <a:xfrm>
            <a:off x="2436247" y="5945593"/>
            <a:ext cx="1737782" cy="5721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0x8S public Key</a:t>
            </a:r>
          </a:p>
        </p:txBody>
      </p:sp>
      <p:pic>
        <p:nvPicPr>
          <p:cNvPr id="2056" name="Picture 8" descr="Validation PNG pour téléchargement gratuit">
            <a:extLst>
              <a:ext uri="{FF2B5EF4-FFF2-40B4-BE49-F238E27FC236}">
                <a16:creationId xmlns:a16="http://schemas.microsoft.com/office/drawing/2014/main" id="{6B83FAE4-DC0C-1A65-2186-35684FD4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200" y="5070794"/>
            <a:ext cx="984458" cy="65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correct, Close, delete, x, cross, Circle, invalid icon">
            <a:extLst>
              <a:ext uri="{FF2B5EF4-FFF2-40B4-BE49-F238E27FC236}">
                <a16:creationId xmlns:a16="http://schemas.microsoft.com/office/drawing/2014/main" id="{416B2963-C5D3-0E7A-BE15-4D3A8A1B4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01" y="5841338"/>
            <a:ext cx="739056" cy="73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: Rounded Corners 2047">
            <a:extLst>
              <a:ext uri="{FF2B5EF4-FFF2-40B4-BE49-F238E27FC236}">
                <a16:creationId xmlns:a16="http://schemas.microsoft.com/office/drawing/2014/main" id="{36D2EAB2-A7B2-4BEB-B099-E03311059545}"/>
              </a:ext>
            </a:extLst>
          </p:cNvPr>
          <p:cNvSpPr/>
          <p:nvPr/>
        </p:nvSpPr>
        <p:spPr>
          <a:xfrm>
            <a:off x="3847897" y="3892430"/>
            <a:ext cx="3089845" cy="656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3ECC5678-0C2E-06B7-0465-6D990E786675}"/>
              </a:ext>
            </a:extLst>
          </p:cNvPr>
          <p:cNvSpPr txBox="1"/>
          <p:nvPr/>
        </p:nvSpPr>
        <p:spPr>
          <a:xfrm>
            <a:off x="3847897" y="3892430"/>
            <a:ext cx="308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Organization</a:t>
            </a:r>
            <a:r>
              <a:rPr lang="fr-FR" dirty="0"/>
              <a:t> at block 0xA2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responsible</a:t>
            </a:r>
            <a:r>
              <a:rPr lang="fr-FR" dirty="0"/>
              <a:t> of 0xR5»</a:t>
            </a:r>
          </a:p>
        </p:txBody>
      </p:sp>
      <p:sp>
        <p:nvSpPr>
          <p:cNvPr id="2051" name="Arrow: Bent-Up 2050">
            <a:extLst>
              <a:ext uri="{FF2B5EF4-FFF2-40B4-BE49-F238E27FC236}">
                <a16:creationId xmlns:a16="http://schemas.microsoft.com/office/drawing/2014/main" id="{DD84128A-619C-DF4D-16CF-0837E41ACA38}"/>
              </a:ext>
            </a:extLst>
          </p:cNvPr>
          <p:cNvSpPr/>
          <p:nvPr/>
        </p:nvSpPr>
        <p:spPr>
          <a:xfrm rot="16200000">
            <a:off x="3406943" y="1729637"/>
            <a:ext cx="890701" cy="335610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17176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238</Words>
  <Application>Microsoft Office PowerPoint</Application>
  <PresentationFormat>Widescreen</PresentationFormat>
  <Paragraphs>80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Polycoin</vt:lpstr>
      <vt:lpstr>Step 1: Organization registration</vt:lpstr>
      <vt:lpstr>Step 2.1: Preparation of the source code</vt:lpstr>
      <vt:lpstr>Step 2.2: Upload source code</vt:lpstr>
      <vt:lpstr>Step 3: Traceability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Beurel</dc:creator>
  <cp:lastModifiedBy>Simon Beurel</cp:lastModifiedBy>
  <cp:revision>6</cp:revision>
  <dcterms:created xsi:type="dcterms:W3CDTF">2024-12-06T13:08:36Z</dcterms:created>
  <dcterms:modified xsi:type="dcterms:W3CDTF">2024-12-06T15:49:32Z</dcterms:modified>
</cp:coreProperties>
</file>