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0" r:id="rId6"/>
    <p:sldId id="2434" r:id="rId7"/>
    <p:sldId id="2444" r:id="rId8"/>
    <p:sldId id="258" r:id="rId9"/>
    <p:sldId id="2433" r:id="rId10"/>
    <p:sldId id="2445" r:id="rId11"/>
    <p:sldId id="2446" r:id="rId12"/>
    <p:sldId id="2442" r:id="rId13"/>
    <p:sldId id="2438" r:id="rId14"/>
    <p:sldId id="2441" r:id="rId1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F400"/>
    <a:srgbClr val="05EE55"/>
    <a:srgbClr val="038B30"/>
    <a:srgbClr val="2F3342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22410-2D47-4796-9E5E-C06BC094E282}" v="93" dt="2020-05-09T07:01:32.572"/>
    <p1510:client id="{6B4A1F6F-BBAC-9DCD-79CC-B2867084828B}" v="366" dt="2020-05-05T07:18:57.958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8" autoAdjust="0"/>
    <p:restoredTop sz="78100" autoAdjust="0"/>
  </p:normalViewPr>
  <p:slideViewPr>
    <p:cSldViewPr snapToGrid="0">
      <p:cViewPr varScale="1">
        <p:scale>
          <a:sx n="52" d="100"/>
          <a:sy n="52" d="100"/>
        </p:scale>
        <p:origin x="11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07CAF48-70EA-4F3D-9BE1-6EA94996FEFF}" type="datetime1">
              <a:rPr lang="en-GB" smtClean="0"/>
              <a:t>09/05/2020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3422B72-BD1C-4F41-B10E-CA0BEB1790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F60AD-645A-42A4-BD01-90AE7A0CC58E}" type="datetime1">
              <a:rPr lang="en-GB" smtClean="0"/>
              <a:pPr/>
              <a:t>09/05/2020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 err="1"/>
              <a:t>StockPile</a:t>
            </a:r>
            <a:r>
              <a:rPr lang="en-GB" dirty="0"/>
              <a:t> Pro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de-CH" dirty="0"/>
              <a:t>WI17t – OESSY2 – Mai 2020</a:t>
            </a:r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7096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GB" sz="1200" b="1" dirty="0">
                <a:solidFill>
                  <a:schemeClr val="bg1"/>
                </a:solidFill>
                <a:cs typeface="Gill Sans" panose="020B0502020104020203" pitchFamily="34" charset="-79"/>
              </a:rPr>
              <a:t>Time-Line: 			12M </a:t>
            </a:r>
            <a:r>
              <a:rPr lang="en-GB" sz="1200" b="1" dirty="0" err="1">
                <a:solidFill>
                  <a:schemeClr val="bg1"/>
                </a:solidFill>
                <a:cs typeface="Gill Sans" panose="020B0502020104020203" pitchFamily="34" charset="-79"/>
              </a:rPr>
              <a:t>Entwicklung</a:t>
            </a:r>
            <a:r>
              <a:rPr lang="en-GB" sz="1200" b="1" dirty="0">
                <a:solidFill>
                  <a:schemeClr val="bg1"/>
                </a:solidFill>
                <a:cs typeface="Gill Sans" panose="020B0502020104020203" pitchFamily="34" charset="-79"/>
              </a:rPr>
              <a:t>, 6M </a:t>
            </a:r>
            <a:r>
              <a:rPr lang="en-GB" sz="1200" b="1" dirty="0" err="1">
                <a:solidFill>
                  <a:schemeClr val="bg1"/>
                </a:solidFill>
                <a:cs typeface="Gill Sans" panose="020B0502020104020203" pitchFamily="34" charset="-79"/>
              </a:rPr>
              <a:t>Pilotphase</a:t>
            </a:r>
            <a:endParaRPr lang="en-GB" sz="1200" b="1" dirty="0">
              <a:solidFill>
                <a:schemeClr val="bg1"/>
              </a:solidFill>
              <a:cs typeface="Gill Sans" panose="020B0502020104020203" pitchFamily="34" charset="-79"/>
            </a:endParaRPr>
          </a:p>
          <a:p>
            <a:pPr rtl="0"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GB" sz="1200" b="1" dirty="0" err="1">
                <a:solidFill>
                  <a:schemeClr val="bg1"/>
                </a:solidFill>
                <a:cs typeface="Gill Sans" panose="020B0502020104020203" pitchFamily="34" charset="-79"/>
              </a:rPr>
              <a:t>Automatisierung</a:t>
            </a:r>
            <a:r>
              <a:rPr lang="en-GB" sz="1200" b="1" dirty="0">
                <a:solidFill>
                  <a:schemeClr val="bg1"/>
                </a:solidFill>
                <a:cs typeface="Gill Sans" panose="020B0502020104020203" pitchFamily="34" charset="-79"/>
              </a:rPr>
              <a:t>: </a:t>
            </a:r>
            <a:r>
              <a:rPr lang="en-GB" sz="1200" b="1" dirty="0" err="1">
                <a:solidFill>
                  <a:schemeClr val="bg1"/>
                </a:solidFill>
                <a:cs typeface="Gill Sans" panose="020B0502020104020203" pitchFamily="34" charset="-79"/>
              </a:rPr>
              <a:t>Bestellprozess</a:t>
            </a:r>
            <a:r>
              <a:rPr lang="en-GB" sz="1200" b="1" dirty="0">
                <a:solidFill>
                  <a:schemeClr val="bg1"/>
                </a:solidFill>
                <a:cs typeface="Gill Sans" panose="020B0502020104020203" pitchFamily="34" charset="-79"/>
              </a:rPr>
              <a:t> &amp; </a:t>
            </a:r>
            <a:r>
              <a:rPr lang="en-GB" sz="1200" b="1" dirty="0" err="1">
                <a:solidFill>
                  <a:schemeClr val="bg1"/>
                </a:solidFill>
                <a:cs typeface="Gill Sans" panose="020B0502020104020203" pitchFamily="34" charset="-79"/>
              </a:rPr>
              <a:t>Warenbuchhaltung</a:t>
            </a:r>
            <a:r>
              <a:rPr lang="en-GB" sz="1200" b="1" dirty="0">
                <a:solidFill>
                  <a:schemeClr val="bg1"/>
                </a:solidFill>
                <a:cs typeface="Gill Sans" panose="020B0502020104020203" pitchFamily="34" charset="-79"/>
              </a:rPr>
              <a:t>  </a:t>
            </a:r>
          </a:p>
          <a:p>
            <a:pPr rtl="0"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GB" sz="1200" b="1" dirty="0" err="1">
                <a:solidFill>
                  <a:schemeClr val="bg1"/>
                </a:solidFill>
                <a:cs typeface="Gill Sans" panose="020B0502020104020203" pitchFamily="34" charset="-79"/>
              </a:rPr>
              <a:t>Kundenzufriedenheit</a:t>
            </a:r>
            <a:r>
              <a:rPr lang="en-GB" sz="1200" b="1" dirty="0">
                <a:solidFill>
                  <a:schemeClr val="bg1"/>
                </a:solidFill>
                <a:cs typeface="Gill Sans" panose="020B0502020104020203" pitchFamily="34" charset="-79"/>
              </a:rPr>
              <a:t>: Personal </a:t>
            </a:r>
            <a:r>
              <a:rPr lang="en-GB" sz="1200" b="1" dirty="0" err="1">
                <a:solidFill>
                  <a:schemeClr val="bg1"/>
                </a:solidFill>
                <a:cs typeface="Gill Sans" panose="020B0502020104020203" pitchFamily="34" charset="-79"/>
              </a:rPr>
              <a:t>gewinnt</a:t>
            </a:r>
            <a:r>
              <a:rPr lang="en-GB" sz="1200" b="1" dirty="0">
                <a:solidFill>
                  <a:schemeClr val="bg1"/>
                </a:solidFill>
                <a:cs typeface="Gill Sans" panose="020B0502020104020203" pitchFamily="34" charset="-79"/>
              </a:rPr>
              <a:t> an </a:t>
            </a:r>
            <a:r>
              <a:rPr lang="en-GB" sz="1200" b="1" dirty="0" err="1">
                <a:solidFill>
                  <a:schemeClr val="bg1"/>
                </a:solidFill>
                <a:cs typeface="Gill Sans" panose="020B0502020104020203" pitchFamily="34" charset="-79"/>
              </a:rPr>
              <a:t>Kapazität</a:t>
            </a:r>
            <a:endParaRPr lang="en-GB" sz="1200" b="1" dirty="0">
              <a:solidFill>
                <a:schemeClr val="bg1"/>
              </a:solidFill>
              <a:cs typeface="Gill Sans" panose="020B0502020104020203" pitchFamily="34" charset="-79"/>
            </a:endParaRPr>
          </a:p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GB" sz="1200" b="1" dirty="0" err="1">
                <a:solidFill>
                  <a:schemeClr val="bg1"/>
                </a:solidFill>
                <a:cs typeface="Gill Sans" panose="020B0502020104020203" pitchFamily="34" charset="-79"/>
              </a:rPr>
              <a:t>Bestellalgorithmus</a:t>
            </a:r>
            <a:r>
              <a:rPr lang="en-GB" sz="1200" b="1" dirty="0">
                <a:solidFill>
                  <a:schemeClr val="bg1"/>
                </a:solidFill>
                <a:cs typeface="Gill Sans" panose="020B0502020104020203" pitchFamily="34" charset="-79"/>
              </a:rPr>
              <a:t>: 75% </a:t>
            </a:r>
            <a:r>
              <a:rPr lang="en-GB" sz="1200" b="1" dirty="0" err="1">
                <a:solidFill>
                  <a:schemeClr val="bg1"/>
                </a:solidFill>
                <a:ea typeface="Bebas"/>
                <a:cs typeface="Gill Sans" panose="020B0502020104020203" pitchFamily="34" charset="-79"/>
                <a:sym typeface="Bebas"/>
              </a:rPr>
              <a:t>Verbesserung</a:t>
            </a:r>
            <a:endParaRPr lang="en-GB" sz="1200" b="1" dirty="0">
              <a:solidFill>
                <a:schemeClr val="bg1"/>
              </a:solidFill>
              <a:cs typeface="Gill Sans" panose="020B0502020104020203" pitchFamily="34" charset="-79"/>
            </a:endParaRPr>
          </a:p>
          <a:p>
            <a:pPr rtl="0"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GB" sz="1200" b="1" dirty="0" err="1">
                <a:solidFill>
                  <a:schemeClr val="bg1"/>
                </a:solidFill>
                <a:cs typeface="Gill Sans" panose="020B0502020104020203" pitchFamily="34" charset="-79"/>
              </a:rPr>
              <a:t>Projekt</a:t>
            </a:r>
            <a:r>
              <a:rPr lang="en-GB" sz="1200" b="1" dirty="0">
                <a:solidFill>
                  <a:schemeClr val="bg1"/>
                </a:solidFill>
                <a:cs typeface="Gill Sans" panose="020B0502020104020203" pitchFamily="34" charset="-79"/>
              </a:rPr>
              <a:t> ROI: 1561%</a:t>
            </a:r>
          </a:p>
          <a:p>
            <a:pPr rtl="0"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GB" sz="1200" b="1" dirty="0">
                <a:solidFill>
                  <a:schemeClr val="bg1"/>
                </a:solidFill>
                <a:cs typeface="Gill Sans" panose="020B0502020104020203" pitchFamily="34" charset="-79"/>
              </a:rPr>
              <a:t>Expansion: Online Shop</a:t>
            </a:r>
          </a:p>
          <a:p>
            <a:pPr rtl="0"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GB" sz="1200" b="1" dirty="0">
                <a:solidFill>
                  <a:schemeClr val="bg1"/>
                </a:solidFill>
                <a:cs typeface="Gill Sans" panose="020B0502020104020203" pitchFamily="34" charset="-79"/>
              </a:rPr>
              <a:t>…</a:t>
            </a:r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2035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de-CH" dirty="0">
                <a:solidFill>
                  <a:schemeClr val="tx1"/>
                </a:solidFill>
              </a:rPr>
              <a:t>André Keller, Fabian Schneeberger, Nils Eckert, Simon Black</a:t>
            </a:r>
          </a:p>
          <a:p>
            <a:r>
              <a:rPr lang="de-CH" dirty="0">
                <a:solidFill>
                  <a:schemeClr val="tx1"/>
                </a:solidFill>
              </a:rPr>
              <a:t>WI17t – OESSY1 – Oktober 2019</a:t>
            </a:r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4292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de-CH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StockPile Pro offeriert ihren Kunden Massgeschneiderte Software die von Grund auf erarbeitet und vortlaufend erweitert werden kann.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de-CH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 Team zeichnet sich durch Integration von Warendispositionslösungen aus. StockPile Pro ist ein Software-Entwickler, der sich auf das Kerngeschäft des Kunden fokussiert. 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de-CH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jedem Projekt ist unsere Ambition, aufwendige Prozesse zu automatisieren.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de-CH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 Unternehmen verspricht Kundennähe mittels vier</a:t>
            </a:r>
            <a:r>
              <a:rPr lang="de-CH" sz="1200" u="sng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Standorten, verteilt in der gesamten Schweiz (West-, Zentral-, Ostschweiz</a:t>
            </a:r>
            <a:r>
              <a:rPr lang="de-CH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Tessin</a:t>
            </a:r>
            <a:r>
              <a:rPr lang="de-CH" sz="1200" u="sng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de-CH" sz="1200" u="sng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 versprechen unseren Kunden laufende Begleitung, durch täglich verfügbare Supportstellen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de-CH" sz="1200" u="sng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Durch laufende Begleitung und mögliche Weiterentwichlung, streben wir langfristige Kooperationen an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4464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 err="1"/>
              <a:t>Jede</a:t>
            </a:r>
            <a:r>
              <a:rPr lang="en-GB" dirty="0"/>
              <a:t> </a:t>
            </a:r>
            <a:r>
              <a:rPr lang="en-GB" dirty="0" err="1"/>
              <a:t>Filiale</a:t>
            </a:r>
            <a:r>
              <a:rPr lang="en-GB" dirty="0"/>
              <a:t> </a:t>
            </a:r>
            <a:r>
              <a:rPr lang="en-GB" dirty="0" err="1"/>
              <a:t>benötigt</a:t>
            </a:r>
            <a:r>
              <a:rPr lang="en-GB" dirty="0"/>
              <a:t> </a:t>
            </a:r>
            <a:r>
              <a:rPr lang="en-GB" dirty="0" err="1"/>
              <a:t>momentan</a:t>
            </a:r>
            <a:r>
              <a:rPr lang="en-GB" dirty="0"/>
              <a:t> </a:t>
            </a:r>
            <a:r>
              <a:rPr lang="en-GB" dirty="0" err="1"/>
              <a:t>einen</a:t>
            </a:r>
            <a:r>
              <a:rPr lang="en-GB" dirty="0"/>
              <a:t> </a:t>
            </a:r>
            <a:r>
              <a:rPr lang="en-GB" dirty="0" err="1"/>
              <a:t>Apotheker</a:t>
            </a:r>
            <a:r>
              <a:rPr lang="en-GB" dirty="0"/>
              <a:t>, </a:t>
            </a:r>
            <a:r>
              <a:rPr lang="en-GB" dirty="0" err="1"/>
              <a:t>welcher</a:t>
            </a:r>
            <a:r>
              <a:rPr lang="en-GB" dirty="0"/>
              <a:t> </a:t>
            </a:r>
            <a:r>
              <a:rPr lang="en-GB" dirty="0" err="1"/>
              <a:t>anfallende</a:t>
            </a:r>
            <a:r>
              <a:rPr lang="en-GB" dirty="0"/>
              <a:t> </a:t>
            </a:r>
            <a:r>
              <a:rPr lang="en-GB" dirty="0" err="1"/>
              <a:t>Warenbestellungen</a:t>
            </a:r>
            <a:r>
              <a:rPr lang="en-GB" dirty="0"/>
              <a:t> </a:t>
            </a:r>
            <a:r>
              <a:rPr lang="en-GB" dirty="0" err="1"/>
              <a:t>manuell</a:t>
            </a:r>
            <a:r>
              <a:rPr lang="en-GB" dirty="0"/>
              <a:t> </a:t>
            </a:r>
            <a:r>
              <a:rPr lang="en-GB" dirty="0" err="1"/>
              <a:t>tätigt</a:t>
            </a:r>
            <a:r>
              <a:rPr lang="en-GB" dirty="0"/>
              <a:t>.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8946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de-CH" sz="1200" u="sng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Abschreiber wuchsen innerhalb eines Jahres von CHF 20 Mio. auf CHF 70 Mio., was dem Wert von 3.5% des Jahresumsatzes entspricht. Die Abschreiber sollen künftig möglichst vermieden werden.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1780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Der </a:t>
            </a:r>
            <a:r>
              <a:rPr lang="en-GB" dirty="0" err="1"/>
              <a:t>automatische</a:t>
            </a:r>
            <a:r>
              <a:rPr lang="en-GB" dirty="0"/>
              <a:t> </a:t>
            </a:r>
            <a:r>
              <a:rPr lang="en-GB" dirty="0" err="1"/>
              <a:t>Bestellprozess</a:t>
            </a:r>
            <a:r>
              <a:rPr lang="en-GB" dirty="0"/>
              <a:t> </a:t>
            </a:r>
            <a:r>
              <a:rPr lang="en-GB" dirty="0" err="1"/>
              <a:t>befreit</a:t>
            </a:r>
            <a:r>
              <a:rPr lang="en-GB" dirty="0"/>
              <a:t> </a:t>
            </a:r>
            <a:r>
              <a:rPr lang="en-GB" dirty="0" err="1"/>
              <a:t>jegliche</a:t>
            </a:r>
            <a:r>
              <a:rPr lang="en-GB" dirty="0"/>
              <a:t> </a:t>
            </a:r>
            <a:r>
              <a:rPr lang="en-GB" dirty="0" err="1"/>
              <a:t>Apotheker</a:t>
            </a:r>
            <a:r>
              <a:rPr lang="en-GB" dirty="0"/>
              <a:t> von </a:t>
            </a:r>
            <a:r>
              <a:rPr lang="en-GB" dirty="0" err="1"/>
              <a:t>ihrem</a:t>
            </a:r>
            <a:r>
              <a:rPr lang="en-GB" dirty="0"/>
              <a:t> </a:t>
            </a:r>
            <a:r>
              <a:rPr lang="en-GB" dirty="0" err="1"/>
              <a:t>manuellen</a:t>
            </a:r>
            <a:r>
              <a:rPr lang="en-GB" dirty="0"/>
              <a:t> </a:t>
            </a:r>
            <a:r>
              <a:rPr lang="en-GB" dirty="0" err="1"/>
              <a:t>Aufwand</a:t>
            </a:r>
            <a:endParaRPr lang="en-GB" dirty="0"/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 err="1"/>
              <a:t>Apotheken</a:t>
            </a:r>
            <a:r>
              <a:rPr lang="en-GB" dirty="0"/>
              <a:t> </a:t>
            </a:r>
            <a:r>
              <a:rPr lang="en-GB" dirty="0" err="1"/>
              <a:t>müssen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mehr</a:t>
            </a:r>
            <a:r>
              <a:rPr lang="en-GB" dirty="0"/>
              <a:t> um die </a:t>
            </a:r>
            <a:r>
              <a:rPr lang="en-GB" dirty="0" err="1"/>
              <a:t>Schätzung</a:t>
            </a:r>
            <a:r>
              <a:rPr lang="en-GB" dirty="0"/>
              <a:t> </a:t>
            </a:r>
            <a:r>
              <a:rPr lang="en-GB" dirty="0" err="1"/>
              <a:t>zukünftiger</a:t>
            </a:r>
            <a:r>
              <a:rPr lang="en-GB" dirty="0"/>
              <a:t> </a:t>
            </a:r>
            <a:r>
              <a:rPr lang="en-GB" dirty="0" err="1"/>
              <a:t>Nachfrage</a:t>
            </a:r>
            <a:r>
              <a:rPr lang="en-GB" dirty="0"/>
              <a:t> </a:t>
            </a:r>
            <a:r>
              <a:rPr lang="en-GB" dirty="0" err="1"/>
              <a:t>kümmern</a:t>
            </a:r>
            <a:endParaRPr lang="en-GB" dirty="0"/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 err="1"/>
              <a:t>Lagerbestände</a:t>
            </a:r>
            <a:r>
              <a:rPr lang="en-GB" dirty="0"/>
              <a:t> </a:t>
            </a:r>
            <a:r>
              <a:rPr lang="en-GB" dirty="0" err="1"/>
              <a:t>müssen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laufend</a:t>
            </a:r>
            <a:r>
              <a:rPr lang="en-GB" dirty="0"/>
              <a:t> </a:t>
            </a:r>
            <a:r>
              <a:rPr lang="en-GB" dirty="0" err="1"/>
              <a:t>überwacht</a:t>
            </a:r>
            <a:r>
              <a:rPr lang="en-GB" dirty="0"/>
              <a:t> und </a:t>
            </a:r>
            <a:r>
              <a:rPr lang="en-GB" dirty="0" err="1"/>
              <a:t>raportiert</a:t>
            </a:r>
            <a:r>
              <a:rPr lang="en-GB" dirty="0"/>
              <a:t> </a:t>
            </a:r>
            <a:r>
              <a:rPr lang="en-GB" dirty="0" err="1"/>
              <a:t>werden</a:t>
            </a:r>
            <a:endParaRPr lang="en-GB" dirty="0"/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Die </a:t>
            </a:r>
            <a:r>
              <a:rPr lang="en-GB" dirty="0" err="1"/>
              <a:t>Abstimmung</a:t>
            </a:r>
            <a:r>
              <a:rPr lang="en-GB" dirty="0"/>
              <a:t> von </a:t>
            </a:r>
            <a:r>
              <a:rPr lang="en-GB" dirty="0" err="1"/>
              <a:t>Angebot</a:t>
            </a:r>
            <a:r>
              <a:rPr lang="en-GB" dirty="0"/>
              <a:t>/</a:t>
            </a:r>
            <a:r>
              <a:rPr lang="en-GB" dirty="0" err="1"/>
              <a:t>Nachfrage</a:t>
            </a:r>
            <a:r>
              <a:rPr lang="en-GB" dirty="0"/>
              <a:t> </a:t>
            </a:r>
            <a:r>
              <a:rPr lang="en-GB" dirty="0" err="1"/>
              <a:t>verspricht</a:t>
            </a:r>
            <a:r>
              <a:rPr lang="en-GB" dirty="0"/>
              <a:t> </a:t>
            </a:r>
            <a:r>
              <a:rPr lang="en-GB" dirty="0" err="1"/>
              <a:t>reduzierte</a:t>
            </a:r>
            <a:r>
              <a:rPr lang="en-GB" dirty="0"/>
              <a:t> </a:t>
            </a:r>
            <a:r>
              <a:rPr lang="en-GB" dirty="0" err="1"/>
              <a:t>Abschreibungen</a:t>
            </a:r>
            <a:endParaRPr lang="en-GB" dirty="0"/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 err="1"/>
              <a:t>Jede</a:t>
            </a:r>
            <a:r>
              <a:rPr lang="en-GB" dirty="0"/>
              <a:t> </a:t>
            </a:r>
            <a:r>
              <a:rPr lang="en-GB" dirty="0" err="1"/>
              <a:t>Apotheke</a:t>
            </a:r>
            <a:r>
              <a:rPr lang="en-GB" dirty="0"/>
              <a:t> </a:t>
            </a:r>
            <a:r>
              <a:rPr lang="en-GB" dirty="0" err="1"/>
              <a:t>kann</a:t>
            </a:r>
            <a:r>
              <a:rPr lang="en-GB" dirty="0"/>
              <a:t> auf </a:t>
            </a:r>
            <a:r>
              <a:rPr lang="en-GB" dirty="0" err="1"/>
              <a:t>erfahrene</a:t>
            </a:r>
            <a:r>
              <a:rPr lang="en-GB" dirty="0"/>
              <a:t> </a:t>
            </a:r>
            <a:r>
              <a:rPr lang="en-GB" dirty="0" err="1"/>
              <a:t>externe</a:t>
            </a:r>
            <a:r>
              <a:rPr lang="en-GB" dirty="0"/>
              <a:t> Mitarbeiter </a:t>
            </a:r>
            <a:r>
              <a:rPr lang="en-GB" dirty="0" err="1"/>
              <a:t>zählen</a:t>
            </a:r>
            <a:endParaRPr lang="en-GB" dirty="0"/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Das </a:t>
            </a:r>
            <a:r>
              <a:rPr lang="en-GB" dirty="0" err="1"/>
              <a:t>Produktangebot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fortlaufend</a:t>
            </a:r>
            <a:r>
              <a:rPr lang="en-GB" dirty="0"/>
              <a:t> </a:t>
            </a:r>
            <a:r>
              <a:rPr lang="en-GB" dirty="0" err="1"/>
              <a:t>anpassungsfähig</a:t>
            </a:r>
            <a:r>
              <a:rPr lang="en-GB" dirty="0"/>
              <a:t>, um </a:t>
            </a:r>
            <a:r>
              <a:rPr lang="en-GB" dirty="0" err="1"/>
              <a:t>jeder</a:t>
            </a:r>
            <a:r>
              <a:rPr lang="en-GB" dirty="0"/>
              <a:t> </a:t>
            </a:r>
            <a:r>
              <a:rPr lang="en-GB" dirty="0" err="1"/>
              <a:t>Marktlage</a:t>
            </a:r>
            <a:r>
              <a:rPr lang="en-GB" dirty="0"/>
              <a:t> </a:t>
            </a:r>
            <a:r>
              <a:rPr lang="en-GB" dirty="0" err="1"/>
              <a:t>gerecht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werden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582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728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b="1" dirty="0" err="1"/>
              <a:t>Berechnung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5773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b="1" dirty="0" err="1"/>
              <a:t>Berechnung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75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Support </a:t>
            </a:r>
            <a:r>
              <a:rPr lang="en-GB" dirty="0" err="1"/>
              <a:t>macht</a:t>
            </a:r>
            <a:r>
              <a:rPr lang="en-GB" dirty="0"/>
              <a:t> in </a:t>
            </a:r>
            <a:r>
              <a:rPr lang="en-GB" dirty="0" err="1"/>
              <a:t>jeder</a:t>
            </a:r>
            <a:r>
              <a:rPr lang="en-GB" dirty="0"/>
              <a:t> </a:t>
            </a:r>
            <a:r>
              <a:rPr lang="en-GB" dirty="0" err="1"/>
              <a:t>Pilotfiliale</a:t>
            </a:r>
            <a:r>
              <a:rPr lang="en-GB" dirty="0"/>
              <a:t> (17) </a:t>
            </a:r>
            <a:r>
              <a:rPr lang="en-GB" dirty="0" err="1"/>
              <a:t>eine</a:t>
            </a:r>
            <a:r>
              <a:rPr lang="en-GB" dirty="0"/>
              <a:t> 1w </a:t>
            </a:r>
            <a:r>
              <a:rPr lang="en-GB" dirty="0" err="1"/>
              <a:t>Einführung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286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189038"/>
            <a:ext cx="11002962" cy="49879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44C8ED9-0534-4EC5-8080-49DFF65B3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 rtlCol="0">
            <a:normAutofit/>
          </a:bodyPr>
          <a:lstStyle>
            <a:lvl1pPr algn="ctr">
              <a:defRPr sz="3600" b="1" spc="3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GB" noProof="0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6E0AC-4834-46AF-A953-9EE372259D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F2F3C-7D16-40A3-A7C1-77AE127D5D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56861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latin typeface="+mj-lt"/>
              </a:defRPr>
            </a:lvl1pPr>
          </a:lstStyle>
          <a:p>
            <a:pPr marL="228600" lvl="0" indent="-228600" algn="ctr" rtl="0"/>
            <a:r>
              <a:rPr lang="en-GB" noProof="0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000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 rtl="0">
              <a:lnSpc>
                <a:spcPct val="150000"/>
              </a:lnSpc>
            </a:pPr>
            <a:r>
              <a:rPr lang="en-US" noProof="0"/>
              <a:t>Click to edit Master text styles</a:t>
            </a:r>
          </a:p>
          <a:p>
            <a:pPr lvl="1" rtl="0">
              <a:lnSpc>
                <a:spcPct val="150000"/>
              </a:lnSpc>
            </a:pPr>
            <a:r>
              <a:rPr lang="en-US" noProof="0"/>
              <a:t>Second level</a:t>
            </a:r>
          </a:p>
          <a:p>
            <a:pPr lvl="2" rtl="0">
              <a:lnSpc>
                <a:spcPct val="150000"/>
              </a:lnSpc>
            </a:pPr>
            <a:r>
              <a:rPr lang="en-US" noProof="0"/>
              <a:t>Third level</a:t>
            </a:r>
          </a:p>
          <a:p>
            <a:pPr lvl="3" rtl="0">
              <a:lnSpc>
                <a:spcPct val="150000"/>
              </a:lnSpc>
            </a:pPr>
            <a:r>
              <a:rPr lang="en-US" noProof="0"/>
              <a:t>Fourth level</a:t>
            </a:r>
          </a:p>
          <a:p>
            <a:pPr lvl="4" rtl="0">
              <a:lnSpc>
                <a:spcPct val="150000"/>
              </a:lnSpc>
            </a:pPr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 rtl="0">
              <a:lnSpc>
                <a:spcPct val="150000"/>
              </a:lnSpc>
            </a:pPr>
            <a:r>
              <a:rPr lang="en-US" noProof="0"/>
              <a:t>Click to edit Master text styles</a:t>
            </a:r>
          </a:p>
          <a:p>
            <a:pPr lvl="1" rtl="0">
              <a:lnSpc>
                <a:spcPct val="150000"/>
              </a:lnSpc>
            </a:pPr>
            <a:r>
              <a:rPr lang="en-US" noProof="0"/>
              <a:t>Second level</a:t>
            </a:r>
          </a:p>
          <a:p>
            <a:pPr lvl="2" rtl="0">
              <a:lnSpc>
                <a:spcPct val="150000"/>
              </a:lnSpc>
            </a:pPr>
            <a:r>
              <a:rPr lang="en-US" noProof="0"/>
              <a:t>Third level</a:t>
            </a:r>
          </a:p>
          <a:p>
            <a:pPr lvl="3" rtl="0">
              <a:lnSpc>
                <a:spcPct val="150000"/>
              </a:lnSpc>
            </a:pPr>
            <a:r>
              <a:rPr lang="en-US" noProof="0"/>
              <a:t>Fourth level</a:t>
            </a:r>
          </a:p>
          <a:p>
            <a:pPr lvl="4" rtl="0">
              <a:lnSpc>
                <a:spcPct val="150000"/>
              </a:lnSpc>
            </a:pPr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15244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latin typeface="+mj-lt"/>
              </a:defRPr>
            </a:lvl1pPr>
          </a:lstStyle>
          <a:p>
            <a:pPr marL="228600" lvl="0" indent="-228600" algn="ctr" rtl="0"/>
            <a:r>
              <a:rPr lang="en-US" noProof="0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60C17447-B870-4054-B568-8B6B321EC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2" cy="368458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marL="228600" lvl="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noProof="0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noProof="0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noProof="0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noProof="0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96335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DDD410-5ABA-46A5-B282-F37437EFB673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DB1890-91F2-49FC-B0F4-3F3FF11B6A1A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rtlCol="0"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7291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817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05804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571B4-4133-4DE5-AD8F-A341842CB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AC00-5FCA-4A4E-A036-2FCBDEAF17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 rtlCol="0">
            <a:normAutofit/>
          </a:bodyPr>
          <a:lstStyle>
            <a:lvl1pPr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200B3-102B-4BB6-AEB0-D99EE027F0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50C90-6D4A-4D50-B15D-91C587AABC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ADF661-E593-4423-A8A8-F22C943907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D6A50-BDFC-4B4C-9D3B-53B545F531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3810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877C5F-FF39-4400-9C13-0D7F04A0C78F}"/>
              </a:ext>
            </a:extLst>
          </p:cNvPr>
          <p:cNvSpPr/>
          <p:nvPr userDrawn="1"/>
        </p:nvSpPr>
        <p:spPr>
          <a:xfrm>
            <a:off x="6727371" y="54430"/>
            <a:ext cx="1238278" cy="6553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097484" y="0"/>
            <a:ext cx="50945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  <a:p>
            <a:pPr algn="ctr" rtl="0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979308"/>
          </a:xfrm>
        </p:spPr>
        <p:txBody>
          <a:bodyPr rtlCol="0"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 rtlCol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 dirty="0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E929D-DC77-46CA-82A0-DBC67BEA93A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17937-35A7-4492-BF9B-0912A22FF3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  <a:p>
              <a:pPr algn="ctr" rtl="0"/>
              <a:endParaRPr lang="en-GB" noProof="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 rtlCol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11BA1-4F61-4FA7-9C20-685B3689CA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357A5-40C6-41A4-B1BE-0AF78D459A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6B8994-D221-4700-A133-4FCBC9C9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E36DC-B3F9-4725-94B8-EAD411E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50108F-20E3-412D-860B-14CB1198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6541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00232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683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7166C798-72CE-4F2D-9A04-013F24A2659F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CE58C5-CE1C-415B-8591-25A53FF2A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05746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0" r:id="rId7"/>
    <p:sldLayoutId id="2147483663" r:id="rId8"/>
    <p:sldLayoutId id="2147483662" r:id="rId9"/>
    <p:sldLayoutId id="2147483669" r:id="rId10"/>
    <p:sldLayoutId id="2147483661" r:id="rId11"/>
    <p:sldLayoutId id="2147483666" r:id="rId12"/>
    <p:sldLayoutId id="2147483670" r:id="rId13"/>
    <p:sldLayoutId id="2147483667" r:id="rId14"/>
    <p:sldLayoutId id="2147483668" r:id="rId15"/>
    <p:sldLayoutId id="2147483665" r:id="rId16"/>
    <p:sldLayoutId id="2147483671" r:id="rId17"/>
    <p:sldLayoutId id="2147483655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riangular design of a roof">
            <a:extLst>
              <a:ext uri="{FF2B5EF4-FFF2-40B4-BE49-F238E27FC236}">
                <a16:creationId xmlns:a16="http://schemas.microsoft.com/office/drawing/2014/main" id="{01F590AB-1AF1-489D-B942-2800AE8629C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 err="1"/>
              <a:t>Amavita</a:t>
            </a:r>
            <a:r>
              <a:rPr lang="en-GB" dirty="0"/>
              <a:t> &amp;</a:t>
            </a:r>
            <a:br>
              <a:rPr lang="en-GB" dirty="0"/>
            </a:br>
            <a:r>
              <a:rPr lang="en-GB" dirty="0"/>
              <a:t>STOCK-PILE PRO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 err="1"/>
              <a:t>Pharmazie</a:t>
            </a:r>
            <a:r>
              <a:rPr lang="en-GB" dirty="0"/>
              <a:t> &amp; </a:t>
            </a:r>
            <a:r>
              <a:rPr lang="en-GB" dirty="0" err="1"/>
              <a:t>Logistik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97D2725-75F4-45AA-950F-2F67BBF8F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</p:spPr>
        <p:txBody>
          <a:bodyPr rtlCol="0"/>
          <a:lstStyle/>
          <a:p>
            <a:pPr rtl="0"/>
            <a:r>
              <a:rPr lang="en-GB" dirty="0"/>
              <a:t>Title:</a:t>
            </a:r>
          </a:p>
        </p:txBody>
      </p:sp>
      <p:pic>
        <p:nvPicPr>
          <p:cNvPr id="5" name="Picture Placeholder 4" descr="Abstract Building" title="Abstract Building">
            <a:extLst>
              <a:ext uri="{FF2B5EF4-FFF2-40B4-BE49-F238E27FC236}">
                <a16:creationId xmlns:a16="http://schemas.microsoft.com/office/drawing/2014/main" id="{A0DC386B-E165-424D-B694-E2C45FFA407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8826A1-4E90-405A-AE28-5500B0A36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002692" y="2866768"/>
            <a:ext cx="8427306" cy="3341527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83A1B7-34FF-4F2F-A68D-A3D22C770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791413" y="502215"/>
            <a:ext cx="10638585" cy="5706080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1F0EB8-D260-4FB6-ACF6-6E86B9A02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13309" y="887586"/>
            <a:ext cx="5312205" cy="1608479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bg1"/>
                </a:solidFill>
                <a:cs typeface="Gill Sans" panose="020B0502020104020203" pitchFamily="34" charset="-79"/>
              </a:rPr>
              <a:t>HIGH-LIGHTS</a:t>
            </a:r>
          </a:p>
          <a:p>
            <a:pPr algn="ctr" rtl="0"/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8BBA11-131E-446B-BC9B-D0A09B1A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Add a Footer</a:t>
            </a:r>
          </a:p>
        </p:txBody>
      </p:sp>
      <p:sp>
        <p:nvSpPr>
          <p:cNvPr id="9" name="Rectangle: Single Corner Snipped 8" descr="Footer accent box">
            <a:extLst>
              <a:ext uri="{FF2B5EF4-FFF2-40B4-BE49-F238E27FC236}">
                <a16:creationId xmlns:a16="http://schemas.microsoft.com/office/drawing/2014/main" id="{DF712259-BEF9-4B45-8D68-5F74C49207D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6B3DE3-5308-4ADE-BC26-29765480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pPr rtl="0"/>
              <a:t>10</a:t>
            </a:fld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00E643-BB3D-4789-87F9-B6732A10F97D}"/>
              </a:ext>
            </a:extLst>
          </p:cNvPr>
          <p:cNvSpPr txBox="1"/>
          <p:nvPr/>
        </p:nvSpPr>
        <p:spPr>
          <a:xfrm>
            <a:off x="3002692" y="2881436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cs typeface="Gill Sans" panose="020B0502020104020203" pitchFamily="34" charset="-79"/>
              </a:rPr>
              <a:t>Time-Line:</a:t>
            </a:r>
          </a:p>
          <a:p>
            <a:r>
              <a:rPr lang="en-GB" b="1" dirty="0" err="1">
                <a:solidFill>
                  <a:schemeClr val="bg1"/>
                </a:solidFill>
                <a:cs typeface="Gill Sans" panose="020B0502020104020203" pitchFamily="34" charset="-79"/>
              </a:rPr>
              <a:t>Automatisierung</a:t>
            </a:r>
            <a:r>
              <a:rPr lang="en-GB" b="1" dirty="0">
                <a:solidFill>
                  <a:schemeClr val="bg1"/>
                </a:solidFill>
                <a:cs typeface="Gill Sans" panose="020B0502020104020203" pitchFamily="34" charset="-79"/>
              </a:rPr>
              <a:t>: 	 </a:t>
            </a:r>
          </a:p>
          <a:p>
            <a:endParaRPr lang="en-CH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5C4666-A175-4E24-98B0-8F25AFE62A71}"/>
              </a:ext>
            </a:extLst>
          </p:cNvPr>
          <p:cNvSpPr txBox="1"/>
          <p:nvPr/>
        </p:nvSpPr>
        <p:spPr>
          <a:xfrm>
            <a:off x="7652371" y="2856724"/>
            <a:ext cx="3701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cs typeface="Gill Sans" panose="020B0502020104020203" pitchFamily="34" charset="-79"/>
              </a:rPr>
              <a:t>12M </a:t>
            </a:r>
            <a:r>
              <a:rPr lang="en-GB" b="1" dirty="0" err="1">
                <a:solidFill>
                  <a:schemeClr val="bg1"/>
                </a:solidFill>
                <a:cs typeface="Gill Sans" panose="020B0502020104020203" pitchFamily="34" charset="-79"/>
              </a:rPr>
              <a:t>Entwicklung</a:t>
            </a:r>
            <a:r>
              <a:rPr lang="en-GB" b="1" dirty="0">
                <a:solidFill>
                  <a:schemeClr val="bg1"/>
                </a:solidFill>
                <a:cs typeface="Gill Sans" panose="020B0502020104020203" pitchFamily="34" charset="-79"/>
              </a:rPr>
              <a:t>, 6M </a:t>
            </a:r>
            <a:r>
              <a:rPr lang="en-GB" b="1" dirty="0" err="1">
                <a:solidFill>
                  <a:schemeClr val="bg1"/>
                </a:solidFill>
                <a:cs typeface="Gill Sans" panose="020B0502020104020203" pitchFamily="34" charset="-79"/>
              </a:rPr>
              <a:t>Pilotphase</a:t>
            </a:r>
            <a:endParaRPr lang="en-GB" b="1" dirty="0">
              <a:solidFill>
                <a:schemeClr val="bg1"/>
              </a:solidFill>
              <a:cs typeface="Gill Sans" panose="020B0502020104020203" pitchFamily="34" charset="-79"/>
            </a:endParaRPr>
          </a:p>
          <a:p>
            <a:r>
              <a:rPr lang="en-GB" b="1" dirty="0" err="1">
                <a:solidFill>
                  <a:schemeClr val="bg1"/>
                </a:solidFill>
                <a:cs typeface="Gill Sans" panose="020B0502020104020203" pitchFamily="34" charset="-79"/>
              </a:rPr>
              <a:t>Automatisierung</a:t>
            </a:r>
            <a:r>
              <a:rPr lang="en-GB" b="1" dirty="0">
                <a:solidFill>
                  <a:schemeClr val="bg1"/>
                </a:solidFill>
                <a:cs typeface="Gill Sans" panose="020B0502020104020203" pitchFamily="34" charset="-79"/>
              </a:rPr>
              <a:t>: 	 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389222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riangular design ceiling">
            <a:extLst>
              <a:ext uri="{FF2B5EF4-FFF2-40B4-BE49-F238E27FC236}">
                <a16:creationId xmlns:a16="http://schemas.microsoft.com/office/drawing/2014/main" id="{ECE6809B-9586-4FFC-9D20-26C51CA9653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35508" y="20298"/>
            <a:ext cx="12192000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91318" y="2090968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 anchor="ctr"/>
          <a:lstStyle/>
          <a:p>
            <a:pPr rtl="0"/>
            <a:r>
              <a:rPr lang="en-GB" dirty="0"/>
              <a:t>THANK YOU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3E9BAE4F-16CE-4F5D-9BC7-2CB992790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429001"/>
            <a:ext cx="6609256" cy="2271474"/>
          </a:xfrm>
        </p:spPr>
        <p:txBody>
          <a:bodyPr rtlCol="0">
            <a:noAutofit/>
          </a:bodyPr>
          <a:lstStyle/>
          <a:p>
            <a:pPr rtl="0"/>
            <a:r>
              <a:rPr lang="en-GB" b="1" u="sng" dirty="0" err="1"/>
              <a:t>StockPile</a:t>
            </a:r>
            <a:r>
              <a:rPr lang="en-GB" b="1" u="sng" dirty="0"/>
              <a:t> Pro</a:t>
            </a:r>
          </a:p>
          <a:p>
            <a:pPr rtl="0"/>
            <a:r>
              <a:rPr lang="en-GB" sz="1400" dirty="0"/>
              <a:t>André Keller, </a:t>
            </a:r>
          </a:p>
          <a:p>
            <a:pPr rtl="0"/>
            <a:r>
              <a:rPr lang="en-GB" sz="1400" dirty="0"/>
              <a:t>Fabian </a:t>
            </a:r>
            <a:r>
              <a:rPr lang="en-GB" sz="1400" dirty="0" err="1"/>
              <a:t>Schneeberger</a:t>
            </a:r>
            <a:r>
              <a:rPr lang="en-GB" sz="1400" dirty="0"/>
              <a:t>, </a:t>
            </a:r>
          </a:p>
          <a:p>
            <a:pPr rtl="0"/>
            <a:r>
              <a:rPr lang="en-GB" sz="1400" dirty="0"/>
              <a:t>Nils Eckert, </a:t>
            </a:r>
          </a:p>
          <a:p>
            <a:pPr rtl="0"/>
            <a:r>
              <a:rPr lang="en-GB" sz="1400" dirty="0"/>
              <a:t>Simon Black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E3A4F2-29CE-4C57-A172-6A0D63EFD70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95884" y="6468303"/>
            <a:ext cx="4114800" cy="365125"/>
          </a:xfrm>
        </p:spPr>
        <p:txBody>
          <a:bodyPr rtlCol="0"/>
          <a:lstStyle/>
          <a:p>
            <a:pPr rtl="0"/>
            <a:r>
              <a:rPr lang="en-GB" dirty="0"/>
              <a:t>Add a Footer</a:t>
            </a:r>
          </a:p>
        </p:txBody>
      </p:sp>
      <p:sp>
        <p:nvSpPr>
          <p:cNvPr id="25" name="Rectangle: Single Corner Snipped 24" descr="Footer accent box">
            <a:extLst>
              <a:ext uri="{FF2B5EF4-FFF2-40B4-BE49-F238E27FC236}">
                <a16:creationId xmlns:a16="http://schemas.microsoft.com/office/drawing/2014/main" id="{ADA66B68-D364-4C11-9AA9-052CEAC914E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B17F9E2-0E31-4010-80D8-F343F24E6E1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en-GB" smtClean="0"/>
              <a:pPr rtl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Stock-Pile Pro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 err="1"/>
              <a:t>Langjährige</a:t>
            </a:r>
            <a:r>
              <a:rPr lang="en-GB" dirty="0"/>
              <a:t> </a:t>
            </a:r>
            <a:r>
              <a:rPr lang="en-GB" dirty="0" err="1"/>
              <a:t>Erfahrung</a:t>
            </a:r>
            <a:r>
              <a:rPr lang="en-GB" dirty="0"/>
              <a:t> in der Software-</a:t>
            </a:r>
            <a:r>
              <a:rPr lang="en-GB" dirty="0" err="1"/>
              <a:t>Entwicklung</a:t>
            </a:r>
            <a:r>
              <a:rPr lang="en-GB" dirty="0"/>
              <a:t> (SaaS)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 err="1"/>
              <a:t>Speziallist</a:t>
            </a:r>
            <a:r>
              <a:rPr lang="en-GB" dirty="0"/>
              <a:t> in der </a:t>
            </a:r>
            <a:r>
              <a:rPr lang="en-GB" dirty="0" err="1"/>
              <a:t>Warendisposition</a:t>
            </a:r>
            <a:endParaRPr lang="en-GB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 err="1"/>
              <a:t>Prozessautomatisierung</a:t>
            </a:r>
            <a:endParaRPr lang="en-GB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 err="1"/>
              <a:t>Kundenfokussiert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Systemintegration</a:t>
            </a:r>
            <a:r>
              <a:rPr lang="en-GB" dirty="0"/>
              <a:t> &amp; </a:t>
            </a:r>
            <a:r>
              <a:rPr lang="en-GB" dirty="0" err="1"/>
              <a:t>Supportstellen</a:t>
            </a:r>
            <a:r>
              <a:rPr lang="en-GB" dirty="0"/>
              <a:t> </a:t>
            </a:r>
          </a:p>
          <a:p>
            <a:pPr rtl="0"/>
            <a:endParaRPr lang="en-GB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Placeholder 4" descr="Two Buildings" title="Two Buildings">
            <a:extLst>
              <a:ext uri="{FF2B5EF4-FFF2-40B4-BE49-F238E27FC236}">
                <a16:creationId xmlns:a16="http://schemas.microsoft.com/office/drawing/2014/main" id="{9EF82849-1FFF-4EE2-B6A4-C19B8A0830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9000"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7BB2B3-BB1E-4588-97D3-522970C829A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dirty="0"/>
              <a:t>Add a Footer</a:t>
            </a:r>
          </a:p>
        </p:txBody>
      </p:sp>
      <p:sp>
        <p:nvSpPr>
          <p:cNvPr id="10" name="Rectangle: Single Corner Snipped 9" descr="Footer accent box">
            <a:extLst>
              <a:ext uri="{FF2B5EF4-FFF2-40B4-BE49-F238E27FC236}">
                <a16:creationId xmlns:a16="http://schemas.microsoft.com/office/drawing/2014/main" id="{CDA9F8EC-2836-4D7A-8BB2-6D1C849515C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E833F-FD8B-46E5-BD16-A82D3EDA85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pPr rtl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53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scape" title="Cityscape">
            <a:extLst>
              <a:ext uri="{FF2B5EF4-FFF2-40B4-BE49-F238E27FC236}">
                <a16:creationId xmlns:a16="http://schemas.microsoft.com/office/drawing/2014/main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 err="1"/>
              <a:t>Problemstellung</a:t>
            </a:r>
            <a:r>
              <a:rPr lang="en-GB" dirty="0"/>
              <a:t> </a:t>
            </a:r>
            <a:r>
              <a:rPr lang="en-GB" dirty="0" err="1"/>
              <a:t>Amavita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b="1" dirty="0" err="1"/>
              <a:t>Warenbestellung</a:t>
            </a:r>
            <a:r>
              <a:rPr lang="en-GB" dirty="0"/>
              <a:t> </a:t>
            </a:r>
          </a:p>
          <a:p>
            <a:pPr marL="457200" lvl="1" indent="0">
              <a:buNone/>
            </a:pPr>
            <a:r>
              <a:rPr lang="en-GB" dirty="0" err="1"/>
              <a:t>Täglich</a:t>
            </a:r>
            <a:r>
              <a:rPr lang="en-GB" dirty="0"/>
              <a:t> </a:t>
            </a:r>
            <a:r>
              <a:rPr lang="en-GB" dirty="0" err="1"/>
              <a:t>verbringen</a:t>
            </a:r>
            <a:r>
              <a:rPr lang="en-GB" dirty="0"/>
              <a:t> </a:t>
            </a:r>
            <a:r>
              <a:rPr lang="en-GB" dirty="0" err="1"/>
              <a:t>Apotheker</a:t>
            </a:r>
            <a:r>
              <a:rPr lang="en-GB" dirty="0"/>
              <a:t>/</a:t>
            </a:r>
            <a:r>
              <a:rPr lang="en-GB" dirty="0" err="1"/>
              <a:t>innen</a:t>
            </a:r>
            <a:r>
              <a:rPr lang="en-GB" dirty="0"/>
              <a:t> </a:t>
            </a:r>
            <a:r>
              <a:rPr lang="en-GB" dirty="0" err="1"/>
              <a:t>Studenden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einem</a:t>
            </a:r>
            <a:r>
              <a:rPr lang="en-GB" dirty="0"/>
              <a:t> </a:t>
            </a:r>
            <a:r>
              <a:rPr lang="en-GB" dirty="0" err="1"/>
              <a:t>manuellen</a:t>
            </a:r>
            <a:r>
              <a:rPr lang="en-GB" dirty="0"/>
              <a:t> </a:t>
            </a:r>
            <a:r>
              <a:rPr lang="en-GB" dirty="0" err="1"/>
              <a:t>Bestellungsprozess</a:t>
            </a:r>
            <a:r>
              <a:rPr lang="en-GB" dirty="0"/>
              <a:t>.</a:t>
            </a:r>
          </a:p>
          <a:p>
            <a:r>
              <a:rPr lang="en-GB" b="1" dirty="0" err="1"/>
              <a:t>Buchhaltung</a:t>
            </a:r>
            <a:r>
              <a:rPr lang="en-GB" b="1" dirty="0"/>
              <a:t> &amp; </a:t>
            </a:r>
            <a:r>
              <a:rPr lang="en-GB" b="1" dirty="0" err="1"/>
              <a:t>Berechnung</a:t>
            </a:r>
            <a:r>
              <a:rPr lang="en-GB" b="1" dirty="0"/>
              <a:t> von </a:t>
            </a:r>
            <a:r>
              <a:rPr lang="en-GB" b="1" dirty="0" err="1"/>
              <a:t>Angebot</a:t>
            </a:r>
            <a:r>
              <a:rPr lang="en-GB" b="1" dirty="0"/>
              <a:t> und </a:t>
            </a:r>
            <a:r>
              <a:rPr lang="en-GB" b="1" dirty="0" err="1"/>
              <a:t>Nachfrage</a:t>
            </a:r>
            <a:r>
              <a:rPr lang="en-GB" dirty="0"/>
              <a:t> </a:t>
            </a:r>
          </a:p>
          <a:p>
            <a:pPr marL="457200" lvl="1" indent="0">
              <a:buNone/>
            </a:pPr>
            <a:r>
              <a:rPr lang="en-GB" dirty="0" err="1"/>
              <a:t>Wiederkehrend</a:t>
            </a:r>
            <a:r>
              <a:rPr lang="en-GB" dirty="0"/>
              <a:t> fallen </a:t>
            </a:r>
            <a:r>
              <a:rPr lang="en-GB" dirty="0" err="1"/>
              <a:t>rechenintensive</a:t>
            </a:r>
            <a:r>
              <a:rPr lang="en-GB" dirty="0"/>
              <a:t> </a:t>
            </a:r>
            <a:r>
              <a:rPr lang="en-GB" dirty="0" err="1"/>
              <a:t>Prognosen</a:t>
            </a:r>
            <a:r>
              <a:rPr lang="en-GB" dirty="0"/>
              <a:t> </a:t>
            </a:r>
            <a:r>
              <a:rPr lang="en-GB" dirty="0" err="1"/>
              <a:t>bezüglich</a:t>
            </a:r>
            <a:r>
              <a:rPr lang="en-GB" dirty="0"/>
              <a:t> der </a:t>
            </a:r>
            <a:r>
              <a:rPr lang="en-GB" dirty="0" err="1"/>
              <a:t>zukünftig</a:t>
            </a:r>
            <a:r>
              <a:rPr lang="en-GB" dirty="0"/>
              <a:t> </a:t>
            </a:r>
            <a:r>
              <a:rPr lang="en-GB" dirty="0" err="1"/>
              <a:t>benötigten</a:t>
            </a:r>
            <a:r>
              <a:rPr lang="en-GB" dirty="0"/>
              <a:t> </a:t>
            </a:r>
            <a:r>
              <a:rPr lang="en-GB" dirty="0" err="1"/>
              <a:t>Sortimentstückmengen</a:t>
            </a:r>
            <a:r>
              <a:rPr lang="en-GB" dirty="0"/>
              <a:t> an. </a:t>
            </a:r>
            <a:r>
              <a:rPr lang="en-GB" dirty="0" err="1"/>
              <a:t>Ebenfalls</a:t>
            </a:r>
            <a:r>
              <a:rPr lang="en-GB" dirty="0"/>
              <a:t> </a:t>
            </a:r>
            <a:r>
              <a:rPr lang="en-GB" dirty="0" err="1"/>
              <a:t>müssen</a:t>
            </a:r>
            <a:r>
              <a:rPr lang="en-GB" dirty="0"/>
              <a:t> </a:t>
            </a:r>
            <a:r>
              <a:rPr lang="en-GB" dirty="0" err="1"/>
              <a:t>Lagerbestände</a:t>
            </a:r>
            <a:r>
              <a:rPr lang="en-GB" dirty="0"/>
              <a:t> </a:t>
            </a:r>
            <a:r>
              <a:rPr lang="en-GB" dirty="0" err="1"/>
              <a:t>laufend</a:t>
            </a:r>
            <a:r>
              <a:rPr lang="en-GB" dirty="0"/>
              <a:t> </a:t>
            </a:r>
            <a:r>
              <a:rPr lang="en-GB" dirty="0" err="1"/>
              <a:t>überprüft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.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n-GB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pPr rtl="0"/>
              <a:t>3</a:t>
            </a:fld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CAEEBD0-1DA6-4BE6-A88A-B8B627E0970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CH" dirty="0"/>
              <a:t>Teil I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5973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scape" title="Cityscape">
            <a:extLst>
              <a:ext uri="{FF2B5EF4-FFF2-40B4-BE49-F238E27FC236}">
                <a16:creationId xmlns:a16="http://schemas.microsoft.com/office/drawing/2014/main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  <a:p>
              <a:pPr algn="ctr" rtl="0"/>
              <a:endParaRPr lang="en-GB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 err="1"/>
              <a:t>Problemstellung</a:t>
            </a:r>
            <a:r>
              <a:rPr lang="en-GB" dirty="0"/>
              <a:t> </a:t>
            </a:r>
            <a:r>
              <a:rPr lang="en-GB" dirty="0" err="1"/>
              <a:t>Amavita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b="1" dirty="0" err="1"/>
              <a:t>Warenabschreiber</a:t>
            </a:r>
            <a:r>
              <a:rPr lang="en-GB" dirty="0"/>
              <a:t> </a:t>
            </a:r>
          </a:p>
          <a:p>
            <a:pPr marL="457200" lvl="1" indent="0">
              <a:buNone/>
            </a:pPr>
            <a:r>
              <a:rPr lang="en-GB" dirty="0" err="1"/>
              <a:t>Laufend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die </a:t>
            </a:r>
            <a:r>
              <a:rPr lang="en-GB" dirty="0" err="1"/>
              <a:t>Amavita</a:t>
            </a:r>
            <a:r>
              <a:rPr lang="en-GB" dirty="0"/>
              <a:t>-Gruppe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überhöhten</a:t>
            </a:r>
            <a:r>
              <a:rPr lang="en-GB" dirty="0"/>
              <a:t> </a:t>
            </a:r>
            <a:r>
              <a:rPr lang="en-GB" dirty="0" err="1"/>
              <a:t>Bestellmengen</a:t>
            </a:r>
            <a:r>
              <a:rPr lang="en-GB" dirty="0"/>
              <a:t> </a:t>
            </a:r>
            <a:r>
              <a:rPr lang="en-GB" dirty="0" err="1"/>
              <a:t>konfrontiert</a:t>
            </a:r>
            <a:r>
              <a:rPr lang="en-GB" dirty="0"/>
              <a:t>. Dies </a:t>
            </a:r>
            <a:r>
              <a:rPr lang="en-GB" dirty="0" err="1"/>
              <a:t>verursachte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vergangenen</a:t>
            </a:r>
            <a:r>
              <a:rPr lang="en-GB" dirty="0"/>
              <a:t> </a:t>
            </a:r>
            <a:r>
              <a:rPr lang="en-GB" dirty="0" err="1"/>
              <a:t>Geschäftsjahr</a:t>
            </a:r>
            <a:r>
              <a:rPr lang="en-GB" dirty="0"/>
              <a:t> </a:t>
            </a:r>
            <a:r>
              <a:rPr lang="en-GB" dirty="0" err="1"/>
              <a:t>Abschreiber</a:t>
            </a:r>
            <a:r>
              <a:rPr lang="en-GB" dirty="0"/>
              <a:t> von </a:t>
            </a:r>
            <a:r>
              <a:rPr lang="en-GB" dirty="0" err="1"/>
              <a:t>rund</a:t>
            </a:r>
            <a:r>
              <a:rPr lang="en-GB" dirty="0"/>
              <a:t> 70 Mio. (3.5% </a:t>
            </a:r>
            <a:r>
              <a:rPr lang="en-GB" dirty="0" err="1"/>
              <a:t>Jahresumsatz</a:t>
            </a:r>
            <a:r>
              <a:rPr lang="en-GB" dirty="0"/>
              <a:t>).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n-GB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pPr rtl="0"/>
              <a:t>4</a:t>
            </a:fld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CAEEBD0-1DA6-4BE6-A88A-B8B627E0970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CH" dirty="0"/>
              <a:t>Teil II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149799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3542F-D085-445E-BEBE-DEE6D4F79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 err="1"/>
              <a:t>Dienstleistung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F153A6-0E4B-417F-85BB-FD8402B100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en-GB" dirty="0" err="1"/>
              <a:t>Algorithmischer</a:t>
            </a:r>
            <a:r>
              <a:rPr lang="en-GB" dirty="0"/>
              <a:t> </a:t>
            </a:r>
            <a:r>
              <a:rPr lang="en-GB" dirty="0" err="1"/>
              <a:t>Bestellprozess</a:t>
            </a:r>
            <a:r>
              <a:rPr lang="en-GB" dirty="0"/>
              <a:t> </a:t>
            </a:r>
          </a:p>
          <a:p>
            <a:pPr rtl="0"/>
            <a:endParaRPr lang="en-GB" dirty="0"/>
          </a:p>
          <a:p>
            <a:pPr rtl="0"/>
            <a:r>
              <a:rPr lang="en-GB" dirty="0"/>
              <a:t>Interface des </a:t>
            </a:r>
            <a:r>
              <a:rPr lang="en-GB" dirty="0" err="1"/>
              <a:t>Warenbestands</a:t>
            </a:r>
            <a:endParaRPr lang="en-GB" dirty="0"/>
          </a:p>
          <a:p>
            <a:pPr rtl="0"/>
            <a:endParaRPr lang="en-GB" dirty="0"/>
          </a:p>
          <a:p>
            <a:pPr rtl="0"/>
            <a:r>
              <a:rPr lang="en-GB" dirty="0" err="1"/>
              <a:t>Supportstellen</a:t>
            </a:r>
            <a:r>
              <a:rPr lang="en-GB" dirty="0"/>
              <a:t> &amp; Software-</a:t>
            </a:r>
            <a:r>
              <a:rPr lang="en-GB" dirty="0" err="1"/>
              <a:t>Entwicklungs</a:t>
            </a:r>
            <a:r>
              <a:rPr lang="en-GB" dirty="0"/>
              <a:t>-Team</a:t>
            </a:r>
          </a:p>
        </p:txBody>
      </p:sp>
      <p:pic>
        <p:nvPicPr>
          <p:cNvPr id="9" name="Picture Placeholder 8" descr="Two Buildings" title="Two Buildings">
            <a:extLst>
              <a:ext uri="{FF2B5EF4-FFF2-40B4-BE49-F238E27FC236}">
                <a16:creationId xmlns:a16="http://schemas.microsoft.com/office/drawing/2014/main" id="{422CBBF4-EF67-4184-9603-EC435F55D0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C32B2A-F443-47DA-A5C9-E0CCEC6C2F2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 rtlCol="0"/>
          <a:lstStyle/>
          <a:p>
            <a:pPr rtl="0"/>
            <a:r>
              <a:rPr lang="en-GB" dirty="0" err="1"/>
              <a:t>Lösung</a:t>
            </a:r>
            <a:r>
              <a:rPr lang="en-GB" dirty="0"/>
              <a:t> &amp; </a:t>
            </a:r>
            <a:r>
              <a:rPr lang="en-GB" dirty="0" err="1"/>
              <a:t>Vorteile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DDF559-AB16-43D3-96DE-5FD6A71C1A2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en-GB" dirty="0" err="1"/>
              <a:t>Befreiung</a:t>
            </a:r>
            <a:r>
              <a:rPr lang="en-GB" dirty="0"/>
              <a:t> von </a:t>
            </a:r>
            <a:r>
              <a:rPr lang="en-GB" dirty="0" err="1"/>
              <a:t>manuellem</a:t>
            </a:r>
            <a:r>
              <a:rPr lang="en-GB" dirty="0"/>
              <a:t> </a:t>
            </a:r>
            <a:r>
              <a:rPr lang="en-GB" dirty="0" err="1"/>
              <a:t>Aufwand</a:t>
            </a:r>
            <a:r>
              <a:rPr lang="en-GB" dirty="0"/>
              <a:t> (</a:t>
            </a:r>
            <a:r>
              <a:rPr lang="en-GB" dirty="0" err="1"/>
              <a:t>Apotheker</a:t>
            </a:r>
            <a:r>
              <a:rPr lang="en-GB" dirty="0"/>
              <a:t>/in)</a:t>
            </a:r>
          </a:p>
          <a:p>
            <a:pPr rtl="0"/>
            <a:r>
              <a:rPr lang="en-GB" dirty="0" err="1"/>
              <a:t>Automatisierte</a:t>
            </a:r>
            <a:r>
              <a:rPr lang="en-GB" dirty="0"/>
              <a:t> </a:t>
            </a:r>
            <a:r>
              <a:rPr lang="en-GB" dirty="0" err="1"/>
              <a:t>Abstimmung</a:t>
            </a:r>
            <a:r>
              <a:rPr lang="en-GB" dirty="0"/>
              <a:t> von </a:t>
            </a:r>
            <a:r>
              <a:rPr lang="en-GB" dirty="0" err="1"/>
              <a:t>Angebot</a:t>
            </a:r>
            <a:r>
              <a:rPr lang="en-GB" dirty="0"/>
              <a:t> und </a:t>
            </a:r>
            <a:r>
              <a:rPr lang="en-GB" dirty="0" err="1"/>
              <a:t>Nachfrage</a:t>
            </a:r>
            <a:r>
              <a:rPr lang="en-GB" dirty="0"/>
              <a:t> (</a:t>
            </a:r>
            <a:r>
              <a:rPr lang="en-GB" dirty="0" err="1"/>
              <a:t>Reduktion</a:t>
            </a:r>
            <a:r>
              <a:rPr lang="en-GB" dirty="0"/>
              <a:t> </a:t>
            </a:r>
            <a:r>
              <a:rPr lang="en-GB" dirty="0" err="1"/>
              <a:t>Abschreiber</a:t>
            </a:r>
            <a:r>
              <a:rPr lang="en-GB" dirty="0"/>
              <a:t>)</a:t>
            </a:r>
          </a:p>
          <a:p>
            <a:pPr rtl="0"/>
            <a:r>
              <a:rPr lang="en-GB" dirty="0" err="1"/>
              <a:t>Buchhalterischer</a:t>
            </a:r>
            <a:r>
              <a:rPr lang="en-GB" dirty="0"/>
              <a:t> </a:t>
            </a:r>
            <a:r>
              <a:rPr lang="en-GB" dirty="0" err="1"/>
              <a:t>Aufwand</a:t>
            </a:r>
            <a:r>
              <a:rPr lang="en-GB" dirty="0"/>
              <a:t> </a:t>
            </a:r>
            <a:r>
              <a:rPr lang="en-GB" dirty="0" err="1"/>
              <a:t>entfällt</a:t>
            </a:r>
            <a:endParaRPr lang="en-GB" dirty="0"/>
          </a:p>
          <a:p>
            <a:pPr rtl="0"/>
            <a:r>
              <a:rPr lang="en-GB" dirty="0" err="1"/>
              <a:t>Läufende</a:t>
            </a:r>
            <a:r>
              <a:rPr lang="en-GB" dirty="0"/>
              <a:t> </a:t>
            </a:r>
            <a:r>
              <a:rPr lang="en-GB" dirty="0" err="1"/>
              <a:t>Unterstützung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Dritt-Partei</a:t>
            </a:r>
            <a:endParaRPr lang="en-GB" dirty="0"/>
          </a:p>
          <a:p>
            <a:pPr rtl="0"/>
            <a:r>
              <a:rPr lang="en-GB" dirty="0"/>
              <a:t>Flexible </a:t>
            </a:r>
            <a:r>
              <a:rPr lang="en-GB" dirty="0" err="1"/>
              <a:t>Erweiterung</a:t>
            </a:r>
            <a:r>
              <a:rPr lang="en-GB" dirty="0"/>
              <a:t> der </a:t>
            </a:r>
            <a:r>
              <a:rPr lang="en-GB" dirty="0" err="1"/>
              <a:t>Funktionalität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83E2DD-4F96-4CE8-A9FE-FD5DF44C4CA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n-GB" dirty="0"/>
              <a:t>Add a Footer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EF05482-0999-42B8-A27E-59AAA26FB58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pPr rtl="0"/>
              <a:t>5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217ACD1-BABC-405C-ADA6-7E7FB085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7438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Detail </a:t>
            </a:r>
            <a:r>
              <a:rPr lang="en-GB" dirty="0" err="1"/>
              <a:t>projekt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A6EA72-8286-456D-962A-635BD29F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7B4C68-C77C-441E-92FB-B16A0472C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  <a:p>
            <a:pPr algn="ctr" rtl="0"/>
            <a:endParaRPr lang="en-GB"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0E9A2E70-9C73-45A4-9B0C-E2433CF2A8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32780"/>
              </p:ext>
            </p:extLst>
          </p:nvPr>
        </p:nvGraphicFramePr>
        <p:xfrm>
          <a:off x="595313" y="1189038"/>
          <a:ext cx="11000992" cy="4843806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srgbClr val="C0F400">
                      <a:alpha val="20000"/>
                    </a:srgbClr>
                  </a:outerShdw>
                </a:effectLst>
                <a:tableStyleId>{5C22544A-7EE6-4342-B048-85BDC9FD1C3A}</a:tableStyleId>
              </a:tblPr>
              <a:tblGrid>
                <a:gridCol w="2750248">
                  <a:extLst>
                    <a:ext uri="{9D8B030D-6E8A-4147-A177-3AD203B41FA5}">
                      <a16:colId xmlns:a16="http://schemas.microsoft.com/office/drawing/2014/main" val="2481577866"/>
                    </a:ext>
                  </a:extLst>
                </a:gridCol>
                <a:gridCol w="2750248">
                  <a:extLst>
                    <a:ext uri="{9D8B030D-6E8A-4147-A177-3AD203B41FA5}">
                      <a16:colId xmlns:a16="http://schemas.microsoft.com/office/drawing/2014/main" val="2836427615"/>
                    </a:ext>
                  </a:extLst>
                </a:gridCol>
                <a:gridCol w="2750248">
                  <a:extLst>
                    <a:ext uri="{9D8B030D-6E8A-4147-A177-3AD203B41FA5}">
                      <a16:colId xmlns:a16="http://schemas.microsoft.com/office/drawing/2014/main" val="310093864"/>
                    </a:ext>
                  </a:extLst>
                </a:gridCol>
                <a:gridCol w="2750248">
                  <a:extLst>
                    <a:ext uri="{9D8B030D-6E8A-4147-A177-3AD203B41FA5}">
                      <a16:colId xmlns:a16="http://schemas.microsoft.com/office/drawing/2014/main" val="2023951014"/>
                    </a:ext>
                  </a:extLst>
                </a:gridCol>
              </a:tblGrid>
              <a:tr h="546638">
                <a:tc>
                  <a:txBody>
                    <a:bodyPr/>
                    <a:lstStyle/>
                    <a:p>
                      <a:pPr algn="ctr" rtl="0"/>
                      <a:r>
                        <a:rPr lang="en-GB" sz="2400" noProof="0" dirty="0">
                          <a:solidFill>
                            <a:srgbClr val="2F3342"/>
                          </a:solidFill>
                        </a:rPr>
                        <a:t>YOUR HEADING</a:t>
                      </a:r>
                      <a:endParaRPr lang="en-GB" sz="2400" b="1" i="0" noProof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37" marR="67637" marT="34995" marB="3499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2400" noProof="0" dirty="0">
                          <a:solidFill>
                            <a:srgbClr val="2F3342"/>
                          </a:solidFill>
                        </a:rPr>
                        <a:t>YOUR HEADING</a:t>
                      </a:r>
                      <a:endParaRPr lang="en-GB" sz="2400" b="1" i="0" noProof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37" marR="67637" marT="34995" marB="3499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2400" noProof="0" dirty="0">
                          <a:solidFill>
                            <a:srgbClr val="2F3342"/>
                          </a:solidFill>
                        </a:rPr>
                        <a:t>YOUR HEADING</a:t>
                      </a:r>
                      <a:endParaRPr lang="en-GB" sz="2400" b="1" i="0" noProof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37" marR="67637" marT="34995" marB="3499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2400" noProof="0" dirty="0">
                          <a:solidFill>
                            <a:srgbClr val="2F3342"/>
                          </a:solidFill>
                        </a:rPr>
                        <a:t>YOUR HEADING</a:t>
                      </a:r>
                      <a:endParaRPr lang="en-GB" sz="2400" b="1" i="0" noProof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37" marR="67637" marT="34995" marB="3499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420419"/>
                  </a:ext>
                </a:extLst>
              </a:tr>
              <a:tr h="537146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Place content here</a:t>
                      </a:r>
                      <a:endParaRPr lang="en-GB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Place content here</a:t>
                      </a:r>
                      <a:endParaRPr lang="en-GB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Place content here</a:t>
                      </a:r>
                      <a:endParaRPr lang="en-GB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Place content here</a:t>
                      </a:r>
                      <a:endParaRPr lang="en-GB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246291"/>
                  </a:ext>
                </a:extLst>
              </a:tr>
              <a:tr h="537146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Place content here</a:t>
                      </a:r>
                      <a:endParaRPr lang="en-GB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Place content here</a:t>
                      </a:r>
                      <a:endParaRPr lang="en-GB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Place content here</a:t>
                      </a:r>
                      <a:endParaRPr lang="en-GB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Place content here</a:t>
                      </a:r>
                      <a:endParaRPr lang="en-GB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607855"/>
                  </a:ext>
                </a:extLst>
              </a:tr>
              <a:tr h="537146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Place content here</a:t>
                      </a:r>
                      <a:endParaRPr lang="en-GB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Place content here</a:t>
                      </a:r>
                      <a:endParaRPr lang="en-GB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Place content here</a:t>
                      </a:r>
                      <a:endParaRPr lang="en-GB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Place content here</a:t>
                      </a:r>
                      <a:endParaRPr lang="en-GB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125802"/>
                  </a:ext>
                </a:extLst>
              </a:tr>
              <a:tr h="537146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Place content here</a:t>
                      </a:r>
                      <a:endParaRPr lang="en-GB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Place content here</a:t>
                      </a:r>
                      <a:endParaRPr lang="en-GB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Place content here</a:t>
                      </a:r>
                      <a:endParaRPr lang="en-GB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Place content here</a:t>
                      </a:r>
                      <a:endParaRPr lang="en-GB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255528"/>
                  </a:ext>
                </a:extLst>
              </a:tr>
              <a:tr h="537146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Place content here</a:t>
                      </a:r>
                      <a:endParaRPr lang="en-GB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Place content here</a:t>
                      </a:r>
                      <a:endParaRPr lang="en-GB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Place content here</a:t>
                      </a:r>
                      <a:endParaRPr lang="en-GB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Place content here</a:t>
                      </a:r>
                      <a:endParaRPr lang="en-GB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646690"/>
                  </a:ext>
                </a:extLst>
              </a:tr>
              <a:tr h="537146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Place content here</a:t>
                      </a:r>
                      <a:endParaRPr lang="en-GB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Place content here</a:t>
                      </a:r>
                      <a:endParaRPr lang="en-GB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Place content here</a:t>
                      </a:r>
                      <a:endParaRPr lang="en-GB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Place content here</a:t>
                      </a:r>
                      <a:endParaRPr lang="en-GB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117077"/>
                  </a:ext>
                </a:extLst>
              </a:tr>
              <a:tr h="537146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Place content here</a:t>
                      </a:r>
                      <a:endParaRPr lang="en-GB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Place content here</a:t>
                      </a:r>
                      <a:endParaRPr lang="en-GB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Place content here</a:t>
                      </a:r>
                      <a:endParaRPr lang="en-GB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Place content here</a:t>
                      </a:r>
                      <a:endParaRPr lang="en-GB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70745"/>
                  </a:ext>
                </a:extLst>
              </a:tr>
              <a:tr h="537146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Place content here</a:t>
                      </a:r>
                      <a:endParaRPr lang="en-GB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Place content here</a:t>
                      </a:r>
                      <a:endParaRPr lang="en-GB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Place content here</a:t>
                      </a:r>
                      <a:endParaRPr lang="en-GB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Place content here</a:t>
                      </a:r>
                      <a:endParaRPr lang="en-GB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314759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DF2641-88A5-4690-98BC-859695C8E3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n-GB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CF05E3-FE3F-45C6-A2C5-9F5408F4F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pPr rtl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HR </a:t>
            </a:r>
            <a:r>
              <a:rPr lang="en-GB" dirty="0" err="1"/>
              <a:t>potenzial</a:t>
            </a:r>
            <a:r>
              <a:rPr lang="en-GB" dirty="0"/>
              <a:t> Pilot-Phase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DF2641-88A5-4690-98BC-859695C8E3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n-GB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CF05E3-FE3F-45C6-A2C5-9F5408F4F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pPr rtl="0"/>
              <a:t>7</a:t>
            </a:fld>
            <a:endParaRPr lang="en-GB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A264F0D1-A2AE-4008-8BF1-E6621F102E3D}"/>
              </a:ext>
            </a:extLst>
          </p:cNvPr>
          <p:cNvSpPr txBox="1">
            <a:spLocks/>
          </p:cNvSpPr>
          <p:nvPr/>
        </p:nvSpPr>
        <p:spPr>
          <a:xfrm>
            <a:off x="594519" y="3773458"/>
            <a:ext cx="11002962" cy="1189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spc="300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dirty="0" err="1"/>
              <a:t>Abschreiber</a:t>
            </a:r>
            <a:r>
              <a:rPr lang="en-GB" dirty="0"/>
              <a:t> </a:t>
            </a:r>
            <a:r>
              <a:rPr lang="en-GB" dirty="0" err="1"/>
              <a:t>potenzial</a:t>
            </a:r>
            <a:r>
              <a:rPr lang="en-GB" dirty="0"/>
              <a:t> Pilot-Phase</a:t>
            </a: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5D0DC2FE-9399-4CC4-BE1E-E84328949A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029279"/>
              </p:ext>
            </p:extLst>
          </p:nvPr>
        </p:nvGraphicFramePr>
        <p:xfrm>
          <a:off x="865913" y="4854343"/>
          <a:ext cx="11002946" cy="1259981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srgbClr val="C0F400">
                      <a:alpha val="20000"/>
                    </a:srgbClr>
                  </a:outerShdw>
                </a:effectLst>
                <a:tableStyleId>{5C22544A-7EE6-4342-B048-85BDC9FD1C3A}</a:tableStyleId>
              </a:tblPr>
              <a:tblGrid>
                <a:gridCol w="1820548">
                  <a:extLst>
                    <a:ext uri="{9D8B030D-6E8A-4147-A177-3AD203B41FA5}">
                      <a16:colId xmlns:a16="http://schemas.microsoft.com/office/drawing/2014/main" val="2481577866"/>
                    </a:ext>
                  </a:extLst>
                </a:gridCol>
                <a:gridCol w="1551429">
                  <a:extLst>
                    <a:ext uri="{9D8B030D-6E8A-4147-A177-3AD203B41FA5}">
                      <a16:colId xmlns:a16="http://schemas.microsoft.com/office/drawing/2014/main" val="2836427615"/>
                    </a:ext>
                  </a:extLst>
                </a:gridCol>
                <a:gridCol w="1476281">
                  <a:extLst>
                    <a:ext uri="{9D8B030D-6E8A-4147-A177-3AD203B41FA5}">
                      <a16:colId xmlns:a16="http://schemas.microsoft.com/office/drawing/2014/main" val="310093864"/>
                    </a:ext>
                  </a:extLst>
                </a:gridCol>
                <a:gridCol w="1877783">
                  <a:extLst>
                    <a:ext uri="{9D8B030D-6E8A-4147-A177-3AD203B41FA5}">
                      <a16:colId xmlns:a16="http://schemas.microsoft.com/office/drawing/2014/main" val="2023951014"/>
                    </a:ext>
                  </a:extLst>
                </a:gridCol>
                <a:gridCol w="2577657">
                  <a:extLst>
                    <a:ext uri="{9D8B030D-6E8A-4147-A177-3AD203B41FA5}">
                      <a16:colId xmlns:a16="http://schemas.microsoft.com/office/drawing/2014/main" val="1832834883"/>
                    </a:ext>
                  </a:extLst>
                </a:gridCol>
                <a:gridCol w="1699248">
                  <a:extLst>
                    <a:ext uri="{9D8B030D-6E8A-4147-A177-3AD203B41FA5}">
                      <a16:colId xmlns:a16="http://schemas.microsoft.com/office/drawing/2014/main" val="2423213999"/>
                    </a:ext>
                  </a:extLst>
                </a:gridCol>
              </a:tblGrid>
              <a:tr h="684113">
                <a:tc>
                  <a:txBody>
                    <a:bodyPr/>
                    <a:lstStyle/>
                    <a:p>
                      <a:pPr algn="ctr" rtl="0"/>
                      <a:r>
                        <a:rPr lang="en-GB" sz="2400" noProof="0" dirty="0" err="1">
                          <a:solidFill>
                            <a:srgbClr val="2F3342"/>
                          </a:solidFill>
                        </a:rPr>
                        <a:t>Kostenpunkt</a:t>
                      </a:r>
                      <a:endParaRPr lang="en-GB" sz="2400" b="1" i="0" noProof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37" marR="67637" marT="34995" marB="3499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2400" noProof="0" dirty="0" err="1">
                          <a:solidFill>
                            <a:srgbClr val="2F3342"/>
                          </a:solidFill>
                        </a:rPr>
                        <a:t>Amavita</a:t>
                      </a:r>
                      <a:r>
                        <a:rPr lang="en-GB" sz="2400" noProof="0" dirty="0">
                          <a:solidFill>
                            <a:srgbClr val="2F3342"/>
                          </a:solidFill>
                        </a:rPr>
                        <a:t> </a:t>
                      </a:r>
                    </a:p>
                    <a:p>
                      <a:pPr algn="ctr" rtl="0"/>
                      <a:r>
                        <a:rPr lang="en-GB" sz="2400" noProof="0" dirty="0">
                          <a:solidFill>
                            <a:srgbClr val="2F3342"/>
                          </a:solidFill>
                        </a:rPr>
                        <a:t>2019 (CHF)</a:t>
                      </a:r>
                      <a:endParaRPr lang="en-GB" sz="2400" b="1" i="0" noProof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37" marR="67637" marT="34995" marB="3499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2400" noProof="0" dirty="0" err="1">
                          <a:solidFill>
                            <a:srgbClr val="2F3342"/>
                          </a:solidFill>
                        </a:rPr>
                        <a:t>Produkte-umfang</a:t>
                      </a:r>
                      <a:endParaRPr lang="en-GB" sz="2400" b="1" i="0" noProof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37" marR="67637" marT="34995" marB="3499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2400" noProof="0" dirty="0" err="1">
                          <a:solidFill>
                            <a:srgbClr val="2F3342"/>
                          </a:solidFill>
                        </a:rPr>
                        <a:t>Projekt-umfang</a:t>
                      </a:r>
                      <a:endParaRPr lang="en-GB" sz="2400" b="1" i="0" noProof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37" marR="67637" marT="34995" marB="3499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2400" b="1" i="0" noProof="0" dirty="0" err="1">
                          <a:solidFill>
                            <a:srgbClr val="2F3342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Verbesserung</a:t>
                      </a:r>
                      <a:r>
                        <a:rPr lang="en-GB" sz="2400" b="1" i="0" noProof="0" dirty="0">
                          <a:solidFill>
                            <a:srgbClr val="2F3342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 Prognose</a:t>
                      </a:r>
                    </a:p>
                  </a:txBody>
                  <a:tcPr marL="67637" marR="67637" marT="34995" marB="3499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2400" b="1" i="0" noProof="0" dirty="0" err="1">
                          <a:solidFill>
                            <a:srgbClr val="2F3342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Ersparnis</a:t>
                      </a:r>
                      <a:endParaRPr lang="en-GB" sz="2400" b="1" i="0" noProof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37" marR="67637" marT="34995" marB="3499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420419"/>
                  </a:ext>
                </a:extLst>
              </a:tr>
              <a:tr h="458471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 err="1">
                          <a:solidFill>
                            <a:schemeClr val="bg1"/>
                          </a:solidFill>
                        </a:rPr>
                        <a:t>Abschreiber</a:t>
                      </a:r>
                      <a:endParaRPr lang="en-GB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70’000’000</a:t>
                      </a:r>
                      <a:endParaRPr lang="en-GB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100%</a:t>
                      </a:r>
                      <a:endParaRPr lang="en-GB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10%</a:t>
                      </a:r>
                      <a:endParaRPr lang="en-GB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noProof="0" dirty="0">
                          <a:solidFill>
                            <a:schemeClr val="bg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62.50%</a:t>
                      </a: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2’187’500.00</a:t>
                      </a:r>
                      <a:endParaRPr lang="en-GB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246291"/>
                  </a:ext>
                </a:extLst>
              </a:tr>
            </a:tbl>
          </a:graphicData>
        </a:graphic>
      </p:graphicFrame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D3461F8A-A994-4CB1-B2DE-A2CCC9994A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3154190"/>
              </p:ext>
            </p:extLst>
          </p:nvPr>
        </p:nvGraphicFramePr>
        <p:xfrm>
          <a:off x="865914" y="1211357"/>
          <a:ext cx="11002947" cy="267363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srgbClr val="C0F400">
                      <a:alpha val="20000"/>
                    </a:srgbClr>
                  </a:outerShdw>
                </a:effectLst>
                <a:tableStyleId>{5C22544A-7EE6-4342-B048-85BDC9FD1C3A}</a:tableStyleId>
              </a:tblPr>
              <a:tblGrid>
                <a:gridCol w="2247938">
                  <a:extLst>
                    <a:ext uri="{9D8B030D-6E8A-4147-A177-3AD203B41FA5}">
                      <a16:colId xmlns:a16="http://schemas.microsoft.com/office/drawing/2014/main" val="2481577866"/>
                    </a:ext>
                  </a:extLst>
                </a:gridCol>
                <a:gridCol w="1503123">
                  <a:extLst>
                    <a:ext uri="{9D8B030D-6E8A-4147-A177-3AD203B41FA5}">
                      <a16:colId xmlns:a16="http://schemas.microsoft.com/office/drawing/2014/main" val="2836427615"/>
                    </a:ext>
                  </a:extLst>
                </a:gridCol>
                <a:gridCol w="2332970">
                  <a:extLst>
                    <a:ext uri="{9D8B030D-6E8A-4147-A177-3AD203B41FA5}">
                      <a16:colId xmlns:a16="http://schemas.microsoft.com/office/drawing/2014/main" val="310093864"/>
                    </a:ext>
                  </a:extLst>
                </a:gridCol>
                <a:gridCol w="1988506">
                  <a:extLst>
                    <a:ext uri="{9D8B030D-6E8A-4147-A177-3AD203B41FA5}">
                      <a16:colId xmlns:a16="http://schemas.microsoft.com/office/drawing/2014/main" val="2023951014"/>
                    </a:ext>
                  </a:extLst>
                </a:gridCol>
                <a:gridCol w="2930410">
                  <a:extLst>
                    <a:ext uri="{9D8B030D-6E8A-4147-A177-3AD203B41FA5}">
                      <a16:colId xmlns:a16="http://schemas.microsoft.com/office/drawing/2014/main" val="2423213999"/>
                    </a:ext>
                  </a:extLst>
                </a:gridCol>
              </a:tblGrid>
              <a:tr h="684113">
                <a:tc>
                  <a:txBody>
                    <a:bodyPr/>
                    <a:lstStyle/>
                    <a:p>
                      <a:pPr algn="ctr" rtl="0"/>
                      <a:r>
                        <a:rPr lang="en-GB" sz="2400" noProof="0" dirty="0" err="1">
                          <a:solidFill>
                            <a:srgbClr val="2F3342"/>
                          </a:solidFill>
                        </a:rPr>
                        <a:t>Kostenpunkt</a:t>
                      </a:r>
                      <a:endParaRPr lang="en-GB" sz="2400" b="1" i="0" noProof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37" marR="67637" marT="34995" marB="3499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2400" noProof="0" dirty="0" err="1">
                          <a:solidFill>
                            <a:srgbClr val="2F3342"/>
                          </a:solidFill>
                        </a:rPr>
                        <a:t>Potenzial</a:t>
                      </a:r>
                    </a:p>
                    <a:p>
                      <a:pPr algn="ctr" rtl="0"/>
                      <a:r>
                        <a:rPr lang="en-GB" sz="2400" noProof="0" dirty="0">
                          <a:solidFill>
                            <a:srgbClr val="2F3342"/>
                          </a:solidFill>
                        </a:rPr>
                        <a:t>(</a:t>
                      </a:r>
                      <a:r>
                        <a:rPr lang="en-GB" sz="2400" noProof="0" dirty="0" err="1">
                          <a:solidFill>
                            <a:srgbClr val="2F3342"/>
                          </a:solidFill>
                        </a:rPr>
                        <a:t>Filialen</a:t>
                      </a:r>
                      <a:r>
                        <a:rPr lang="en-GB" sz="2400" noProof="0" dirty="0">
                          <a:solidFill>
                            <a:srgbClr val="2F3342"/>
                          </a:solidFill>
                        </a:rPr>
                        <a:t>)</a:t>
                      </a:r>
                      <a:endParaRPr lang="en-GB" sz="2400" b="1" i="0" noProof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37" marR="67637" marT="34995" marB="3499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 noProof="0" dirty="0" err="1">
                          <a:solidFill>
                            <a:srgbClr val="2F3342"/>
                          </a:solidFill>
                        </a:rPr>
                        <a:t>Aufwand</a:t>
                      </a:r>
                      <a:r>
                        <a:rPr lang="en-GB" sz="2400" noProof="0" dirty="0">
                          <a:solidFill>
                            <a:srgbClr val="2F3342"/>
                          </a:solidFill>
                        </a:rPr>
                        <a:t> pro Monat (h)</a:t>
                      </a:r>
                      <a:endParaRPr lang="en-US" dirty="0"/>
                    </a:p>
                  </a:txBody>
                  <a:tcPr marL="67637" marR="67637" marT="34995" marB="3499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 noProof="0" dirty="0">
                          <a:solidFill>
                            <a:srgbClr val="2F3342"/>
                          </a:solidFill>
                        </a:rPr>
                        <a:t>Kosten pro </a:t>
                      </a:r>
                      <a:endParaRPr lang="en-GB" sz="2400" b="1" i="0" noProof="0" dirty="0">
                        <a:solidFill>
                          <a:srgbClr val="2F3342"/>
                        </a:solidFill>
                        <a:cs typeface="Gill Sans"/>
                      </a:endParaRPr>
                    </a:p>
                    <a:p>
                      <a:pPr lvl="0" algn="ctr">
                        <a:buNone/>
                      </a:pPr>
                      <a:r>
                        <a:rPr lang="en-GB" sz="2400" noProof="0" dirty="0" err="1">
                          <a:solidFill>
                            <a:srgbClr val="2F3342"/>
                          </a:solidFill>
                        </a:rPr>
                        <a:t>Stunde</a:t>
                      </a:r>
                      <a:r>
                        <a:rPr lang="en-GB" sz="2400" noProof="0" dirty="0">
                          <a:solidFill>
                            <a:srgbClr val="2F3342"/>
                          </a:solidFill>
                        </a:rPr>
                        <a:t> </a:t>
                      </a:r>
                      <a:endParaRPr lang="en-GB" sz="2400" b="1" i="0" noProof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/>
                      </a:endParaRPr>
                    </a:p>
                  </a:txBody>
                  <a:tcPr marL="67637" marR="67637" marT="34995" marB="3499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2400" b="1" i="0" noProof="0" dirty="0" err="1">
                          <a:solidFill>
                            <a:srgbClr val="2F3342"/>
                          </a:solidFill>
                          <a:latin typeface="Gill Sans"/>
                          <a:ea typeface="Roboto Black" panose="02000000000000000000" pitchFamily="2" charset="0"/>
                          <a:cs typeface="Gill Sans"/>
                        </a:rPr>
                        <a:t>Ersparnis</a:t>
                      </a:r>
                      <a:r>
                        <a:rPr lang="en-GB" sz="2400" b="1" i="0" noProof="0" dirty="0">
                          <a:solidFill>
                            <a:srgbClr val="2F3342"/>
                          </a:solidFill>
                          <a:latin typeface="Gill Sans"/>
                          <a:ea typeface="Roboto Black" panose="02000000000000000000" pitchFamily="2" charset="0"/>
                          <a:cs typeface="Gill Sans"/>
                        </a:rPr>
                        <a:t> pro Monat</a:t>
                      </a:r>
                    </a:p>
                  </a:txBody>
                  <a:tcPr marL="67637" marR="67637" marT="34995" marB="3499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420419"/>
                  </a:ext>
                </a:extLst>
              </a:tr>
              <a:tr h="458471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 err="1">
                          <a:solidFill>
                            <a:schemeClr val="bg1"/>
                          </a:solidFill>
                        </a:rPr>
                        <a:t>Bestellprozess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GB" sz="1400" noProof="0" dirty="0" err="1">
                          <a:solidFill>
                            <a:schemeClr val="bg1"/>
                          </a:solidFill>
                        </a:rPr>
                        <a:t>Apotheker</a:t>
                      </a: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/in)</a:t>
                      </a: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54.17</a:t>
                      </a:r>
                      <a:endParaRPr lang="en-GB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48.64</a:t>
                      </a:r>
                      <a:endParaRPr lang="en-US" dirty="0"/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44'792.00</a:t>
                      </a:r>
                      <a:endParaRPr lang="en-US" dirty="0"/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246291"/>
                  </a:ext>
                </a:extLst>
              </a:tr>
              <a:tr h="45847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noProof="0" dirty="0" err="1">
                          <a:solidFill>
                            <a:schemeClr val="bg1"/>
                          </a:solidFill>
                        </a:rPr>
                        <a:t>Erstellung</a:t>
                      </a: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400" noProof="0" dirty="0" err="1">
                          <a:solidFill>
                            <a:schemeClr val="bg1"/>
                          </a:solidFill>
                        </a:rPr>
                        <a:t>Prognosen</a:t>
                      </a: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3716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GB" sz="1400" b="0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17</a:t>
                      </a:r>
                      <a:endParaRPr lang="en-US" dirty="0"/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3716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16.80</a:t>
                      </a: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3716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48.64</a:t>
                      </a: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3716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13'892.40</a:t>
                      </a: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501476"/>
                  </a:ext>
                </a:extLst>
              </a:tr>
              <a:tr h="45847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noProof="0" dirty="0" err="1">
                          <a:solidFill>
                            <a:schemeClr val="bg1"/>
                          </a:solidFill>
                        </a:rPr>
                        <a:t>Warenbuchhaltung</a:t>
                      </a: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3716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GB" sz="1400" b="0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17</a:t>
                      </a:r>
                      <a:endParaRPr lang="en-US" dirty="0"/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3716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21.67</a:t>
                      </a: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3716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37.60</a:t>
                      </a: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3716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13'847.20</a:t>
                      </a: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637912"/>
                  </a:ext>
                </a:extLst>
              </a:tr>
              <a:tr h="45847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3716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GB" sz="1400" b="0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3716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3716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3716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72'531.60</a:t>
                      </a: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786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99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HR </a:t>
            </a:r>
            <a:r>
              <a:rPr lang="en-GB" dirty="0" err="1"/>
              <a:t>potenzial</a:t>
            </a:r>
            <a:r>
              <a:rPr lang="en-GB" dirty="0"/>
              <a:t> post Pilot-Phase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DF2641-88A5-4690-98BC-859695C8E3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n-GB" dirty="0"/>
              <a:t>*</a:t>
            </a:r>
            <a:r>
              <a:rPr lang="en-GB" dirty="0" err="1"/>
              <a:t>Erspranis</a:t>
            </a:r>
            <a:r>
              <a:rPr lang="en-GB" dirty="0"/>
              <a:t> </a:t>
            </a:r>
            <a:r>
              <a:rPr lang="en-GB" dirty="0" err="1"/>
              <a:t>umfasst</a:t>
            </a:r>
            <a:r>
              <a:rPr lang="en-GB" dirty="0"/>
              <a:t> </a:t>
            </a: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Filialen</a:t>
            </a:r>
            <a:r>
              <a:rPr lang="en-GB" dirty="0"/>
              <a:t>; die </a:t>
            </a:r>
            <a:r>
              <a:rPr lang="en-GB" dirty="0" err="1"/>
              <a:t>Abschreiber</a:t>
            </a:r>
            <a:r>
              <a:rPr lang="en-GB" dirty="0"/>
              <a:t> </a:t>
            </a:r>
            <a:r>
              <a:rPr lang="en-GB" dirty="0" err="1"/>
              <a:t>gelten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12M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CF05E3-FE3F-45C6-A2C5-9F5408F4F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pPr rtl="0"/>
              <a:t>8</a:t>
            </a:fld>
            <a:endParaRPr lang="en-GB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A264F0D1-A2AE-4008-8BF1-E6621F102E3D}"/>
              </a:ext>
            </a:extLst>
          </p:cNvPr>
          <p:cNvSpPr txBox="1">
            <a:spLocks/>
          </p:cNvSpPr>
          <p:nvPr/>
        </p:nvSpPr>
        <p:spPr>
          <a:xfrm>
            <a:off x="594519" y="3773458"/>
            <a:ext cx="11002962" cy="1189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spc="300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dirty="0" err="1"/>
              <a:t>Abschreiber</a:t>
            </a:r>
            <a:r>
              <a:rPr lang="en-GB" dirty="0"/>
              <a:t> </a:t>
            </a:r>
            <a:r>
              <a:rPr lang="en-GB" dirty="0" err="1"/>
              <a:t>potenzial</a:t>
            </a:r>
            <a:r>
              <a:rPr lang="en-GB" dirty="0"/>
              <a:t> post Pilot-Phase</a:t>
            </a: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5D0DC2FE-9399-4CC4-BE1E-E84328949A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9025597"/>
              </p:ext>
            </p:extLst>
          </p:nvPr>
        </p:nvGraphicFramePr>
        <p:xfrm>
          <a:off x="865913" y="4854343"/>
          <a:ext cx="11002946" cy="1259981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srgbClr val="C0F400">
                      <a:alpha val="20000"/>
                    </a:srgbClr>
                  </a:outerShdw>
                </a:effectLst>
                <a:tableStyleId>{5C22544A-7EE6-4342-B048-85BDC9FD1C3A}</a:tableStyleId>
              </a:tblPr>
              <a:tblGrid>
                <a:gridCol w="1820548">
                  <a:extLst>
                    <a:ext uri="{9D8B030D-6E8A-4147-A177-3AD203B41FA5}">
                      <a16:colId xmlns:a16="http://schemas.microsoft.com/office/drawing/2014/main" val="2481577866"/>
                    </a:ext>
                  </a:extLst>
                </a:gridCol>
                <a:gridCol w="1551429">
                  <a:extLst>
                    <a:ext uri="{9D8B030D-6E8A-4147-A177-3AD203B41FA5}">
                      <a16:colId xmlns:a16="http://schemas.microsoft.com/office/drawing/2014/main" val="2836427615"/>
                    </a:ext>
                  </a:extLst>
                </a:gridCol>
                <a:gridCol w="1476281">
                  <a:extLst>
                    <a:ext uri="{9D8B030D-6E8A-4147-A177-3AD203B41FA5}">
                      <a16:colId xmlns:a16="http://schemas.microsoft.com/office/drawing/2014/main" val="310093864"/>
                    </a:ext>
                  </a:extLst>
                </a:gridCol>
                <a:gridCol w="1877783">
                  <a:extLst>
                    <a:ext uri="{9D8B030D-6E8A-4147-A177-3AD203B41FA5}">
                      <a16:colId xmlns:a16="http://schemas.microsoft.com/office/drawing/2014/main" val="2023951014"/>
                    </a:ext>
                  </a:extLst>
                </a:gridCol>
                <a:gridCol w="2577657">
                  <a:extLst>
                    <a:ext uri="{9D8B030D-6E8A-4147-A177-3AD203B41FA5}">
                      <a16:colId xmlns:a16="http://schemas.microsoft.com/office/drawing/2014/main" val="1832834883"/>
                    </a:ext>
                  </a:extLst>
                </a:gridCol>
                <a:gridCol w="1699248">
                  <a:extLst>
                    <a:ext uri="{9D8B030D-6E8A-4147-A177-3AD203B41FA5}">
                      <a16:colId xmlns:a16="http://schemas.microsoft.com/office/drawing/2014/main" val="2423213999"/>
                    </a:ext>
                  </a:extLst>
                </a:gridCol>
              </a:tblGrid>
              <a:tr h="684113">
                <a:tc>
                  <a:txBody>
                    <a:bodyPr/>
                    <a:lstStyle/>
                    <a:p>
                      <a:pPr algn="ctr" rtl="0"/>
                      <a:r>
                        <a:rPr lang="en-GB" sz="2400" noProof="0" dirty="0" err="1">
                          <a:solidFill>
                            <a:srgbClr val="2F3342"/>
                          </a:solidFill>
                        </a:rPr>
                        <a:t>Kostenpunkt</a:t>
                      </a:r>
                      <a:endParaRPr lang="en-GB" sz="2400" b="1" i="0" noProof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37" marR="67637" marT="34995" marB="3499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2400" noProof="0" dirty="0" err="1">
                          <a:solidFill>
                            <a:srgbClr val="2F3342"/>
                          </a:solidFill>
                        </a:rPr>
                        <a:t>Amavita</a:t>
                      </a:r>
                      <a:r>
                        <a:rPr lang="en-GB" sz="2400" noProof="0" dirty="0">
                          <a:solidFill>
                            <a:srgbClr val="2F3342"/>
                          </a:solidFill>
                        </a:rPr>
                        <a:t> </a:t>
                      </a:r>
                    </a:p>
                    <a:p>
                      <a:pPr algn="ctr" rtl="0"/>
                      <a:r>
                        <a:rPr lang="en-GB" sz="2400" noProof="0" dirty="0">
                          <a:solidFill>
                            <a:srgbClr val="2F3342"/>
                          </a:solidFill>
                        </a:rPr>
                        <a:t>2019 (CHF)</a:t>
                      </a:r>
                      <a:endParaRPr lang="en-GB" sz="2400" b="1" i="0" noProof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37" marR="67637" marT="34995" marB="3499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2400" noProof="0" dirty="0" err="1">
                          <a:solidFill>
                            <a:srgbClr val="2F3342"/>
                          </a:solidFill>
                        </a:rPr>
                        <a:t>Produkte-umfang</a:t>
                      </a:r>
                      <a:endParaRPr lang="en-GB" sz="2400" b="1" i="0" noProof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37" marR="67637" marT="34995" marB="3499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2400" noProof="0" dirty="0" err="1">
                          <a:solidFill>
                            <a:srgbClr val="2F3342"/>
                          </a:solidFill>
                        </a:rPr>
                        <a:t>Projekt-umfang</a:t>
                      </a:r>
                      <a:endParaRPr lang="en-GB" sz="2400" b="1" i="0" noProof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37" marR="67637" marT="34995" marB="3499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2400" b="1" i="0" noProof="0" dirty="0" err="1">
                          <a:solidFill>
                            <a:srgbClr val="2F3342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Verbesserung</a:t>
                      </a:r>
                      <a:r>
                        <a:rPr lang="en-GB" sz="2400" b="1" i="0" noProof="0" dirty="0">
                          <a:solidFill>
                            <a:srgbClr val="2F3342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 Prognose</a:t>
                      </a:r>
                    </a:p>
                  </a:txBody>
                  <a:tcPr marL="67637" marR="67637" marT="34995" marB="3499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2400" b="1" i="0" noProof="0" dirty="0" err="1">
                          <a:solidFill>
                            <a:srgbClr val="2F3342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Ersparnis</a:t>
                      </a:r>
                      <a:r>
                        <a:rPr lang="en-GB" sz="2400" b="1" i="0" noProof="0" dirty="0">
                          <a:solidFill>
                            <a:srgbClr val="2F3342"/>
                          </a:solidFill>
                          <a:latin typeface="Gill Sans" panose="020B0502020104020203" pitchFamily="34" charset="-79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*</a:t>
                      </a:r>
                    </a:p>
                  </a:txBody>
                  <a:tcPr marL="67637" marR="67637" marT="34995" marB="3499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420419"/>
                  </a:ext>
                </a:extLst>
              </a:tr>
              <a:tr h="458471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 err="1">
                          <a:solidFill>
                            <a:schemeClr val="bg1"/>
                          </a:solidFill>
                        </a:rPr>
                        <a:t>Abschreiber</a:t>
                      </a:r>
                      <a:endParaRPr lang="en-GB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70’000’000</a:t>
                      </a:r>
                      <a:endParaRPr lang="en-GB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100%</a:t>
                      </a:r>
                      <a:endParaRPr lang="en-GB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100%</a:t>
                      </a:r>
                      <a:endParaRPr lang="en-GB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noProof="0" dirty="0">
                          <a:solidFill>
                            <a:schemeClr val="bg1"/>
                          </a:solidFill>
                          <a:latin typeface="Gill Sans Light" panose="020B0302020104020203" pitchFamily="34" charset="-79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75%</a:t>
                      </a: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52’500’000.00</a:t>
                      </a:r>
                      <a:endParaRPr lang="en-GB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246291"/>
                  </a:ext>
                </a:extLst>
              </a:tr>
            </a:tbl>
          </a:graphicData>
        </a:graphic>
      </p:graphicFrame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D3461F8A-A994-4CB1-B2DE-A2CCC9994A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8606829"/>
              </p:ext>
            </p:extLst>
          </p:nvPr>
        </p:nvGraphicFramePr>
        <p:xfrm>
          <a:off x="865914" y="1211357"/>
          <a:ext cx="11002947" cy="267363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srgbClr val="C0F400">
                      <a:alpha val="20000"/>
                    </a:srgbClr>
                  </a:outerShdw>
                </a:effectLst>
                <a:tableStyleId>{5C22544A-7EE6-4342-B048-85BDC9FD1C3A}</a:tableStyleId>
              </a:tblPr>
              <a:tblGrid>
                <a:gridCol w="2247938">
                  <a:extLst>
                    <a:ext uri="{9D8B030D-6E8A-4147-A177-3AD203B41FA5}">
                      <a16:colId xmlns:a16="http://schemas.microsoft.com/office/drawing/2014/main" val="2481577866"/>
                    </a:ext>
                  </a:extLst>
                </a:gridCol>
                <a:gridCol w="1503123">
                  <a:extLst>
                    <a:ext uri="{9D8B030D-6E8A-4147-A177-3AD203B41FA5}">
                      <a16:colId xmlns:a16="http://schemas.microsoft.com/office/drawing/2014/main" val="2836427615"/>
                    </a:ext>
                  </a:extLst>
                </a:gridCol>
                <a:gridCol w="2332970">
                  <a:extLst>
                    <a:ext uri="{9D8B030D-6E8A-4147-A177-3AD203B41FA5}">
                      <a16:colId xmlns:a16="http://schemas.microsoft.com/office/drawing/2014/main" val="310093864"/>
                    </a:ext>
                  </a:extLst>
                </a:gridCol>
                <a:gridCol w="1988506">
                  <a:extLst>
                    <a:ext uri="{9D8B030D-6E8A-4147-A177-3AD203B41FA5}">
                      <a16:colId xmlns:a16="http://schemas.microsoft.com/office/drawing/2014/main" val="2023951014"/>
                    </a:ext>
                  </a:extLst>
                </a:gridCol>
                <a:gridCol w="2930410">
                  <a:extLst>
                    <a:ext uri="{9D8B030D-6E8A-4147-A177-3AD203B41FA5}">
                      <a16:colId xmlns:a16="http://schemas.microsoft.com/office/drawing/2014/main" val="2423213999"/>
                    </a:ext>
                  </a:extLst>
                </a:gridCol>
              </a:tblGrid>
              <a:tr h="684113">
                <a:tc>
                  <a:txBody>
                    <a:bodyPr/>
                    <a:lstStyle/>
                    <a:p>
                      <a:pPr algn="ctr" rtl="0"/>
                      <a:r>
                        <a:rPr lang="en-GB" sz="2400" noProof="0" dirty="0" err="1">
                          <a:solidFill>
                            <a:srgbClr val="2F3342"/>
                          </a:solidFill>
                        </a:rPr>
                        <a:t>Kostenpunkt</a:t>
                      </a:r>
                      <a:endParaRPr lang="en-GB" sz="2400" b="1" i="0" noProof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37" marR="67637" marT="34995" marB="3499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2400" noProof="0" dirty="0" err="1">
                          <a:solidFill>
                            <a:srgbClr val="2F3342"/>
                          </a:solidFill>
                        </a:rPr>
                        <a:t>Potenzial</a:t>
                      </a:r>
                    </a:p>
                    <a:p>
                      <a:pPr algn="ctr" rtl="0"/>
                      <a:r>
                        <a:rPr lang="en-GB" sz="2400" noProof="0" dirty="0">
                          <a:solidFill>
                            <a:srgbClr val="2F3342"/>
                          </a:solidFill>
                        </a:rPr>
                        <a:t>(</a:t>
                      </a:r>
                      <a:r>
                        <a:rPr lang="en-GB" sz="2400" noProof="0" dirty="0" err="1">
                          <a:solidFill>
                            <a:srgbClr val="2F3342"/>
                          </a:solidFill>
                        </a:rPr>
                        <a:t>Filialen</a:t>
                      </a:r>
                      <a:r>
                        <a:rPr lang="en-GB" sz="2400" noProof="0" dirty="0">
                          <a:solidFill>
                            <a:srgbClr val="2F3342"/>
                          </a:solidFill>
                        </a:rPr>
                        <a:t>)</a:t>
                      </a:r>
                      <a:endParaRPr lang="en-GB" sz="2400" b="1" i="0" noProof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37" marR="67637" marT="34995" marB="3499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 noProof="0" dirty="0" err="1">
                          <a:solidFill>
                            <a:srgbClr val="2F3342"/>
                          </a:solidFill>
                        </a:rPr>
                        <a:t>Aufwand</a:t>
                      </a:r>
                      <a:r>
                        <a:rPr lang="en-GB" sz="2400" noProof="0" dirty="0">
                          <a:solidFill>
                            <a:srgbClr val="2F3342"/>
                          </a:solidFill>
                        </a:rPr>
                        <a:t> pro Monat (h)</a:t>
                      </a:r>
                      <a:endParaRPr lang="en-US" dirty="0"/>
                    </a:p>
                  </a:txBody>
                  <a:tcPr marL="67637" marR="67637" marT="34995" marB="3499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 noProof="0" dirty="0">
                          <a:solidFill>
                            <a:srgbClr val="2F3342"/>
                          </a:solidFill>
                        </a:rPr>
                        <a:t>Kosten pro </a:t>
                      </a:r>
                      <a:endParaRPr lang="en-GB" sz="2400" b="1" i="0" noProof="0" dirty="0">
                        <a:solidFill>
                          <a:srgbClr val="2F3342"/>
                        </a:solidFill>
                        <a:cs typeface="Gill Sans"/>
                      </a:endParaRPr>
                    </a:p>
                    <a:p>
                      <a:pPr lvl="0" algn="ctr">
                        <a:buNone/>
                      </a:pPr>
                      <a:r>
                        <a:rPr lang="en-GB" sz="2400" noProof="0" dirty="0" err="1">
                          <a:solidFill>
                            <a:srgbClr val="2F3342"/>
                          </a:solidFill>
                        </a:rPr>
                        <a:t>Stunde</a:t>
                      </a:r>
                      <a:r>
                        <a:rPr lang="en-GB" sz="2400" noProof="0" dirty="0">
                          <a:solidFill>
                            <a:srgbClr val="2F3342"/>
                          </a:solidFill>
                        </a:rPr>
                        <a:t> </a:t>
                      </a:r>
                      <a:endParaRPr lang="en-GB" sz="2400" b="1" i="0" noProof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/>
                      </a:endParaRPr>
                    </a:p>
                  </a:txBody>
                  <a:tcPr marL="67637" marR="67637" marT="34995" marB="3499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2400" b="1" i="0" noProof="0" dirty="0" err="1">
                          <a:solidFill>
                            <a:srgbClr val="2F3342"/>
                          </a:solidFill>
                          <a:latin typeface="Gill Sans"/>
                          <a:ea typeface="Roboto Black" panose="02000000000000000000" pitchFamily="2" charset="0"/>
                          <a:cs typeface="Gill Sans"/>
                        </a:rPr>
                        <a:t>Ersparnis</a:t>
                      </a:r>
                      <a:r>
                        <a:rPr lang="en-GB" sz="2400" b="1" i="0" noProof="0" dirty="0">
                          <a:solidFill>
                            <a:srgbClr val="2F3342"/>
                          </a:solidFill>
                          <a:latin typeface="Gill Sans"/>
                          <a:ea typeface="Roboto Black" panose="02000000000000000000" pitchFamily="2" charset="0"/>
                          <a:cs typeface="Gill Sans"/>
                        </a:rPr>
                        <a:t>* pro Monat</a:t>
                      </a:r>
                    </a:p>
                  </a:txBody>
                  <a:tcPr marL="67637" marR="67637" marT="34995" marB="3499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420419"/>
                  </a:ext>
                </a:extLst>
              </a:tr>
              <a:tr h="458471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 err="1">
                          <a:solidFill>
                            <a:schemeClr val="bg1"/>
                          </a:solidFill>
                        </a:rPr>
                        <a:t>Bestellprozess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GB" sz="1400" noProof="0" dirty="0" err="1">
                          <a:solidFill>
                            <a:schemeClr val="bg1"/>
                          </a:solidFill>
                        </a:rPr>
                        <a:t>Apotheker</a:t>
                      </a: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/in)</a:t>
                      </a: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170</a:t>
                      </a:r>
                      <a:endParaRPr lang="en-US" dirty="0"/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54.17</a:t>
                      </a:r>
                      <a:endParaRPr lang="en-GB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48.64</a:t>
                      </a:r>
                      <a:endParaRPr lang="en-US" dirty="0"/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447’919.60</a:t>
                      </a:r>
                      <a:endParaRPr lang="en-US" dirty="0"/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246291"/>
                  </a:ext>
                </a:extLst>
              </a:tr>
              <a:tr h="45847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noProof="0" dirty="0" err="1">
                          <a:solidFill>
                            <a:schemeClr val="bg1"/>
                          </a:solidFill>
                        </a:rPr>
                        <a:t>Erstellung</a:t>
                      </a: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400" noProof="0" dirty="0" err="1">
                          <a:solidFill>
                            <a:schemeClr val="bg1"/>
                          </a:solidFill>
                        </a:rPr>
                        <a:t>Prognosen</a:t>
                      </a: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3716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GB" sz="1400" b="0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170</a:t>
                      </a:r>
                      <a:endParaRPr lang="en-US" dirty="0"/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3716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16.80</a:t>
                      </a: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3716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48.64</a:t>
                      </a: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3716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13'8924.00</a:t>
                      </a: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501476"/>
                  </a:ext>
                </a:extLst>
              </a:tr>
              <a:tr h="45847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noProof="0" dirty="0" err="1">
                          <a:solidFill>
                            <a:schemeClr val="bg1"/>
                          </a:solidFill>
                        </a:rPr>
                        <a:t>Warenbuchhaltung</a:t>
                      </a: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3716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GB" sz="1400" b="0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170</a:t>
                      </a:r>
                      <a:endParaRPr lang="en-US" dirty="0"/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3716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21.67</a:t>
                      </a: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3716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37.60</a:t>
                      </a: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3716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13'8472.40</a:t>
                      </a: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637912"/>
                  </a:ext>
                </a:extLst>
              </a:tr>
              <a:tr h="45847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3716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GB" sz="1400" b="0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3716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3716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3716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GB" sz="1400" noProof="0" dirty="0">
                          <a:solidFill>
                            <a:schemeClr val="bg1"/>
                          </a:solidFill>
                        </a:rPr>
                        <a:t>725’316.00</a:t>
                      </a:r>
                    </a:p>
                  </a:txBody>
                  <a:tcPr marL="64642" marR="64642" marT="34995" marB="34995" anchor="ctr">
                    <a:solidFill>
                      <a:srgbClr val="2F33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786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779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04" y="855437"/>
            <a:ext cx="4226024" cy="573989"/>
          </a:xfrm>
        </p:spPr>
        <p:txBody>
          <a:bodyPr rtlCol="0"/>
          <a:lstStyle/>
          <a:p>
            <a:pPr rtl="0"/>
            <a:r>
              <a:rPr lang="en-GB" dirty="0" err="1"/>
              <a:t>Erfolgsrechnung</a:t>
            </a:r>
            <a:br>
              <a:rPr lang="en-GB" dirty="0"/>
            </a:br>
            <a:r>
              <a:rPr lang="en-GB" dirty="0" err="1"/>
              <a:t>Jahr</a:t>
            </a:r>
            <a:r>
              <a:rPr lang="en-GB" dirty="0"/>
              <a:t> 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2CC9E-302A-4500-B0E3-4BE84867E19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 rtlCol="0"/>
          <a:lstStyle/>
          <a:p>
            <a:pPr rtl="0"/>
            <a:r>
              <a:rPr lang="en-GB" dirty="0"/>
              <a:t>Return on Investment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491B-46DB-4307-8E1A-E1066E4FB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Software: 624’846</a:t>
            </a:r>
          </a:p>
          <a:p>
            <a:r>
              <a:rPr lang="en-GB" b="1" dirty="0" err="1"/>
              <a:t>Unterhaltskosten</a:t>
            </a:r>
            <a:r>
              <a:rPr lang="en-GB" b="1" dirty="0"/>
              <a:t>: 3’060’189 </a:t>
            </a:r>
          </a:p>
          <a:p>
            <a:r>
              <a:rPr lang="en-GB" b="1" dirty="0" err="1"/>
              <a:t>Investition</a:t>
            </a:r>
            <a:r>
              <a:rPr lang="en-GB" b="1" dirty="0"/>
              <a:t>: 3’685’035</a:t>
            </a:r>
          </a:p>
          <a:p>
            <a:r>
              <a:rPr lang="en-GB" b="1" dirty="0"/>
              <a:t>ROI: 1561%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599ABA-671B-4E90-B4E8-5B2482234AC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n-GB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0D7403-0D24-42D0-9DE5-23601D8FBC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pPr rtl="0"/>
              <a:t>9</a:t>
            </a:fld>
            <a:endParaRPr lang="en-GB" dirty="0"/>
          </a:p>
        </p:txBody>
      </p:sp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889C7BCB-14BC-4E64-B4F0-9DEE359DC017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2586615415"/>
              </p:ext>
            </p:extLst>
          </p:nvPr>
        </p:nvGraphicFramePr>
        <p:xfrm>
          <a:off x="6400800" y="469900"/>
          <a:ext cx="5387546" cy="2306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76184">
                  <a:extLst>
                    <a:ext uri="{9D8B030D-6E8A-4147-A177-3AD203B41FA5}">
                      <a16:colId xmlns:a16="http://schemas.microsoft.com/office/drawing/2014/main" val="518191642"/>
                    </a:ext>
                  </a:extLst>
                </a:gridCol>
                <a:gridCol w="481913">
                  <a:extLst>
                    <a:ext uri="{9D8B030D-6E8A-4147-A177-3AD203B41FA5}">
                      <a16:colId xmlns:a16="http://schemas.microsoft.com/office/drawing/2014/main" val="670560363"/>
                    </a:ext>
                  </a:extLst>
                </a:gridCol>
                <a:gridCol w="593125">
                  <a:extLst>
                    <a:ext uri="{9D8B030D-6E8A-4147-A177-3AD203B41FA5}">
                      <a16:colId xmlns:a16="http://schemas.microsoft.com/office/drawing/2014/main" val="965900652"/>
                    </a:ext>
                  </a:extLst>
                </a:gridCol>
                <a:gridCol w="778475">
                  <a:extLst>
                    <a:ext uri="{9D8B030D-6E8A-4147-A177-3AD203B41FA5}">
                      <a16:colId xmlns:a16="http://schemas.microsoft.com/office/drawing/2014/main" val="4222871114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507878835"/>
                    </a:ext>
                  </a:extLst>
                </a:gridCol>
                <a:gridCol w="840259">
                  <a:extLst>
                    <a:ext uri="{9D8B030D-6E8A-4147-A177-3AD203B41FA5}">
                      <a16:colId xmlns:a16="http://schemas.microsoft.com/office/drawing/2014/main" val="3400659542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1193926272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de-CH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Gesammt Projekt (Software Entwicklung)</a:t>
                      </a:r>
                    </a:p>
                  </a:txBody>
                  <a:tcPr marL="0" marR="0" marT="0" marB="0" anchor="b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94722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r"/>
                      <a:r>
                        <a:rPr lang="de-CH" sz="1050" b="1" dirty="0">
                          <a:solidFill>
                            <a:schemeClr val="bg1"/>
                          </a:solidFill>
                        </a:rPr>
                        <a:t>#</a:t>
                      </a:r>
                      <a:endParaRPr lang="en-CH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50" b="1" dirty="0">
                          <a:solidFill>
                            <a:schemeClr val="bg1"/>
                          </a:solidFill>
                        </a:rPr>
                        <a:t>Dauer (M)</a:t>
                      </a:r>
                      <a:endParaRPr lang="en-CH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50" b="1" dirty="0">
                          <a:solidFill>
                            <a:schemeClr val="bg1"/>
                          </a:solidFill>
                        </a:rPr>
                        <a:t>Salär </a:t>
                      </a:r>
                    </a:p>
                    <a:p>
                      <a:pPr algn="ctr"/>
                      <a:r>
                        <a:rPr lang="de-CH" sz="1050" b="1" dirty="0">
                          <a:solidFill>
                            <a:schemeClr val="bg1"/>
                          </a:solidFill>
                        </a:rPr>
                        <a:t>(p.a.)</a:t>
                      </a:r>
                      <a:endParaRPr lang="en-CH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50" b="1" dirty="0">
                          <a:solidFill>
                            <a:schemeClr val="bg1"/>
                          </a:solidFill>
                        </a:rPr>
                        <a:t>Salär-</a:t>
                      </a:r>
                    </a:p>
                    <a:p>
                      <a:pPr algn="ctr"/>
                      <a:r>
                        <a:rPr lang="de-CH" sz="1050" b="1" dirty="0">
                          <a:solidFill>
                            <a:schemeClr val="bg1"/>
                          </a:solidFill>
                        </a:rPr>
                        <a:t>aufwand</a:t>
                      </a:r>
                      <a:endParaRPr lang="en-CH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50" b="1" dirty="0">
                          <a:solidFill>
                            <a:schemeClr val="bg1"/>
                          </a:solidFill>
                        </a:rPr>
                        <a:t>Aufschlag</a:t>
                      </a:r>
                      <a:endParaRPr lang="en-CH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50" b="1" dirty="0">
                          <a:solidFill>
                            <a:schemeClr val="bg1"/>
                          </a:solidFill>
                        </a:rPr>
                        <a:t>Marge</a:t>
                      </a:r>
                      <a:endParaRPr lang="en-CH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14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050" i="1" dirty="0">
                          <a:solidFill>
                            <a:schemeClr val="bg1"/>
                          </a:solidFill>
                        </a:rPr>
                        <a:t>Entwickler</a:t>
                      </a:r>
                      <a:endParaRPr lang="en-CH" sz="105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05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CH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050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CH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050" dirty="0">
                          <a:solidFill>
                            <a:schemeClr val="bg1"/>
                          </a:solidFill>
                        </a:rPr>
                        <a:t>94’448</a:t>
                      </a:r>
                      <a:endParaRPr lang="en-CH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050" dirty="0">
                          <a:solidFill>
                            <a:schemeClr val="bg1"/>
                          </a:solidFill>
                        </a:rPr>
                        <a:t>283’344</a:t>
                      </a:r>
                      <a:endParaRPr lang="en-CH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050" dirty="0">
                          <a:solidFill>
                            <a:schemeClr val="bg1"/>
                          </a:solidFill>
                        </a:rPr>
                        <a:t>33’860</a:t>
                      </a:r>
                      <a:endParaRPr lang="en-CH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050" dirty="0">
                          <a:solidFill>
                            <a:schemeClr val="bg1"/>
                          </a:solidFill>
                        </a:rPr>
                        <a:t>45%</a:t>
                      </a:r>
                      <a:endParaRPr lang="en-CH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516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050" i="1" dirty="0">
                          <a:solidFill>
                            <a:schemeClr val="bg1"/>
                          </a:solidFill>
                        </a:rPr>
                        <a:t>Project Manager</a:t>
                      </a:r>
                      <a:endParaRPr lang="en-CH" sz="105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05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CH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050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CH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050" dirty="0">
                          <a:solidFill>
                            <a:schemeClr val="bg1"/>
                          </a:solidFill>
                        </a:rPr>
                        <a:t>100’370</a:t>
                      </a:r>
                      <a:endParaRPr lang="en-CH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050" dirty="0">
                          <a:solidFill>
                            <a:schemeClr val="bg1"/>
                          </a:solidFill>
                        </a:rPr>
                        <a:t>100’370</a:t>
                      </a:r>
                      <a:endParaRPr lang="en-CH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050" dirty="0">
                          <a:solidFill>
                            <a:schemeClr val="bg1"/>
                          </a:solidFill>
                        </a:rPr>
                        <a:t>11’994</a:t>
                      </a:r>
                      <a:endParaRPr lang="en-CH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050" dirty="0">
                          <a:solidFill>
                            <a:schemeClr val="bg1"/>
                          </a:solidFill>
                        </a:rPr>
                        <a:t>45%</a:t>
                      </a:r>
                      <a:endParaRPr lang="en-CH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982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050" i="1" dirty="0">
                          <a:solidFill>
                            <a:schemeClr val="bg1"/>
                          </a:solidFill>
                        </a:rPr>
                        <a:t>Support</a:t>
                      </a:r>
                      <a:endParaRPr lang="en-CH" sz="105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050" dirty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en-CH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050" dirty="0">
                          <a:solidFill>
                            <a:schemeClr val="bg1"/>
                          </a:solidFill>
                        </a:rPr>
                        <a:t>1/52</a:t>
                      </a:r>
                      <a:endParaRPr lang="en-CH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050" dirty="0">
                          <a:solidFill>
                            <a:schemeClr val="bg1"/>
                          </a:solidFill>
                        </a:rPr>
                        <a:t>63’216</a:t>
                      </a:r>
                      <a:endParaRPr lang="en-CH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050" dirty="0">
                          <a:solidFill>
                            <a:schemeClr val="bg1"/>
                          </a:solidFill>
                        </a:rPr>
                        <a:t>1’215</a:t>
                      </a:r>
                      <a:endParaRPr lang="en-CH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050" dirty="0">
                          <a:solidFill>
                            <a:schemeClr val="bg1"/>
                          </a:solidFill>
                        </a:rPr>
                        <a:t>145</a:t>
                      </a:r>
                      <a:endParaRPr lang="en-CH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050" dirty="0">
                          <a:solidFill>
                            <a:schemeClr val="bg1"/>
                          </a:solidFill>
                        </a:rPr>
                        <a:t>45%</a:t>
                      </a:r>
                      <a:endParaRPr lang="en-CH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323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050" i="1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CH" sz="105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CH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CH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CH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050" dirty="0">
                          <a:solidFill>
                            <a:schemeClr val="bg1"/>
                          </a:solidFill>
                        </a:rPr>
                        <a:t>384’929</a:t>
                      </a:r>
                      <a:endParaRPr lang="en-CH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050" dirty="0">
                          <a:solidFill>
                            <a:schemeClr val="bg1"/>
                          </a:solidFill>
                        </a:rPr>
                        <a:t>45’999</a:t>
                      </a:r>
                      <a:endParaRPr lang="en-CH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050" dirty="0">
                          <a:solidFill>
                            <a:schemeClr val="bg1"/>
                          </a:solidFill>
                        </a:rPr>
                        <a:t>193’918</a:t>
                      </a:r>
                      <a:endParaRPr lang="en-CH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882234"/>
                  </a:ext>
                </a:extLst>
              </a:tr>
            </a:tbl>
          </a:graphicData>
        </a:graphic>
      </p:graphicFrame>
      <p:graphicFrame>
        <p:nvGraphicFramePr>
          <p:cNvPr id="14" name="Table 12">
            <a:extLst>
              <a:ext uri="{FF2B5EF4-FFF2-40B4-BE49-F238E27FC236}">
                <a16:creationId xmlns:a16="http://schemas.microsoft.com/office/drawing/2014/main" id="{B4CB1C7E-6E89-4D32-BE1E-5176CEB018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7142739"/>
              </p:ext>
            </p:extLst>
          </p:nvPr>
        </p:nvGraphicFramePr>
        <p:xfrm>
          <a:off x="6400800" y="3437823"/>
          <a:ext cx="5387546" cy="1894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6580">
                  <a:extLst>
                    <a:ext uri="{9D8B030D-6E8A-4147-A177-3AD203B41FA5}">
                      <a16:colId xmlns:a16="http://schemas.microsoft.com/office/drawing/2014/main" val="518191642"/>
                    </a:ext>
                  </a:extLst>
                </a:gridCol>
                <a:gridCol w="1033093">
                  <a:extLst>
                    <a:ext uri="{9D8B030D-6E8A-4147-A177-3AD203B41FA5}">
                      <a16:colId xmlns:a16="http://schemas.microsoft.com/office/drawing/2014/main" val="965900652"/>
                    </a:ext>
                  </a:extLst>
                </a:gridCol>
                <a:gridCol w="937199">
                  <a:extLst>
                    <a:ext uri="{9D8B030D-6E8A-4147-A177-3AD203B41FA5}">
                      <a16:colId xmlns:a16="http://schemas.microsoft.com/office/drawing/2014/main" val="4222871114"/>
                    </a:ext>
                  </a:extLst>
                </a:gridCol>
                <a:gridCol w="1197233">
                  <a:extLst>
                    <a:ext uri="{9D8B030D-6E8A-4147-A177-3AD203B41FA5}">
                      <a16:colId xmlns:a16="http://schemas.microsoft.com/office/drawing/2014/main" val="507878835"/>
                    </a:ext>
                  </a:extLst>
                </a:gridCol>
                <a:gridCol w="983441">
                  <a:extLst>
                    <a:ext uri="{9D8B030D-6E8A-4147-A177-3AD203B41FA5}">
                      <a16:colId xmlns:a16="http://schemas.microsoft.com/office/drawing/2014/main" val="3400659542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de-CH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Return on Investment</a:t>
                      </a:r>
                    </a:p>
                  </a:txBody>
                  <a:tcPr marL="0" marR="0" marT="0" marB="0" anchor="b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947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CH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50" b="1" dirty="0">
                          <a:solidFill>
                            <a:schemeClr val="bg1"/>
                          </a:solidFill>
                        </a:rPr>
                        <a:t>Return</a:t>
                      </a:r>
                      <a:endParaRPr lang="en-CH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50" b="1" dirty="0">
                          <a:solidFill>
                            <a:schemeClr val="bg1"/>
                          </a:solidFill>
                        </a:rPr>
                        <a:t>Mgmt.</a:t>
                      </a:r>
                    </a:p>
                    <a:p>
                      <a:pPr algn="ctr"/>
                      <a:r>
                        <a:rPr lang="de-CH" sz="1050" b="1" dirty="0">
                          <a:solidFill>
                            <a:schemeClr val="bg1"/>
                          </a:solidFill>
                        </a:rPr>
                        <a:t>Fee</a:t>
                      </a:r>
                      <a:endParaRPr lang="en-CH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50" b="1" dirty="0">
                          <a:solidFill>
                            <a:schemeClr val="bg1"/>
                          </a:solidFill>
                        </a:rPr>
                        <a:t>Entwicklung</a:t>
                      </a:r>
                      <a:endParaRPr lang="en-CH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50" b="1" dirty="0">
                          <a:solidFill>
                            <a:schemeClr val="bg1"/>
                          </a:solidFill>
                        </a:rPr>
                        <a:t>Investment</a:t>
                      </a:r>
                      <a:endParaRPr lang="en-CH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14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050" i="1" dirty="0">
                          <a:solidFill>
                            <a:schemeClr val="bg1"/>
                          </a:solidFill>
                        </a:rPr>
                        <a:t>HR</a:t>
                      </a:r>
                      <a:endParaRPr lang="en-CH" sz="105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H" sz="1050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de-CH" sz="1050" dirty="0">
                          <a:solidFill>
                            <a:schemeClr val="bg1"/>
                          </a:solidFill>
                        </a:rPr>
                        <a:t>’</a:t>
                      </a:r>
                      <a:r>
                        <a:rPr lang="en-CH" sz="1050" dirty="0">
                          <a:solidFill>
                            <a:schemeClr val="bg1"/>
                          </a:solidFill>
                        </a:rPr>
                        <a:t>703</a:t>
                      </a:r>
                      <a:r>
                        <a:rPr lang="de-CH" sz="1050" dirty="0">
                          <a:solidFill>
                            <a:schemeClr val="bg1"/>
                          </a:solidFill>
                        </a:rPr>
                        <a:t>’</a:t>
                      </a:r>
                      <a:r>
                        <a:rPr lang="en-CH" sz="1050" dirty="0">
                          <a:solidFill>
                            <a:schemeClr val="bg1"/>
                          </a:solidFill>
                        </a:rPr>
                        <a:t>792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050" dirty="0">
                          <a:solidFill>
                            <a:schemeClr val="bg1"/>
                          </a:solidFill>
                        </a:rPr>
                        <a:t>5%</a:t>
                      </a:r>
                      <a:endParaRPr lang="en-CH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05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CH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05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CH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516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050" i="1" dirty="0">
                          <a:solidFill>
                            <a:schemeClr val="bg1"/>
                          </a:solidFill>
                        </a:rPr>
                        <a:t>Waren (Absch.)</a:t>
                      </a:r>
                      <a:endParaRPr lang="en-CH" sz="105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H" sz="1050" dirty="0">
                          <a:solidFill>
                            <a:schemeClr val="bg1"/>
                          </a:solidFill>
                        </a:rPr>
                        <a:t>52</a:t>
                      </a:r>
                      <a:r>
                        <a:rPr lang="de-CH" sz="1050" dirty="0">
                          <a:solidFill>
                            <a:schemeClr val="bg1"/>
                          </a:solidFill>
                        </a:rPr>
                        <a:t>’</a:t>
                      </a:r>
                      <a:r>
                        <a:rPr lang="en-CH" sz="1050" dirty="0">
                          <a:solidFill>
                            <a:schemeClr val="bg1"/>
                          </a:solidFill>
                        </a:rPr>
                        <a:t>500</a:t>
                      </a:r>
                      <a:r>
                        <a:rPr lang="de-CH" sz="1050" dirty="0">
                          <a:solidFill>
                            <a:schemeClr val="bg1"/>
                          </a:solidFill>
                        </a:rPr>
                        <a:t>’</a:t>
                      </a:r>
                      <a:r>
                        <a:rPr lang="en-CH" sz="1050" dirty="0">
                          <a:solidFill>
                            <a:schemeClr val="bg1"/>
                          </a:solidFill>
                        </a:rPr>
                        <a:t>000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050" dirty="0">
                          <a:solidFill>
                            <a:schemeClr val="bg1"/>
                          </a:solidFill>
                        </a:rPr>
                        <a:t>5%</a:t>
                      </a:r>
                      <a:endParaRPr lang="en-CH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05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CH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05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CH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982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050" i="1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CH" sz="105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H" sz="1050" dirty="0">
                          <a:solidFill>
                            <a:schemeClr val="bg1"/>
                          </a:solidFill>
                        </a:rPr>
                        <a:t>61</a:t>
                      </a:r>
                      <a:r>
                        <a:rPr lang="de-CH" sz="1050" dirty="0">
                          <a:solidFill>
                            <a:schemeClr val="bg1"/>
                          </a:solidFill>
                        </a:rPr>
                        <a:t>’</a:t>
                      </a:r>
                      <a:r>
                        <a:rPr lang="en-CH" sz="1050" dirty="0">
                          <a:solidFill>
                            <a:schemeClr val="bg1"/>
                          </a:solidFill>
                        </a:rPr>
                        <a:t>203</a:t>
                      </a:r>
                      <a:r>
                        <a:rPr lang="de-CH" sz="1050" dirty="0">
                          <a:solidFill>
                            <a:schemeClr val="bg1"/>
                          </a:solidFill>
                        </a:rPr>
                        <a:t>’</a:t>
                      </a:r>
                      <a:r>
                        <a:rPr lang="en-CH" sz="1050" dirty="0">
                          <a:solidFill>
                            <a:schemeClr val="bg1"/>
                          </a:solidFill>
                        </a:rPr>
                        <a:t>792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H" sz="1050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de-CH" sz="1050" dirty="0">
                          <a:solidFill>
                            <a:schemeClr val="bg1"/>
                          </a:solidFill>
                        </a:rPr>
                        <a:t>’</a:t>
                      </a:r>
                      <a:r>
                        <a:rPr lang="en-CH" sz="1050" dirty="0">
                          <a:solidFill>
                            <a:schemeClr val="bg1"/>
                          </a:solidFill>
                        </a:rPr>
                        <a:t>060</a:t>
                      </a:r>
                      <a:r>
                        <a:rPr lang="de-CH" sz="1050" dirty="0">
                          <a:solidFill>
                            <a:schemeClr val="bg1"/>
                          </a:solidFill>
                        </a:rPr>
                        <a:t>’</a:t>
                      </a:r>
                      <a:r>
                        <a:rPr lang="en-CH" sz="1050" dirty="0">
                          <a:solidFill>
                            <a:schemeClr val="bg1"/>
                          </a:solidFill>
                        </a:rPr>
                        <a:t>189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050" dirty="0">
                          <a:solidFill>
                            <a:schemeClr val="bg1"/>
                          </a:solidFill>
                        </a:rPr>
                        <a:t>624’846</a:t>
                      </a:r>
                      <a:endParaRPr lang="en-CH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050" b="1" dirty="0">
                          <a:solidFill>
                            <a:schemeClr val="bg1"/>
                          </a:solidFill>
                        </a:rPr>
                        <a:t>3’685’035</a:t>
                      </a:r>
                      <a:endParaRPr lang="en-CH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882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75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54124_TF34357351.potx" id="{CB6357DC-8034-49DA-BDFD-F353184607B6}" vid="{69DE5BEA-D169-4FC1-8D73-6E6A8D8EF6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E789FD93C69FB49834EB433454B99BD" ma:contentTypeVersion="2" ma:contentTypeDescription="Ein neues Dokument erstellen." ma:contentTypeScope="" ma:versionID="761d34366b86b059721023ac7abcb904">
  <xsd:schema xmlns:xsd="http://www.w3.org/2001/XMLSchema" xmlns:xs="http://www.w3.org/2001/XMLSchema" xmlns:p="http://schemas.microsoft.com/office/2006/metadata/properties" xmlns:ns2="97e302c4-847c-44ad-96f7-65ea5b84d494" targetNamespace="http://schemas.microsoft.com/office/2006/metadata/properties" ma:root="true" ma:fieldsID="4d62cb3f61b0002f368a4065e4aa1d78" ns2:_="">
    <xsd:import namespace="97e302c4-847c-44ad-96f7-65ea5b84d4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e302c4-847c-44ad-96f7-65ea5b84d4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5F1FAD-176C-4A03-BD9A-1520119CFB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F64539-B32F-40D1-BB61-AB1F5B98A7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e302c4-847c-44ad-96f7-65ea5b84d4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3B18BB-C24E-408B-9A12-8848DDD7A302}">
  <ds:schemaRefs>
    <ds:schemaRef ds:uri="http://purl.org/dc/dcmitype/"/>
    <ds:schemaRef ds:uri="http://schemas.microsoft.com/office/2006/documentManagement/types"/>
    <ds:schemaRef ds:uri="http://www.w3.org/XML/1998/namespace"/>
    <ds:schemaRef ds:uri="http://purl.org/dc/elements/1.1/"/>
    <ds:schemaRef ds:uri="97e302c4-847c-44ad-96f7-65ea5b84d494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tf34357351</Template>
  <TotalTime>0</TotalTime>
  <Words>866</Words>
  <Application>Microsoft Office PowerPoint</Application>
  <PresentationFormat>Widescreen</PresentationFormat>
  <Paragraphs>738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Bebas</vt:lpstr>
      <vt:lpstr>Calibri</vt:lpstr>
      <vt:lpstr>Gill Sans</vt:lpstr>
      <vt:lpstr>Gill Sans Light</vt:lpstr>
      <vt:lpstr>Office Theme</vt:lpstr>
      <vt:lpstr>Amavita &amp; STOCK-PILE PRO</vt:lpstr>
      <vt:lpstr>Stock-Pile Pro</vt:lpstr>
      <vt:lpstr>Problemstellung Amavita</vt:lpstr>
      <vt:lpstr>Problemstellung Amavita</vt:lpstr>
      <vt:lpstr>PowerPoint Presentation</vt:lpstr>
      <vt:lpstr>Detail projekt</vt:lpstr>
      <vt:lpstr>HR potenzial Pilot-Phase</vt:lpstr>
      <vt:lpstr>HR potenzial post Pilot-Phase</vt:lpstr>
      <vt:lpstr>Erfolgsrechnung Jahr I</vt:lpstr>
      <vt:lpstr>Title: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Amavita &amp; STOCK-PILE PRO</dc:title>
  <dc:creator/>
  <cp:lastModifiedBy/>
  <cp:revision>1</cp:revision>
  <dcterms:created xsi:type="dcterms:W3CDTF">2020-04-26T16:17:25Z</dcterms:created>
  <dcterms:modified xsi:type="dcterms:W3CDTF">2020-05-09T07:01:32Z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0x010100AE789FD93C69FB49834EB433454B99BD</vt:lpwstr>
  </property>
</Properties>
</file>