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0279975" cy="4280852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  <p15:guide id="3" orient="horz" pos="13438" userDrawn="1">
          <p15:clr>
            <a:srgbClr val="A4A3A4"/>
          </p15:clr>
        </p15:guide>
        <p15:guide id="4" pos="95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97" autoAdjust="0"/>
  </p:normalViewPr>
  <p:slideViewPr>
    <p:cSldViewPr>
      <p:cViewPr>
        <p:scale>
          <a:sx n="25" d="100"/>
          <a:sy n="25" d="100"/>
        </p:scale>
        <p:origin x="2412" y="-2166"/>
      </p:cViewPr>
      <p:guideLst>
        <p:guide orient="horz" pos="9537"/>
        <p:guide pos="6737"/>
        <p:guide orient="horz" pos="13438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325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1B0D-9940-4443-94BE-59676DA1F7E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9DDB0-B01E-4AA3-AC29-3726A98E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2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C8F57-7E85-4724-BACE-DB32D6E31DA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1A683-266A-4609-888B-4A281ADE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3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noProof="0" dirty="0"/>
              <a:t>Hinweise:</a:t>
            </a:r>
          </a:p>
          <a:p>
            <a:pPr marL="228600" indent="-228600">
              <a:buAutoNum type="arabicPeriod"/>
            </a:pPr>
            <a:r>
              <a:rPr lang="de-DE" i="1" noProof="0" dirty="0"/>
              <a:t>Die Aufteilung des</a:t>
            </a:r>
            <a:r>
              <a:rPr lang="de-DE" i="1" baseline="0" noProof="0" dirty="0"/>
              <a:t> Posters ist nur ein Vorschlag. Bitte passen Sie sowohl die Größe als auch die Überschriften der einzelnen Blöcke Ihren Bedürfnissen bzw. Ihrer Arbeit an.</a:t>
            </a:r>
          </a:p>
          <a:p>
            <a:pPr marL="228600" indent="-228600">
              <a:buAutoNum type="arabicPeriod"/>
            </a:pPr>
            <a:r>
              <a:rPr lang="de-DE" i="1" baseline="0" noProof="0" dirty="0"/>
              <a:t>Auch die Gestaltung innerhalb eines Blockes (</a:t>
            </a:r>
            <a:r>
              <a:rPr lang="de-DE" i="1" baseline="0" noProof="0" dirty="0" err="1"/>
              <a:t>Bulletpoints</a:t>
            </a:r>
            <a:r>
              <a:rPr lang="de-DE" i="1" baseline="0" noProof="0" dirty="0"/>
              <a:t>, Text links, rechts oder überall..) passen Sie bitte Ihren Bedürfnissen bzw. Ihrer Arbeit an.</a:t>
            </a:r>
          </a:p>
          <a:p>
            <a:pPr marL="228600" indent="-228600">
              <a:buAutoNum type="arabicPeriod"/>
            </a:pPr>
            <a:r>
              <a:rPr lang="de-DE" i="1" baseline="0" noProof="0" dirty="0"/>
              <a:t>Abbildungen sollten – soweit möglich </a:t>
            </a:r>
            <a:r>
              <a:rPr lang="de-DE" i="1" baseline="0" noProof="0"/>
              <a:t>und sinnvoll </a:t>
            </a:r>
            <a:r>
              <a:rPr lang="de-DE" i="1" baseline="0" noProof="0" dirty="0"/>
              <a:t>– rund sein.</a:t>
            </a:r>
          </a:p>
          <a:p>
            <a:pPr marL="228600" indent="-228600">
              <a:buAutoNum type="arabicPeriod"/>
            </a:pPr>
            <a:r>
              <a:rPr lang="de-DE" i="1" baseline="0" noProof="0" dirty="0"/>
              <a:t>Farben sollten – soweit möglich – den Designfarben (blau, hellblau, grau, schwarz, weiß) entnommen werden. </a:t>
            </a:r>
          </a:p>
          <a:p>
            <a:pPr marL="228600" indent="-228600">
              <a:buAutoNum type="arabicPeriod"/>
            </a:pPr>
            <a:endParaRPr lang="de-DE" i="1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1A683-266A-4609-888B-4A281ADE5F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600205" y="5706507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380490" y="1796657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25194914" y="3996598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5653411" y="5391253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01834" y="2708781"/>
            <a:ext cx="15875360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435" y="1170619"/>
            <a:ext cx="9579356" cy="2023200"/>
          </a:xfrm>
          <a:prstGeom prst="rect">
            <a:avLst/>
          </a:prstGeom>
        </p:spPr>
      </p:pic>
      <p:sp>
        <p:nvSpPr>
          <p:cNvPr id="3" name="Ellipse 2"/>
          <p:cNvSpPr/>
          <p:nvPr userDrawn="1"/>
        </p:nvSpPr>
        <p:spPr>
          <a:xfrm>
            <a:off x="8803279" y="-24248810"/>
            <a:ext cx="31395492" cy="31395488"/>
          </a:xfrm>
          <a:prstGeom prst="ellipse">
            <a:avLst/>
          </a:prstGeom>
          <a:solidFill>
            <a:srgbClr val="0051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39861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572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205" y="5058446"/>
            <a:ext cx="15599259" cy="2544763"/>
          </a:xfrm>
        </p:spPr>
        <p:txBody>
          <a:bodyPr/>
          <a:lstStyle/>
          <a:p>
            <a:r>
              <a:rPr lang="de-DE" dirty="0"/>
              <a:t>MA 3062</a:t>
            </a:r>
          </a:p>
          <a:p>
            <a:endParaRPr lang="de-DE" dirty="0"/>
          </a:p>
          <a:p>
            <a:r>
              <a:rPr lang="de-DE" dirty="0"/>
              <a:t>Prüfer: Prof. Dr.-Ing. M. Weyrich</a:t>
            </a:r>
          </a:p>
          <a:p>
            <a:r>
              <a:rPr lang="de-DE" dirty="0"/>
              <a:t>Betreuer: Benjamin Maschler, M.Sc.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037599" y="8298806"/>
            <a:ext cx="12708000" cy="955150"/>
          </a:xfrm>
        </p:spPr>
        <p:txBody>
          <a:bodyPr/>
          <a:lstStyle/>
          <a:p>
            <a:r>
              <a:rPr lang="de-DE" dirty="0"/>
              <a:t>Motivation und Aufgabenstellung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7876291" y="1796657"/>
            <a:ext cx="7056784" cy="4248472"/>
          </a:xfrm>
        </p:spPr>
        <p:txBody>
          <a:bodyPr/>
          <a:lstStyle/>
          <a:p>
            <a:r>
              <a:rPr lang="de-DE" dirty="0"/>
              <a:t>Untersuchung und prototypische Umsetzung eines </a:t>
            </a:r>
            <a:r>
              <a:rPr lang="de-DE" dirty="0" err="1"/>
              <a:t>Lifelong</a:t>
            </a:r>
            <a:r>
              <a:rPr lang="de-DE" dirty="0"/>
              <a:t> Deep </a:t>
            </a:r>
            <a:r>
              <a:rPr lang="de-DE" dirty="0" err="1"/>
              <a:t>Neural</a:t>
            </a:r>
            <a:r>
              <a:rPr lang="de-DE" dirty="0"/>
              <a:t> Network Algorithmus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1614322" y="9400346"/>
            <a:ext cx="18668380" cy="4692002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Widerspruch zwischen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Multitasking-fähigen ML Algorithmen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Schutz von eigenen Daten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L DNN Algorithmus: Auflösen dieses Widerspruchs durch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Kontinuierliches verteiltes Lernen ohne Austausch von Rohdaten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Lauf- und Lernfähiger Algorithmus auf Edge Devices (Wenig Rechen- und Speicherleistung)</a:t>
            </a:r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Simon Kamm</a:t>
            </a:r>
          </a:p>
        </p:txBody>
      </p:sp>
      <p:pic>
        <p:nvPicPr>
          <p:cNvPr id="11" name="Picture 27" descr="Logo_allein_kle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65123" y="40112095"/>
            <a:ext cx="3989473" cy="1806719"/>
          </a:xfrm>
          <a:prstGeom prst="rect">
            <a:avLst/>
          </a:prstGeom>
          <a:noFill/>
        </p:spPr>
      </p:pic>
      <p:sp>
        <p:nvSpPr>
          <p:cNvPr id="1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2037599" y="40918429"/>
            <a:ext cx="8781908" cy="541241"/>
          </a:xfrm>
        </p:spPr>
        <p:txBody>
          <a:bodyPr/>
          <a:lstStyle/>
          <a:p>
            <a:r>
              <a:rPr lang="de-DE" dirty="0"/>
              <a:t>Erstellungsdatum: 29.10.2019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035996" y="15757829"/>
            <a:ext cx="12708000" cy="1185422"/>
          </a:xfrm>
        </p:spPr>
        <p:txBody>
          <a:bodyPr/>
          <a:lstStyle/>
          <a:p>
            <a:r>
              <a:rPr lang="de-DE" dirty="0"/>
              <a:t>Konzeption</a:t>
            </a:r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2035995" y="16943251"/>
            <a:ext cx="13638713" cy="7915229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Einsatz der Dual-Memory Methode für das kontinuierliche Lernen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 smtClean="0"/>
              <a:t>Fixer Feature-</a:t>
            </a:r>
            <a:r>
              <a:rPr lang="de-DE" dirty="0" err="1" smtClean="0"/>
              <a:t>Extrahierer</a:t>
            </a:r>
            <a:r>
              <a:rPr lang="de-DE" dirty="0" smtClean="0"/>
              <a:t> (Modul A)  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MobileNet-V2 </a:t>
            </a:r>
            <a:r>
              <a:rPr lang="de-DE" dirty="0"/>
              <a:t>(DNN)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Inkrementeller Klassifikator </a:t>
            </a:r>
            <a:r>
              <a:rPr lang="de-DE" dirty="0" smtClean="0"/>
              <a:t>(Modul B)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FuzzyARTMAP</a:t>
            </a:r>
            <a:r>
              <a:rPr lang="de-DE" dirty="0" smtClean="0"/>
              <a:t>-Netzwerk</a:t>
            </a:r>
            <a:endParaRPr lang="de-DE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Einsatz des </a:t>
            </a:r>
            <a:r>
              <a:rPr lang="de-DE" i="1" dirty="0" err="1"/>
              <a:t>Federated</a:t>
            </a:r>
            <a:r>
              <a:rPr lang="de-DE" i="1" dirty="0"/>
              <a:t> Learning</a:t>
            </a:r>
            <a:r>
              <a:rPr lang="de-DE" dirty="0"/>
              <a:t> für das Verteilte Lernen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037599" y="25092619"/>
            <a:ext cx="12708000" cy="1358963"/>
          </a:xfrm>
        </p:spPr>
        <p:txBody>
          <a:bodyPr/>
          <a:lstStyle/>
          <a:p>
            <a:r>
              <a:rPr lang="de-DE" dirty="0"/>
              <a:t>Prototyp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5674709" y="28284579"/>
            <a:ext cx="12708000" cy="5937107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Prototypische Implementierung in Python </a:t>
            </a:r>
            <a:r>
              <a:rPr lang="de-DE" dirty="0" smtClean="0"/>
              <a:t>zur </a:t>
            </a:r>
            <a:r>
              <a:rPr lang="de-DE" dirty="0"/>
              <a:t>Evaluierung des Algorithmus auf </a:t>
            </a:r>
            <a:r>
              <a:rPr lang="de-DE" dirty="0" smtClean="0"/>
              <a:t>Bilddatensätzen </a:t>
            </a:r>
            <a:r>
              <a:rPr lang="de-DE" dirty="0"/>
              <a:t>(MNIST &amp; </a:t>
            </a:r>
            <a:r>
              <a:rPr lang="de-DE" dirty="0" err="1"/>
              <a:t>ImageNet</a:t>
            </a:r>
            <a:r>
              <a:rPr lang="de-DE" dirty="0"/>
              <a:t>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 smtClean="0"/>
              <a:t>Demonstrator </a:t>
            </a:r>
            <a:r>
              <a:rPr lang="de-DE" dirty="0"/>
              <a:t>für das inkrementelle Klassen Lernen in Echtzeit auf einem Raspberry Pi 3 Model B</a:t>
            </a:r>
          </a:p>
          <a:p>
            <a:endParaRPr lang="de-DE" dirty="0"/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40112094"/>
            <a:ext cx="12708000" cy="806335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www.ias.uni-stuttgart.de</a:t>
            </a:r>
          </a:p>
        </p:txBody>
      </p:sp>
      <p:sp>
        <p:nvSpPr>
          <p:cNvPr id="18" name="Rechteck 17"/>
          <p:cNvSpPr/>
          <p:nvPr/>
        </p:nvSpPr>
        <p:spPr>
          <a:xfrm>
            <a:off x="2035996" y="34791613"/>
            <a:ext cx="303640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2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  <a:endParaRPr lang="de-DE" dirty="0"/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80" y="26723839"/>
            <a:ext cx="7509293" cy="7140739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EFC3705E-CA81-4D21-8F1E-C2F7AD8D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403" y="9399478"/>
            <a:ext cx="10817124" cy="6130469"/>
          </a:xfrm>
          <a:prstGeom prst="rect">
            <a:avLst/>
          </a:prstGeom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BD80DCB9-D06E-4BAB-ACCE-18AA95ADE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43996" y="18565360"/>
            <a:ext cx="15535979" cy="57742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99AC2E9-D46B-40BA-A55E-22918F374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72" y="26723839"/>
            <a:ext cx="7108130" cy="7140739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8" name="Textplatzhalter 5">
            <a:extLst>
              <a:ext uri="{FF2B5EF4-FFF2-40B4-BE49-F238E27FC236}">
                <a16:creationId xmlns:a16="http://schemas.microsoft.com/office/drawing/2014/main" id="{C5B376CF-D4E2-45E7-A7B6-D902809593AA}"/>
              </a:ext>
            </a:extLst>
          </p:cNvPr>
          <p:cNvSpPr txBox="1">
            <a:spLocks/>
          </p:cNvSpPr>
          <p:nvPr/>
        </p:nvSpPr>
        <p:spPr>
          <a:xfrm>
            <a:off x="2035995" y="35661551"/>
            <a:ext cx="28243979" cy="4450544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kern="1200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99313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986269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7940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972538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962242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955375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948511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41646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Gute </a:t>
            </a:r>
            <a:r>
              <a:rPr lang="de-DE" dirty="0" smtClean="0"/>
              <a:t>Klassifikationsgenauigkeiten </a:t>
            </a:r>
            <a:r>
              <a:rPr lang="de-DE" dirty="0"/>
              <a:t>mit geringem Speicher- und Rechenaufwand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Kein Genauigkeitsverlust durch verteiltes Lernen </a:t>
            </a:r>
            <a:r>
              <a:rPr lang="de-DE" dirty="0" smtClean="0"/>
              <a:t>(ohne Speicherung und Austausch </a:t>
            </a:r>
            <a:r>
              <a:rPr lang="de-DE" dirty="0"/>
              <a:t>von </a:t>
            </a:r>
            <a:r>
              <a:rPr lang="de-DE" dirty="0" smtClean="0"/>
              <a:t>Daten)</a:t>
            </a:r>
            <a:endParaRPr lang="de-DE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Robuster Algorithmus mit stabilen Verhalten für das inkrementelle Klassen Lernen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Aufbau eines echtzeitfähigen </a:t>
            </a:r>
            <a:r>
              <a:rPr lang="de-DE" dirty="0" smtClean="0"/>
              <a:t>Demonstrators zur Live-Bild Klassifikation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73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Larissa</vt:lpstr>
      <vt:lpstr>PowerPoint Presentation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Maschler;Vera-Garcia, Francisca</dc:creator>
  <cp:lastModifiedBy>Simon Kamm</cp:lastModifiedBy>
  <cp:revision>157</cp:revision>
  <dcterms:created xsi:type="dcterms:W3CDTF">2015-12-10T06:56:35Z</dcterms:created>
  <dcterms:modified xsi:type="dcterms:W3CDTF">2019-10-23T09:45:06Z</dcterms:modified>
</cp:coreProperties>
</file>