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05" r:id="rId2"/>
    <p:sldId id="312" r:id="rId3"/>
    <p:sldId id="306" r:id="rId4"/>
    <p:sldId id="310" r:id="rId5"/>
    <p:sldId id="311" r:id="rId6"/>
    <p:sldId id="309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15" d="100"/>
          <a:sy n="115" d="100"/>
        </p:scale>
        <p:origin x="90" y="60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79DC9-B5F9-442E-B5D1-1F0301263F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E11CA3-5A0B-4A0B-9627-6D3D79C6A5ED}">
      <dgm:prSet/>
      <dgm:spPr/>
      <dgm:t>
        <a:bodyPr/>
        <a:lstStyle/>
        <a:p>
          <a:r>
            <a:rPr lang="de-DE" dirty="0"/>
            <a:t>Erreichte Meilensteine</a:t>
          </a:r>
        </a:p>
      </dgm:t>
    </dgm:pt>
    <dgm:pt modelId="{265382F4-A7CD-4922-A797-1DD2E9A9C506}" type="parTrans" cxnId="{574381A2-32FC-4F11-A219-6FCC3996432A}">
      <dgm:prSet/>
      <dgm:spPr/>
      <dgm:t>
        <a:bodyPr/>
        <a:lstStyle/>
        <a:p>
          <a:endParaRPr lang="en-GB"/>
        </a:p>
      </dgm:t>
    </dgm:pt>
    <dgm:pt modelId="{9A068603-F417-4806-B682-DB1E03EB8242}" type="sibTrans" cxnId="{574381A2-32FC-4F11-A219-6FCC3996432A}">
      <dgm:prSet/>
      <dgm:spPr/>
      <dgm:t>
        <a:bodyPr/>
        <a:lstStyle/>
        <a:p>
          <a:endParaRPr lang="en-GB"/>
        </a:p>
      </dgm:t>
    </dgm:pt>
    <dgm:pt modelId="{210B3F1D-82F8-4B98-8B19-DC493C5A07B7}">
      <dgm:prSet custT="1"/>
      <dgm:spPr/>
      <dgm:t>
        <a:bodyPr/>
        <a:lstStyle/>
        <a:p>
          <a:r>
            <a:rPr lang="de-DE" sz="1400" b="1" dirty="0"/>
            <a:t>Definitionsphase</a:t>
          </a:r>
          <a:r>
            <a:rPr lang="de-DE" sz="1400" dirty="0"/>
            <a:t>: Analyse der Anforderungen und Literaturrecherche über verfügbare Algorithmen/Ansätze</a:t>
          </a:r>
        </a:p>
      </dgm:t>
    </dgm:pt>
    <dgm:pt modelId="{DC534C90-268E-4FD0-B887-4B590C7BA5B7}" type="parTrans" cxnId="{8BC60DB4-0E5B-400D-A221-5958FEFE155F}">
      <dgm:prSet/>
      <dgm:spPr/>
      <dgm:t>
        <a:bodyPr/>
        <a:lstStyle/>
        <a:p>
          <a:endParaRPr lang="en-GB"/>
        </a:p>
      </dgm:t>
    </dgm:pt>
    <dgm:pt modelId="{EA0ADB53-DAC4-4FEE-972A-31AA7E3DDF0D}" type="sibTrans" cxnId="{8BC60DB4-0E5B-400D-A221-5958FEFE155F}">
      <dgm:prSet/>
      <dgm:spPr/>
      <dgm:t>
        <a:bodyPr/>
        <a:lstStyle/>
        <a:p>
          <a:endParaRPr lang="en-GB"/>
        </a:p>
      </dgm:t>
    </dgm:pt>
    <dgm:pt modelId="{BED8E55D-7185-48C7-9D07-553E5D1770C0}">
      <dgm:prSet custT="1"/>
      <dgm:spPr/>
      <dgm:t>
        <a:bodyPr/>
        <a:lstStyle/>
        <a:p>
          <a:r>
            <a:rPr lang="de-DE" sz="1400" b="1" dirty="0"/>
            <a:t>Konzeptionsphase</a:t>
          </a:r>
          <a:r>
            <a:rPr lang="de-DE" sz="1400" dirty="0"/>
            <a:t>: Auswahl der finalen Module sowie Konzeption der Experimente</a:t>
          </a:r>
        </a:p>
      </dgm:t>
    </dgm:pt>
    <dgm:pt modelId="{3ED67F17-1111-4D46-A38A-D87B44CB04FA}" type="parTrans" cxnId="{8192DDFD-7D06-42E9-A644-2E6D3AD98D97}">
      <dgm:prSet/>
      <dgm:spPr/>
      <dgm:t>
        <a:bodyPr/>
        <a:lstStyle/>
        <a:p>
          <a:endParaRPr lang="en-GB"/>
        </a:p>
      </dgm:t>
    </dgm:pt>
    <dgm:pt modelId="{E141AA09-377D-4982-9D3B-D6B4202F99B4}" type="sibTrans" cxnId="{8192DDFD-7D06-42E9-A644-2E6D3AD98D97}">
      <dgm:prSet/>
      <dgm:spPr/>
      <dgm:t>
        <a:bodyPr/>
        <a:lstStyle/>
        <a:p>
          <a:endParaRPr lang="en-GB"/>
        </a:p>
      </dgm:t>
    </dgm:pt>
    <dgm:pt modelId="{2AB7B708-A9EE-47A0-9CD6-D1E6102ADEC5}">
      <dgm:prSet/>
      <dgm:spPr/>
      <dgm:t>
        <a:bodyPr/>
        <a:lstStyle/>
        <a:p>
          <a:r>
            <a:rPr lang="de-DE"/>
            <a:t>Aktuell in Bearbeitung</a:t>
          </a:r>
        </a:p>
      </dgm:t>
    </dgm:pt>
    <dgm:pt modelId="{CE53422F-4895-4CF9-BF70-3EACDC526435}" type="parTrans" cxnId="{E957DBAE-8503-4326-B270-C25500C6EE58}">
      <dgm:prSet/>
      <dgm:spPr/>
      <dgm:t>
        <a:bodyPr/>
        <a:lstStyle/>
        <a:p>
          <a:endParaRPr lang="en-GB"/>
        </a:p>
      </dgm:t>
    </dgm:pt>
    <dgm:pt modelId="{2564CAF8-A240-422D-BD62-60A668133C1C}" type="sibTrans" cxnId="{E957DBAE-8503-4326-B270-C25500C6EE58}">
      <dgm:prSet/>
      <dgm:spPr/>
      <dgm:t>
        <a:bodyPr/>
        <a:lstStyle/>
        <a:p>
          <a:endParaRPr lang="en-GB"/>
        </a:p>
      </dgm:t>
    </dgm:pt>
    <dgm:pt modelId="{9436B2AF-977E-42E7-BC71-0EE27495668D}">
      <dgm:prSet custT="1"/>
      <dgm:spPr/>
      <dgm:t>
        <a:bodyPr/>
        <a:lstStyle/>
        <a:p>
          <a:r>
            <a:rPr lang="de-DE" sz="1400" b="1" dirty="0" err="1"/>
            <a:t>Prototyping</a:t>
          </a:r>
          <a:r>
            <a:rPr lang="de-DE" sz="1400" dirty="0"/>
            <a:t>: Implementierung der ausgewählten Konzepte und Algorithmen sowie einer Pipeline für die spätere Auswertung und Ausführung der Experimente</a:t>
          </a:r>
        </a:p>
      </dgm:t>
    </dgm:pt>
    <dgm:pt modelId="{67A206FA-F8E2-48EE-90F3-AD475036B131}" type="parTrans" cxnId="{92861BC4-E374-48C7-BEBF-73F8D65E204C}">
      <dgm:prSet/>
      <dgm:spPr/>
      <dgm:t>
        <a:bodyPr/>
        <a:lstStyle/>
        <a:p>
          <a:endParaRPr lang="en-GB"/>
        </a:p>
      </dgm:t>
    </dgm:pt>
    <dgm:pt modelId="{2CBF48D1-E124-4987-9197-A368BB8EC921}" type="sibTrans" cxnId="{92861BC4-E374-48C7-BEBF-73F8D65E204C}">
      <dgm:prSet/>
      <dgm:spPr/>
      <dgm:t>
        <a:bodyPr/>
        <a:lstStyle/>
        <a:p>
          <a:endParaRPr lang="en-GB"/>
        </a:p>
      </dgm:t>
    </dgm:pt>
    <dgm:pt modelId="{BF18A15F-5EAB-4E72-B0ED-D7719D5A6748}">
      <dgm:prSet/>
      <dgm:spPr/>
      <dgm:t>
        <a:bodyPr/>
        <a:lstStyle/>
        <a:p>
          <a:r>
            <a:rPr lang="de-DE"/>
            <a:t>Ausstehende Meilensteine</a:t>
          </a:r>
        </a:p>
      </dgm:t>
    </dgm:pt>
    <dgm:pt modelId="{86A1142D-1FC0-42E9-9457-6E059C762FF4}" type="parTrans" cxnId="{30B5F4CE-4438-4C71-B62B-63543F7B9A2E}">
      <dgm:prSet/>
      <dgm:spPr/>
      <dgm:t>
        <a:bodyPr/>
        <a:lstStyle/>
        <a:p>
          <a:endParaRPr lang="en-GB"/>
        </a:p>
      </dgm:t>
    </dgm:pt>
    <dgm:pt modelId="{017F9186-8586-45A6-8B5A-487475D98D25}" type="sibTrans" cxnId="{30B5F4CE-4438-4C71-B62B-63543F7B9A2E}">
      <dgm:prSet/>
      <dgm:spPr/>
      <dgm:t>
        <a:bodyPr/>
        <a:lstStyle/>
        <a:p>
          <a:endParaRPr lang="en-GB"/>
        </a:p>
      </dgm:t>
    </dgm:pt>
    <dgm:pt modelId="{4F249C9B-015C-4B8E-914F-DC266FA01AFE}">
      <dgm:prSet custT="1"/>
      <dgm:spPr/>
      <dgm:t>
        <a:bodyPr/>
        <a:lstStyle/>
        <a:p>
          <a:r>
            <a:rPr lang="de-DE" sz="1400" b="1" dirty="0"/>
            <a:t>Evaluierung</a:t>
          </a:r>
          <a:r>
            <a:rPr lang="de-DE" sz="1400" dirty="0"/>
            <a:t> und Bewertung des SW-Prototypen</a:t>
          </a:r>
        </a:p>
      </dgm:t>
    </dgm:pt>
    <dgm:pt modelId="{A9188F5E-6502-4C4B-8E68-5A728811428A}" type="parTrans" cxnId="{96F0E013-8474-476C-A6E2-4EE49CBCD011}">
      <dgm:prSet/>
      <dgm:spPr/>
      <dgm:t>
        <a:bodyPr/>
        <a:lstStyle/>
        <a:p>
          <a:endParaRPr lang="en-GB"/>
        </a:p>
      </dgm:t>
    </dgm:pt>
    <dgm:pt modelId="{FCBD89FF-2734-492D-BE43-01B139B2DBAD}" type="sibTrans" cxnId="{96F0E013-8474-476C-A6E2-4EE49CBCD011}">
      <dgm:prSet/>
      <dgm:spPr/>
      <dgm:t>
        <a:bodyPr/>
        <a:lstStyle/>
        <a:p>
          <a:endParaRPr lang="en-GB"/>
        </a:p>
      </dgm:t>
    </dgm:pt>
    <dgm:pt modelId="{8EACFDD9-7B9B-4AF6-9D2F-07B731D8421F}">
      <dgm:prSet custT="1"/>
      <dgm:spPr/>
      <dgm:t>
        <a:bodyPr/>
        <a:lstStyle/>
        <a:p>
          <a:r>
            <a:rPr lang="de-DE" sz="1400" dirty="0"/>
            <a:t>Optionaler </a:t>
          </a:r>
          <a:r>
            <a:rPr lang="de-DE" sz="1400" b="1" dirty="0"/>
            <a:t>Aufbau</a:t>
          </a:r>
          <a:r>
            <a:rPr lang="de-DE" sz="1400" dirty="0"/>
            <a:t> eines </a:t>
          </a:r>
          <a:r>
            <a:rPr lang="de-DE" sz="1400" b="1" dirty="0"/>
            <a:t>Demonstrators</a:t>
          </a:r>
        </a:p>
      </dgm:t>
    </dgm:pt>
    <dgm:pt modelId="{6161DE59-4D5E-43CC-8D72-98147EE96AF9}" type="parTrans" cxnId="{64332181-B84D-4B78-8B51-759855F1BB36}">
      <dgm:prSet/>
      <dgm:spPr/>
      <dgm:t>
        <a:bodyPr/>
        <a:lstStyle/>
        <a:p>
          <a:endParaRPr lang="en-GB"/>
        </a:p>
      </dgm:t>
    </dgm:pt>
    <dgm:pt modelId="{0E39DF6C-2D25-4E70-B617-5614B3CA0067}" type="sibTrans" cxnId="{64332181-B84D-4B78-8B51-759855F1BB36}">
      <dgm:prSet/>
      <dgm:spPr/>
      <dgm:t>
        <a:bodyPr/>
        <a:lstStyle/>
        <a:p>
          <a:endParaRPr lang="en-GB"/>
        </a:p>
      </dgm:t>
    </dgm:pt>
    <dgm:pt modelId="{36859B5A-A926-40CB-9203-4DA4AC206ABB}">
      <dgm:prSet/>
      <dgm:spPr/>
      <dgm:t>
        <a:bodyPr/>
        <a:lstStyle/>
        <a:p>
          <a:r>
            <a:rPr lang="de-DE"/>
            <a:t>Mögliche Risiken:</a:t>
          </a:r>
        </a:p>
      </dgm:t>
    </dgm:pt>
    <dgm:pt modelId="{779309BD-C4C5-4B98-A76A-0FCC62A76608}" type="parTrans" cxnId="{B8EDF95A-136E-43F3-9884-D4D40CC76171}">
      <dgm:prSet/>
      <dgm:spPr/>
      <dgm:t>
        <a:bodyPr/>
        <a:lstStyle/>
        <a:p>
          <a:endParaRPr lang="en-GB"/>
        </a:p>
      </dgm:t>
    </dgm:pt>
    <dgm:pt modelId="{171DB767-B9C6-4B20-91C9-8030CD422C46}" type="sibTrans" cxnId="{B8EDF95A-136E-43F3-9884-D4D40CC76171}">
      <dgm:prSet/>
      <dgm:spPr/>
      <dgm:t>
        <a:bodyPr/>
        <a:lstStyle/>
        <a:p>
          <a:endParaRPr lang="en-GB"/>
        </a:p>
      </dgm:t>
    </dgm:pt>
    <dgm:pt modelId="{BADE45B5-D9B3-43B0-8C68-8A77DC8DE3DB}">
      <dgm:prSet custT="1"/>
      <dgm:spPr/>
      <dgm:t>
        <a:bodyPr/>
        <a:lstStyle/>
        <a:p>
          <a:r>
            <a:rPr lang="de-DE" sz="1400" dirty="0"/>
            <a:t>Vollständiger Aufbau des Demonstrators nicht möglich falls Verzögerungen auftreten</a:t>
          </a:r>
        </a:p>
      </dgm:t>
    </dgm:pt>
    <dgm:pt modelId="{76403BD5-1F33-4736-803A-01B806BEFD15}" type="parTrans" cxnId="{DB6138EF-A173-4010-AEC3-4AD1D8CF8B13}">
      <dgm:prSet/>
      <dgm:spPr/>
      <dgm:t>
        <a:bodyPr/>
        <a:lstStyle/>
        <a:p>
          <a:endParaRPr lang="en-GB"/>
        </a:p>
      </dgm:t>
    </dgm:pt>
    <dgm:pt modelId="{E672F8DE-6E34-4AE4-BF02-6C76B6E00E9C}" type="sibTrans" cxnId="{DB6138EF-A173-4010-AEC3-4AD1D8CF8B13}">
      <dgm:prSet/>
      <dgm:spPr/>
      <dgm:t>
        <a:bodyPr/>
        <a:lstStyle/>
        <a:p>
          <a:endParaRPr lang="en-GB"/>
        </a:p>
      </dgm:t>
    </dgm:pt>
    <dgm:pt modelId="{7EE8DFB8-269F-4C2D-A9D8-052A3E8DF16F}" type="pres">
      <dgm:prSet presAssocID="{9F479DC9-B5F9-442E-B5D1-1F0301263FE2}" presName="linearFlow" presStyleCnt="0">
        <dgm:presLayoutVars>
          <dgm:dir/>
          <dgm:animLvl val="lvl"/>
          <dgm:resizeHandles val="exact"/>
        </dgm:presLayoutVars>
      </dgm:prSet>
      <dgm:spPr/>
    </dgm:pt>
    <dgm:pt modelId="{0089F306-C93D-419C-B899-B9A72DEDC4A7}" type="pres">
      <dgm:prSet presAssocID="{84E11CA3-5A0B-4A0B-9627-6D3D79C6A5ED}" presName="composite" presStyleCnt="0"/>
      <dgm:spPr/>
    </dgm:pt>
    <dgm:pt modelId="{40088661-149C-4DC8-A19E-FB7BBE408B7D}" type="pres">
      <dgm:prSet presAssocID="{84E11CA3-5A0B-4A0B-9627-6D3D79C6A5E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67499F0-36EB-4A94-A4F3-C7EDD0C67004}" type="pres">
      <dgm:prSet presAssocID="{84E11CA3-5A0B-4A0B-9627-6D3D79C6A5ED}" presName="descendantText" presStyleLbl="alignAcc1" presStyleIdx="0" presStyleCnt="4">
        <dgm:presLayoutVars>
          <dgm:bulletEnabled val="1"/>
        </dgm:presLayoutVars>
      </dgm:prSet>
      <dgm:spPr/>
    </dgm:pt>
    <dgm:pt modelId="{E86E67C3-42F7-4C96-9223-4FABFC62FD98}" type="pres">
      <dgm:prSet presAssocID="{9A068603-F417-4806-B682-DB1E03EB8242}" presName="sp" presStyleCnt="0"/>
      <dgm:spPr/>
    </dgm:pt>
    <dgm:pt modelId="{6B9C6935-FDF4-4AF3-BED5-0FD222D460A0}" type="pres">
      <dgm:prSet presAssocID="{2AB7B708-A9EE-47A0-9CD6-D1E6102ADEC5}" presName="composite" presStyleCnt="0"/>
      <dgm:spPr/>
    </dgm:pt>
    <dgm:pt modelId="{36EA32E6-73B4-4B93-A1F6-3A2100047AD0}" type="pres">
      <dgm:prSet presAssocID="{2AB7B708-A9EE-47A0-9CD6-D1E6102ADEC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29591E6-B47C-4DC9-9039-1A11DACC4F44}" type="pres">
      <dgm:prSet presAssocID="{2AB7B708-A9EE-47A0-9CD6-D1E6102ADEC5}" presName="descendantText" presStyleLbl="alignAcc1" presStyleIdx="1" presStyleCnt="4">
        <dgm:presLayoutVars>
          <dgm:bulletEnabled val="1"/>
        </dgm:presLayoutVars>
      </dgm:prSet>
      <dgm:spPr/>
    </dgm:pt>
    <dgm:pt modelId="{C302C97B-6BF8-4A0B-BAFA-6F11F2B49395}" type="pres">
      <dgm:prSet presAssocID="{2564CAF8-A240-422D-BD62-60A668133C1C}" presName="sp" presStyleCnt="0"/>
      <dgm:spPr/>
    </dgm:pt>
    <dgm:pt modelId="{F6E8863B-9A4E-4102-8A92-31F05CE39513}" type="pres">
      <dgm:prSet presAssocID="{BF18A15F-5EAB-4E72-B0ED-D7719D5A6748}" presName="composite" presStyleCnt="0"/>
      <dgm:spPr/>
    </dgm:pt>
    <dgm:pt modelId="{47AC5AA3-56BE-4DBB-9938-E974A1625C03}" type="pres">
      <dgm:prSet presAssocID="{BF18A15F-5EAB-4E72-B0ED-D7719D5A674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21407E6-D7E0-4E3D-8E0A-309D91472378}" type="pres">
      <dgm:prSet presAssocID="{BF18A15F-5EAB-4E72-B0ED-D7719D5A6748}" presName="descendantText" presStyleLbl="alignAcc1" presStyleIdx="2" presStyleCnt="4">
        <dgm:presLayoutVars>
          <dgm:bulletEnabled val="1"/>
        </dgm:presLayoutVars>
      </dgm:prSet>
      <dgm:spPr/>
    </dgm:pt>
    <dgm:pt modelId="{6F24772B-BF65-4741-AFA4-0338F340051D}" type="pres">
      <dgm:prSet presAssocID="{017F9186-8586-45A6-8B5A-487475D98D25}" presName="sp" presStyleCnt="0"/>
      <dgm:spPr/>
    </dgm:pt>
    <dgm:pt modelId="{3A935602-7470-455C-8635-C7BDC0212DB2}" type="pres">
      <dgm:prSet presAssocID="{36859B5A-A926-40CB-9203-4DA4AC206ABB}" presName="composite" presStyleCnt="0"/>
      <dgm:spPr/>
    </dgm:pt>
    <dgm:pt modelId="{9F7C0601-151E-4E84-9857-BC461FB17D7D}" type="pres">
      <dgm:prSet presAssocID="{36859B5A-A926-40CB-9203-4DA4AC206AB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1CB5587-6805-4FE5-8753-EA2DDA517750}" type="pres">
      <dgm:prSet presAssocID="{36859B5A-A926-40CB-9203-4DA4AC206AB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9D9A70A-3E84-4771-AB0B-B7598F490640}" type="presOf" srcId="{BED8E55D-7185-48C7-9D07-553E5D1770C0}" destId="{767499F0-36EB-4A94-A4F3-C7EDD0C67004}" srcOrd="0" destOrd="1" presId="urn:microsoft.com/office/officeart/2005/8/layout/chevron2"/>
    <dgm:cxn modelId="{96F0E013-8474-476C-A6E2-4EE49CBCD011}" srcId="{BF18A15F-5EAB-4E72-B0ED-D7719D5A6748}" destId="{4F249C9B-015C-4B8E-914F-DC266FA01AFE}" srcOrd="0" destOrd="0" parTransId="{A9188F5E-6502-4C4B-8E68-5A728811428A}" sibTransId="{FCBD89FF-2734-492D-BE43-01B139B2DBAD}"/>
    <dgm:cxn modelId="{2CFCBB3F-0E0D-4AF9-A84C-BAC9B8686ACC}" type="presOf" srcId="{BF18A15F-5EAB-4E72-B0ED-D7719D5A6748}" destId="{47AC5AA3-56BE-4DBB-9938-E974A1625C03}" srcOrd="0" destOrd="0" presId="urn:microsoft.com/office/officeart/2005/8/layout/chevron2"/>
    <dgm:cxn modelId="{579D835E-B7F5-46B6-A43D-806EFD0D0F14}" type="presOf" srcId="{BADE45B5-D9B3-43B0-8C68-8A77DC8DE3DB}" destId="{31CB5587-6805-4FE5-8753-EA2DDA517750}" srcOrd="0" destOrd="0" presId="urn:microsoft.com/office/officeart/2005/8/layout/chevron2"/>
    <dgm:cxn modelId="{FD9DB262-A0E5-4307-B554-2EA8971A2CC2}" type="presOf" srcId="{36859B5A-A926-40CB-9203-4DA4AC206ABB}" destId="{9F7C0601-151E-4E84-9857-BC461FB17D7D}" srcOrd="0" destOrd="0" presId="urn:microsoft.com/office/officeart/2005/8/layout/chevron2"/>
    <dgm:cxn modelId="{AAE3AF46-A193-408B-8320-EDB38AEB0BF0}" type="presOf" srcId="{9436B2AF-977E-42E7-BC71-0EE27495668D}" destId="{529591E6-B47C-4DC9-9039-1A11DACC4F44}" srcOrd="0" destOrd="0" presId="urn:microsoft.com/office/officeart/2005/8/layout/chevron2"/>
    <dgm:cxn modelId="{686AF76E-72AB-4D2A-B4D4-A506BDBBCFFE}" type="presOf" srcId="{2AB7B708-A9EE-47A0-9CD6-D1E6102ADEC5}" destId="{36EA32E6-73B4-4B93-A1F6-3A2100047AD0}" srcOrd="0" destOrd="0" presId="urn:microsoft.com/office/officeart/2005/8/layout/chevron2"/>
    <dgm:cxn modelId="{B8EDF95A-136E-43F3-9884-D4D40CC76171}" srcId="{9F479DC9-B5F9-442E-B5D1-1F0301263FE2}" destId="{36859B5A-A926-40CB-9203-4DA4AC206ABB}" srcOrd="3" destOrd="0" parTransId="{779309BD-C4C5-4B98-A76A-0FCC62A76608}" sibTransId="{171DB767-B9C6-4B20-91C9-8030CD422C46}"/>
    <dgm:cxn modelId="{64332181-B84D-4B78-8B51-759855F1BB36}" srcId="{BF18A15F-5EAB-4E72-B0ED-D7719D5A6748}" destId="{8EACFDD9-7B9B-4AF6-9D2F-07B731D8421F}" srcOrd="1" destOrd="0" parTransId="{6161DE59-4D5E-43CC-8D72-98147EE96AF9}" sibTransId="{0E39DF6C-2D25-4E70-B617-5614B3CA0067}"/>
    <dgm:cxn modelId="{93EB3F8C-9B26-40B7-998F-DB2A1CB88489}" type="presOf" srcId="{8EACFDD9-7B9B-4AF6-9D2F-07B731D8421F}" destId="{521407E6-D7E0-4E3D-8E0A-309D91472378}" srcOrd="0" destOrd="1" presId="urn:microsoft.com/office/officeart/2005/8/layout/chevron2"/>
    <dgm:cxn modelId="{574381A2-32FC-4F11-A219-6FCC3996432A}" srcId="{9F479DC9-B5F9-442E-B5D1-1F0301263FE2}" destId="{84E11CA3-5A0B-4A0B-9627-6D3D79C6A5ED}" srcOrd="0" destOrd="0" parTransId="{265382F4-A7CD-4922-A797-1DD2E9A9C506}" sibTransId="{9A068603-F417-4806-B682-DB1E03EB8242}"/>
    <dgm:cxn modelId="{E957DBAE-8503-4326-B270-C25500C6EE58}" srcId="{9F479DC9-B5F9-442E-B5D1-1F0301263FE2}" destId="{2AB7B708-A9EE-47A0-9CD6-D1E6102ADEC5}" srcOrd="1" destOrd="0" parTransId="{CE53422F-4895-4CF9-BF70-3EACDC526435}" sibTransId="{2564CAF8-A240-422D-BD62-60A668133C1C}"/>
    <dgm:cxn modelId="{8BC60DB4-0E5B-400D-A221-5958FEFE155F}" srcId="{84E11CA3-5A0B-4A0B-9627-6D3D79C6A5ED}" destId="{210B3F1D-82F8-4B98-8B19-DC493C5A07B7}" srcOrd="0" destOrd="0" parTransId="{DC534C90-268E-4FD0-B887-4B590C7BA5B7}" sibTransId="{EA0ADB53-DAC4-4FEE-972A-31AA7E3DDF0D}"/>
    <dgm:cxn modelId="{A79DE2C1-435B-45F0-AEAE-22613A0E0C0B}" type="presOf" srcId="{9F479DC9-B5F9-442E-B5D1-1F0301263FE2}" destId="{7EE8DFB8-269F-4C2D-A9D8-052A3E8DF16F}" srcOrd="0" destOrd="0" presId="urn:microsoft.com/office/officeart/2005/8/layout/chevron2"/>
    <dgm:cxn modelId="{92861BC4-E374-48C7-BEBF-73F8D65E204C}" srcId="{2AB7B708-A9EE-47A0-9CD6-D1E6102ADEC5}" destId="{9436B2AF-977E-42E7-BC71-0EE27495668D}" srcOrd="0" destOrd="0" parTransId="{67A206FA-F8E2-48EE-90F3-AD475036B131}" sibTransId="{2CBF48D1-E124-4987-9197-A368BB8EC921}"/>
    <dgm:cxn modelId="{4195C8C9-E3E7-4002-94E9-0BE0EC8D9219}" type="presOf" srcId="{210B3F1D-82F8-4B98-8B19-DC493C5A07B7}" destId="{767499F0-36EB-4A94-A4F3-C7EDD0C67004}" srcOrd="0" destOrd="0" presId="urn:microsoft.com/office/officeart/2005/8/layout/chevron2"/>
    <dgm:cxn modelId="{61AC70CE-6471-4E32-BB77-6523FBB3991A}" type="presOf" srcId="{84E11CA3-5A0B-4A0B-9627-6D3D79C6A5ED}" destId="{40088661-149C-4DC8-A19E-FB7BBE408B7D}" srcOrd="0" destOrd="0" presId="urn:microsoft.com/office/officeart/2005/8/layout/chevron2"/>
    <dgm:cxn modelId="{30B5F4CE-4438-4C71-B62B-63543F7B9A2E}" srcId="{9F479DC9-B5F9-442E-B5D1-1F0301263FE2}" destId="{BF18A15F-5EAB-4E72-B0ED-D7719D5A6748}" srcOrd="2" destOrd="0" parTransId="{86A1142D-1FC0-42E9-9457-6E059C762FF4}" sibTransId="{017F9186-8586-45A6-8B5A-487475D98D25}"/>
    <dgm:cxn modelId="{EA2A85E9-6BF3-4002-9C76-14D438ADF39B}" type="presOf" srcId="{4F249C9B-015C-4B8E-914F-DC266FA01AFE}" destId="{521407E6-D7E0-4E3D-8E0A-309D91472378}" srcOrd="0" destOrd="0" presId="urn:microsoft.com/office/officeart/2005/8/layout/chevron2"/>
    <dgm:cxn modelId="{DB6138EF-A173-4010-AEC3-4AD1D8CF8B13}" srcId="{36859B5A-A926-40CB-9203-4DA4AC206ABB}" destId="{BADE45B5-D9B3-43B0-8C68-8A77DC8DE3DB}" srcOrd="0" destOrd="0" parTransId="{76403BD5-1F33-4736-803A-01B806BEFD15}" sibTransId="{E672F8DE-6E34-4AE4-BF02-6C76B6E00E9C}"/>
    <dgm:cxn modelId="{8192DDFD-7D06-42E9-A644-2E6D3AD98D97}" srcId="{84E11CA3-5A0B-4A0B-9627-6D3D79C6A5ED}" destId="{BED8E55D-7185-48C7-9D07-553E5D1770C0}" srcOrd="1" destOrd="0" parTransId="{3ED67F17-1111-4D46-A38A-D87B44CB04FA}" sibTransId="{E141AA09-377D-4982-9D3B-D6B4202F99B4}"/>
    <dgm:cxn modelId="{381085EB-EBC0-444F-BB55-3C745A2ADC80}" type="presParOf" srcId="{7EE8DFB8-269F-4C2D-A9D8-052A3E8DF16F}" destId="{0089F306-C93D-419C-B899-B9A72DEDC4A7}" srcOrd="0" destOrd="0" presId="urn:microsoft.com/office/officeart/2005/8/layout/chevron2"/>
    <dgm:cxn modelId="{C98EB64B-D29D-4A0B-8EAB-4EB05FD935DD}" type="presParOf" srcId="{0089F306-C93D-419C-B899-B9A72DEDC4A7}" destId="{40088661-149C-4DC8-A19E-FB7BBE408B7D}" srcOrd="0" destOrd="0" presId="urn:microsoft.com/office/officeart/2005/8/layout/chevron2"/>
    <dgm:cxn modelId="{951CEDE6-330A-4590-AC76-B9F8A9E47044}" type="presParOf" srcId="{0089F306-C93D-419C-B899-B9A72DEDC4A7}" destId="{767499F0-36EB-4A94-A4F3-C7EDD0C67004}" srcOrd="1" destOrd="0" presId="urn:microsoft.com/office/officeart/2005/8/layout/chevron2"/>
    <dgm:cxn modelId="{F1FB082C-C755-4635-8C00-EFF29851636F}" type="presParOf" srcId="{7EE8DFB8-269F-4C2D-A9D8-052A3E8DF16F}" destId="{E86E67C3-42F7-4C96-9223-4FABFC62FD98}" srcOrd="1" destOrd="0" presId="urn:microsoft.com/office/officeart/2005/8/layout/chevron2"/>
    <dgm:cxn modelId="{C0C5D8A1-5636-444C-873A-AEFF8175E740}" type="presParOf" srcId="{7EE8DFB8-269F-4C2D-A9D8-052A3E8DF16F}" destId="{6B9C6935-FDF4-4AF3-BED5-0FD222D460A0}" srcOrd="2" destOrd="0" presId="urn:microsoft.com/office/officeart/2005/8/layout/chevron2"/>
    <dgm:cxn modelId="{1EF0786C-BD0A-4707-8C9D-B289C148093C}" type="presParOf" srcId="{6B9C6935-FDF4-4AF3-BED5-0FD222D460A0}" destId="{36EA32E6-73B4-4B93-A1F6-3A2100047AD0}" srcOrd="0" destOrd="0" presId="urn:microsoft.com/office/officeart/2005/8/layout/chevron2"/>
    <dgm:cxn modelId="{E7B5AF45-2A78-469B-8130-221C58DFDD9B}" type="presParOf" srcId="{6B9C6935-FDF4-4AF3-BED5-0FD222D460A0}" destId="{529591E6-B47C-4DC9-9039-1A11DACC4F44}" srcOrd="1" destOrd="0" presId="urn:microsoft.com/office/officeart/2005/8/layout/chevron2"/>
    <dgm:cxn modelId="{5FF8299C-E264-401C-81AD-5D4FFB15C577}" type="presParOf" srcId="{7EE8DFB8-269F-4C2D-A9D8-052A3E8DF16F}" destId="{C302C97B-6BF8-4A0B-BAFA-6F11F2B49395}" srcOrd="3" destOrd="0" presId="urn:microsoft.com/office/officeart/2005/8/layout/chevron2"/>
    <dgm:cxn modelId="{1CC7CCC8-3935-494D-B3A1-4BF27704F462}" type="presParOf" srcId="{7EE8DFB8-269F-4C2D-A9D8-052A3E8DF16F}" destId="{F6E8863B-9A4E-4102-8A92-31F05CE39513}" srcOrd="4" destOrd="0" presId="urn:microsoft.com/office/officeart/2005/8/layout/chevron2"/>
    <dgm:cxn modelId="{212D111E-205D-43BC-85CE-FD8883FAF2C4}" type="presParOf" srcId="{F6E8863B-9A4E-4102-8A92-31F05CE39513}" destId="{47AC5AA3-56BE-4DBB-9938-E974A1625C03}" srcOrd="0" destOrd="0" presId="urn:microsoft.com/office/officeart/2005/8/layout/chevron2"/>
    <dgm:cxn modelId="{404C3679-0095-41D2-BDA6-DAAB072E7C33}" type="presParOf" srcId="{F6E8863B-9A4E-4102-8A92-31F05CE39513}" destId="{521407E6-D7E0-4E3D-8E0A-309D91472378}" srcOrd="1" destOrd="0" presId="urn:microsoft.com/office/officeart/2005/8/layout/chevron2"/>
    <dgm:cxn modelId="{8311D4BB-0343-489A-ACA8-5CDBB28B3293}" type="presParOf" srcId="{7EE8DFB8-269F-4C2D-A9D8-052A3E8DF16F}" destId="{6F24772B-BF65-4741-AFA4-0338F340051D}" srcOrd="5" destOrd="0" presId="urn:microsoft.com/office/officeart/2005/8/layout/chevron2"/>
    <dgm:cxn modelId="{63475C10-1569-462D-90FD-6D6A3D958989}" type="presParOf" srcId="{7EE8DFB8-269F-4C2D-A9D8-052A3E8DF16F}" destId="{3A935602-7470-455C-8635-C7BDC0212DB2}" srcOrd="6" destOrd="0" presId="urn:microsoft.com/office/officeart/2005/8/layout/chevron2"/>
    <dgm:cxn modelId="{BC0BE2CE-316B-491D-9097-9919244666FD}" type="presParOf" srcId="{3A935602-7470-455C-8635-C7BDC0212DB2}" destId="{9F7C0601-151E-4E84-9857-BC461FB17D7D}" srcOrd="0" destOrd="0" presId="urn:microsoft.com/office/officeart/2005/8/layout/chevron2"/>
    <dgm:cxn modelId="{D84F2185-78D0-4DC7-8178-4BEF62838D31}" type="presParOf" srcId="{3A935602-7470-455C-8635-C7BDC0212DB2}" destId="{31CB5587-6805-4FE5-8753-EA2DDA5177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8661-149C-4DC8-A19E-FB7BBE408B7D}">
      <dsp:nvSpPr>
        <dsp:cNvPr id="0" name=""/>
        <dsp:cNvSpPr/>
      </dsp:nvSpPr>
      <dsp:spPr>
        <a:xfrm rot="5400000">
          <a:off x="-174350" y="177957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Erreichte Meilensteine</a:t>
          </a:r>
        </a:p>
      </dsp:txBody>
      <dsp:txXfrm rot="-5400000">
        <a:off x="2" y="410425"/>
        <a:ext cx="813637" cy="348702"/>
      </dsp:txXfrm>
    </dsp:sp>
    <dsp:sp modelId="{767499F0-36EB-4A94-A4F3-C7EDD0C67004}">
      <dsp:nvSpPr>
        <dsp:cNvPr id="0" name=""/>
        <dsp:cNvSpPr/>
      </dsp:nvSpPr>
      <dsp:spPr>
        <a:xfrm rot="5400000">
          <a:off x="4132745" y="-3315501"/>
          <a:ext cx="755520" cy="7393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/>
            <a:t>Definitionsphase</a:t>
          </a:r>
          <a:r>
            <a:rPr lang="de-DE" sz="1400" kern="1200" dirty="0"/>
            <a:t>: Analyse der Anforderungen und Literaturrecherche über verfügbare Algorithmen/Ansätze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/>
            <a:t>Konzeptionsphase</a:t>
          </a:r>
          <a:r>
            <a:rPr lang="de-DE" sz="1400" kern="1200" dirty="0"/>
            <a:t>: Auswahl der finalen Module sowie Konzeption der Experimente</a:t>
          </a:r>
        </a:p>
      </dsp:txBody>
      <dsp:txXfrm rot="-5400000">
        <a:off x="813637" y="40488"/>
        <a:ext cx="7356856" cy="681758"/>
      </dsp:txXfrm>
    </dsp:sp>
    <dsp:sp modelId="{36EA32E6-73B4-4B93-A1F6-3A2100047AD0}">
      <dsp:nvSpPr>
        <dsp:cNvPr id="0" name=""/>
        <dsp:cNvSpPr/>
      </dsp:nvSpPr>
      <dsp:spPr>
        <a:xfrm rot="5400000">
          <a:off x="-174350" y="1192514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Aktuell in Bearbeitung</a:t>
          </a:r>
        </a:p>
      </dsp:txBody>
      <dsp:txXfrm rot="-5400000">
        <a:off x="2" y="1424982"/>
        <a:ext cx="813637" cy="348702"/>
      </dsp:txXfrm>
    </dsp:sp>
    <dsp:sp modelId="{529591E6-B47C-4DC9-9039-1A11DACC4F44}">
      <dsp:nvSpPr>
        <dsp:cNvPr id="0" name=""/>
        <dsp:cNvSpPr/>
      </dsp:nvSpPr>
      <dsp:spPr>
        <a:xfrm rot="5400000">
          <a:off x="4132745" y="-2300944"/>
          <a:ext cx="755520" cy="7393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 err="1"/>
            <a:t>Prototyping</a:t>
          </a:r>
          <a:r>
            <a:rPr lang="de-DE" sz="1400" kern="1200" dirty="0"/>
            <a:t>: Implementierung der ausgewählten Konzepte und Algorithmen sowie einer Pipeline für die spätere Auswertung und Ausführung der Experimente</a:t>
          </a:r>
        </a:p>
      </dsp:txBody>
      <dsp:txXfrm rot="-5400000">
        <a:off x="813637" y="1055045"/>
        <a:ext cx="7356856" cy="681758"/>
      </dsp:txXfrm>
    </dsp:sp>
    <dsp:sp modelId="{47AC5AA3-56BE-4DBB-9938-E974A1625C03}">
      <dsp:nvSpPr>
        <dsp:cNvPr id="0" name=""/>
        <dsp:cNvSpPr/>
      </dsp:nvSpPr>
      <dsp:spPr>
        <a:xfrm rot="5400000">
          <a:off x="-174350" y="2207072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Ausstehende Meilensteine</a:t>
          </a:r>
        </a:p>
      </dsp:txBody>
      <dsp:txXfrm rot="-5400000">
        <a:off x="2" y="2439540"/>
        <a:ext cx="813637" cy="348702"/>
      </dsp:txXfrm>
    </dsp:sp>
    <dsp:sp modelId="{521407E6-D7E0-4E3D-8E0A-309D91472378}">
      <dsp:nvSpPr>
        <dsp:cNvPr id="0" name=""/>
        <dsp:cNvSpPr/>
      </dsp:nvSpPr>
      <dsp:spPr>
        <a:xfrm rot="5400000">
          <a:off x="4132745" y="-1286386"/>
          <a:ext cx="755520" cy="7393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/>
            <a:t>Evaluierung</a:t>
          </a:r>
          <a:r>
            <a:rPr lang="de-DE" sz="1400" kern="1200" dirty="0"/>
            <a:t> und Bewertung des SW-Prototypen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Optionaler </a:t>
          </a:r>
          <a:r>
            <a:rPr lang="de-DE" sz="1400" b="1" kern="1200" dirty="0"/>
            <a:t>Aufbau</a:t>
          </a:r>
          <a:r>
            <a:rPr lang="de-DE" sz="1400" kern="1200" dirty="0"/>
            <a:t> eines </a:t>
          </a:r>
          <a:r>
            <a:rPr lang="de-DE" sz="1400" b="1" kern="1200" dirty="0"/>
            <a:t>Demonstrators</a:t>
          </a:r>
        </a:p>
      </dsp:txBody>
      <dsp:txXfrm rot="-5400000">
        <a:off x="813637" y="2069603"/>
        <a:ext cx="7356856" cy="681758"/>
      </dsp:txXfrm>
    </dsp:sp>
    <dsp:sp modelId="{9F7C0601-151E-4E84-9857-BC461FB17D7D}">
      <dsp:nvSpPr>
        <dsp:cNvPr id="0" name=""/>
        <dsp:cNvSpPr/>
      </dsp:nvSpPr>
      <dsp:spPr>
        <a:xfrm rot="5400000">
          <a:off x="-174350" y="3221629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Mögliche Risiken:</a:t>
          </a:r>
        </a:p>
      </dsp:txBody>
      <dsp:txXfrm rot="-5400000">
        <a:off x="2" y="3454097"/>
        <a:ext cx="813637" cy="348702"/>
      </dsp:txXfrm>
    </dsp:sp>
    <dsp:sp modelId="{31CB5587-6805-4FE5-8753-EA2DDA517750}">
      <dsp:nvSpPr>
        <dsp:cNvPr id="0" name=""/>
        <dsp:cNvSpPr/>
      </dsp:nvSpPr>
      <dsp:spPr>
        <a:xfrm rot="5400000">
          <a:off x="4132745" y="-271829"/>
          <a:ext cx="755520" cy="7393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Vollständiger Aufbau des Demonstrators nicht möglich falls Verzögerungen auftreten</a:t>
          </a:r>
        </a:p>
      </dsp:txBody>
      <dsp:txXfrm rot="-5400000">
        <a:off x="813637" y="3084160"/>
        <a:ext cx="7356856" cy="68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603376C0-B7CE-4DB5-88E2-4215D9DFCF23}" type="datetime1">
              <a:rPr lang="de-DE" sz="800" smtClean="0"/>
              <a:t>08.07.2019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E345610-4EAB-45F1-8DB7-572BB410549C}" type="datetime1">
              <a:rPr lang="de-DE" smtClean="0"/>
              <a:t>08.07.2019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89439-7469-4BD4-A825-D27D78144438}" type="datetime1">
              <a:rPr lang="de-DE" smtClean="0"/>
              <a:t>08.07.2019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89439-7469-4BD4-A825-D27D78144438}" type="datetime1">
              <a:rPr lang="de-DE" smtClean="0"/>
              <a:t>08.07.2019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89439-7469-4BD4-A825-D27D78144438}" type="datetime1">
              <a:rPr lang="de-DE" smtClean="0"/>
              <a:t>08.07.2019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89439-7469-4BD4-A825-D27D78144438}" type="datetime1">
              <a:rPr lang="de-DE" smtClean="0"/>
              <a:t>08.07.2019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89439-7469-4BD4-A825-D27D78144438}" type="datetime1">
              <a:rPr lang="de-DE" smtClean="0"/>
              <a:t>08.07.2019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C731-1B5F-455E-90BC-2192333548A7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96BF-CBEA-452F-99EB-B43AE13E9040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4AA-921D-4D0B-9334-5FFEF8A83240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B56-4888-4ADF-8F2A-3D38EB752B0D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F372-993C-44D2-844C-9A034888B685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CBBA-FBF7-4797-91AC-487AA1B08E35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0CD6-42B9-4C4B-AF9B-194FB02C099B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6C1A-51E0-4A10-BA92-1A1F2680AE1D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4482-A56A-4043-AE72-EB04E54D745A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1" y="266396"/>
            <a:ext cx="2203524" cy="555196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 für Automatisierungstechnik</a:t>
            </a:r>
          </a:p>
          <a:p>
            <a:pPr lvl="0"/>
            <a:r>
              <a:rPr lang="de-DE" dirty="0"/>
              <a:t>und Softwaresysteme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54D1-3AE2-4522-9D49-CBE6A125BD9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AB45-1E16-4EA9-A2A9-54EA932587DB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1F4E-04DE-4EBE-84BB-7DE971114808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1DA8-8B7D-47E4-889D-8034D5A0BAE2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357E7A7E-73EB-494B-A4FC-B219D6D7BC90}" type="datetime1">
              <a:rPr lang="de-DE" smtClean="0"/>
              <a:t>08.07.2019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Automatisierungstechnik</a:t>
            </a:r>
          </a:p>
          <a:p>
            <a:r>
              <a:rPr lang="de-DE" dirty="0"/>
              <a:t>und Softwaresysteme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500" dirty="0"/>
              <a:t>Untersuchung und </a:t>
            </a:r>
            <a:br>
              <a:rPr lang="de-DE" sz="2500" dirty="0"/>
            </a:br>
            <a:r>
              <a:rPr lang="de-DE" sz="2500" dirty="0"/>
              <a:t>prototypische </a:t>
            </a:r>
            <a:br>
              <a:rPr lang="de-DE" sz="2500" dirty="0"/>
            </a:br>
            <a:r>
              <a:rPr lang="de-DE" sz="2500" dirty="0"/>
              <a:t>Umsetzung eines </a:t>
            </a:r>
            <a:br>
              <a:rPr lang="de-DE" sz="2500" dirty="0"/>
            </a:br>
            <a:r>
              <a:rPr lang="de-DE" sz="2500" dirty="0"/>
              <a:t>L DNN Algorithmus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Zwischengespräch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250642" y="4082257"/>
            <a:ext cx="1938317" cy="7156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Simon Kamm</a:t>
            </a:r>
          </a:p>
          <a:p>
            <a:r>
              <a:rPr lang="de-DE" sz="1000" dirty="0"/>
              <a:t>Studiengang: Elektro- und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r>
              <a:rPr lang="de-DE" dirty="0"/>
              <a:t>Bisheriger Widerspruch zwischen:</a:t>
            </a:r>
          </a:p>
          <a:p>
            <a:pPr lvl="2"/>
            <a:r>
              <a:rPr lang="de-DE" dirty="0"/>
              <a:t>Multitasking-fähigen (verteilten) </a:t>
            </a:r>
            <a:r>
              <a:rPr lang="de-DE" dirty="0" err="1"/>
              <a:t>Machine</a:t>
            </a:r>
            <a:r>
              <a:rPr lang="de-DE" dirty="0"/>
              <a:t> Learning Algorithmen und</a:t>
            </a:r>
          </a:p>
          <a:p>
            <a:pPr lvl="2"/>
            <a:r>
              <a:rPr lang="de-DE" dirty="0"/>
              <a:t>Schutz von eigenen Daten</a:t>
            </a:r>
          </a:p>
          <a:p>
            <a:pPr marL="176213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Verhindert vielfach eine flächendeckende Nutzung von KI-Methoden in der Praxis</a:t>
            </a:r>
            <a:endParaRPr lang="de-DE" dirty="0"/>
          </a:p>
          <a:p>
            <a:endParaRPr lang="de-DE" dirty="0"/>
          </a:p>
          <a:p>
            <a:r>
              <a:rPr lang="de-DE" dirty="0"/>
              <a:t>Potenzial von </a:t>
            </a:r>
            <a:r>
              <a:rPr lang="de-DE" dirty="0" err="1"/>
              <a:t>Lifelong</a:t>
            </a:r>
            <a:r>
              <a:rPr lang="de-DE" dirty="0"/>
              <a:t> Deep </a:t>
            </a:r>
            <a:r>
              <a:rPr lang="de-DE" dirty="0" err="1"/>
              <a:t>Neural</a:t>
            </a:r>
            <a:r>
              <a:rPr lang="de-DE" dirty="0"/>
              <a:t> Network Algorithmen (L DNN A): Auflösung dieses Widerspruchs durch:</a:t>
            </a:r>
          </a:p>
          <a:p>
            <a:pPr lvl="2"/>
            <a:r>
              <a:rPr lang="de-DE" dirty="0"/>
              <a:t>Verteiltes Lernen ohne Austausch von Rohdaten </a:t>
            </a:r>
            <a:r>
              <a:rPr lang="de-DE" dirty="0">
                <a:sym typeface="Wingdings" panose="05000000000000000000" pitchFamily="2" charset="2"/>
              </a:rPr>
              <a:t> Schutz von Daten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Lauffähig (lernfähig) mit wenig Speicher und Rechenleistung auf Edge Devices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Analyse des Konzepts “</a:t>
            </a:r>
            <a:r>
              <a:rPr lang="de-DE" dirty="0" err="1">
                <a:sym typeface="Wingdings" panose="05000000000000000000" pitchFamily="2" charset="2"/>
              </a:rPr>
              <a:t>Lifelong</a:t>
            </a:r>
            <a:r>
              <a:rPr lang="de-DE" dirty="0">
                <a:sym typeface="Wingdings" panose="05000000000000000000" pitchFamily="2" charset="2"/>
              </a:rPr>
              <a:t> Deep </a:t>
            </a:r>
            <a:r>
              <a:rPr lang="de-DE" dirty="0" err="1">
                <a:sym typeface="Wingdings" panose="05000000000000000000" pitchFamily="2" charset="2"/>
              </a:rPr>
              <a:t>Neural</a:t>
            </a:r>
            <a:r>
              <a:rPr lang="de-DE" dirty="0">
                <a:sym typeface="Wingdings" panose="05000000000000000000" pitchFamily="2" charset="2"/>
              </a:rPr>
              <a:t> Network” hinsichtlich Funktionalität und Anwendbarkeit auf andere Aufgabengebiete mithilfe einer prototypischen Implementierung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754400" y="5418000"/>
            <a:ext cx="532800" cy="126000"/>
          </a:xfrm>
        </p:spPr>
        <p:txBody>
          <a:bodyPr/>
          <a:lstStyle/>
          <a:p>
            <a:fld id="{01AA7EC2-5F6F-4947-8144-1CA99738143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5418000"/>
            <a:ext cx="6061913" cy="126000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39200" y="5418000"/>
            <a:ext cx="223200" cy="126000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Motivation/Aufgabenstellung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8841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r>
              <a:rPr lang="de-DE" dirty="0" err="1"/>
              <a:t>Lifelong</a:t>
            </a:r>
            <a:r>
              <a:rPr lang="de-DE" dirty="0"/>
              <a:t> DNN Algorithmus benutzt die sogenannte Dual-Memory Methode:</a:t>
            </a:r>
            <a:endParaRPr lang="de-DE" i="1" dirty="0"/>
          </a:p>
          <a:p>
            <a:pPr lvl="2"/>
            <a:r>
              <a:rPr lang="de-DE" dirty="0"/>
              <a:t>Fixer Feature-</a:t>
            </a:r>
            <a:r>
              <a:rPr lang="de-DE" dirty="0" err="1"/>
              <a:t>Extrahierer</a:t>
            </a:r>
            <a:r>
              <a:rPr lang="de-DE" dirty="0"/>
              <a:t> (Modul A) </a:t>
            </a:r>
          </a:p>
          <a:p>
            <a:pPr lvl="2"/>
            <a:r>
              <a:rPr lang="de-DE" dirty="0"/>
              <a:t>Kontinuierlich lernender Klassifikator (Modul B)</a:t>
            </a:r>
          </a:p>
          <a:p>
            <a:pPr lvl="2"/>
            <a:endParaRPr lang="de-DE" dirty="0"/>
          </a:p>
          <a:p>
            <a:r>
              <a:rPr lang="de-DE" dirty="0"/>
              <a:t>Modul B kann über verschiedene Geräte hinweg ausgetauscht werden (kein Austausch von Daten notwendig)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754400" y="5418000"/>
            <a:ext cx="532800" cy="126000"/>
          </a:xfrm>
        </p:spPr>
        <p:txBody>
          <a:bodyPr/>
          <a:lstStyle/>
          <a:p>
            <a:fld id="{01AA7EC2-5F6F-4947-8144-1CA99738143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8313" y="5418000"/>
            <a:ext cx="6061913" cy="126000"/>
          </a:xfrm>
        </p:spPr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39200" y="5418000"/>
            <a:ext cx="223200" cy="126000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/>
              <a:t>Stand der Arbeit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4A0713-16CE-4E8B-84AF-17B95BE3B3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35" y="2672862"/>
            <a:ext cx="5321129" cy="2479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19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r>
              <a:rPr lang="de-DE" dirty="0"/>
              <a:t>Generelle Anforderung: </a:t>
            </a:r>
            <a:r>
              <a:rPr lang="de-DE" b="1" dirty="0"/>
              <a:t>Lauffähigkeit</a:t>
            </a:r>
            <a:r>
              <a:rPr lang="de-DE" dirty="0"/>
              <a:t> des Algorithmus auf „kleinen“ Endgeräten (z.B. Smartphone oder Mikrokontroller)</a:t>
            </a:r>
          </a:p>
          <a:p>
            <a:endParaRPr lang="de-DE" dirty="0"/>
          </a:p>
          <a:p>
            <a:r>
              <a:rPr lang="de-DE" dirty="0"/>
              <a:t>Anforderungen an Modul A:</a:t>
            </a:r>
          </a:p>
          <a:p>
            <a:pPr lvl="2"/>
            <a:r>
              <a:rPr lang="de-DE" dirty="0"/>
              <a:t>Extraktion </a:t>
            </a:r>
            <a:r>
              <a:rPr lang="de-DE" b="1" dirty="0"/>
              <a:t>relevanter Features </a:t>
            </a:r>
            <a:r>
              <a:rPr lang="de-DE" dirty="0"/>
              <a:t>aus Eingangsdaten</a:t>
            </a:r>
          </a:p>
          <a:p>
            <a:pPr lvl="2"/>
            <a:r>
              <a:rPr lang="de-DE" dirty="0"/>
              <a:t>Lauffähig auf Endgeräten (Begrenzter </a:t>
            </a:r>
            <a:r>
              <a:rPr lang="de-DE" b="1" dirty="0"/>
              <a:t>Speicher- und Rechenbedarf</a:t>
            </a:r>
            <a:r>
              <a:rPr lang="de-DE" dirty="0"/>
              <a:t>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Anforderungen an Modul B </a:t>
            </a:r>
          </a:p>
          <a:p>
            <a:pPr lvl="2"/>
            <a:r>
              <a:rPr lang="de-DE" b="1" dirty="0">
                <a:sym typeface="Wingdings" panose="05000000000000000000" pitchFamily="2" charset="2"/>
              </a:rPr>
              <a:t>Inkrementell</a:t>
            </a:r>
            <a:r>
              <a:rPr lang="de-DE" dirty="0">
                <a:sym typeface="Wingdings" panose="05000000000000000000" pitchFamily="2" charset="2"/>
              </a:rPr>
              <a:t> trainierbar sein mit neuen Daten</a:t>
            </a:r>
          </a:p>
          <a:p>
            <a:pPr lvl="2"/>
            <a:r>
              <a:rPr lang="de-DE" b="1" dirty="0">
                <a:sym typeface="Wingdings" panose="05000000000000000000" pitchFamily="2" charset="2"/>
              </a:rPr>
              <a:t>Rechen- und Speicherbedarf </a:t>
            </a:r>
            <a:r>
              <a:rPr lang="de-DE" dirty="0">
                <a:sym typeface="Wingdings" panose="05000000000000000000" pitchFamily="2" charset="2"/>
              </a:rPr>
              <a:t>sollen beschränkt sein oder langsam anwachsen in Bezug auf die Anzahl an bekannten Klassen</a:t>
            </a:r>
          </a:p>
          <a:p>
            <a:pPr lvl="2"/>
            <a:r>
              <a:rPr lang="de-DE" b="1" dirty="0">
                <a:sym typeface="Wingdings" panose="05000000000000000000" pitchFamily="2" charset="2"/>
              </a:rPr>
              <a:t>Keine Speicherung </a:t>
            </a:r>
            <a:r>
              <a:rPr lang="de-DE" dirty="0">
                <a:sym typeface="Wingdings" panose="05000000000000000000" pitchFamily="2" charset="2"/>
              </a:rPr>
              <a:t>von alten </a:t>
            </a:r>
            <a:r>
              <a:rPr lang="de-DE" b="1" dirty="0">
                <a:sym typeface="Wingdings" panose="05000000000000000000" pitchFamily="2" charset="2"/>
              </a:rPr>
              <a:t>Trainingsdaten</a:t>
            </a:r>
          </a:p>
          <a:p>
            <a:endParaRPr lang="de-DE" baseline="30000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C2-5F6F-4947-8144-1CA99738143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Arbeit</a:t>
            </a:r>
          </a:p>
        </p:txBody>
      </p:sp>
    </p:spTree>
    <p:extLst>
      <p:ext uri="{BB962C8B-B14F-4D97-AF65-F5344CB8AC3E}">
        <p14:creationId xmlns:p14="http://schemas.microsoft.com/office/powerpoint/2010/main" val="319380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Modul A: Einsatz eines DNN </a:t>
            </a:r>
            <a:r>
              <a:rPr lang="de-DE" b="1" dirty="0">
                <a:sym typeface="Wingdings" panose="05000000000000000000" pitchFamily="2" charset="2"/>
              </a:rPr>
              <a:t>MobileNet-V2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>
                <a:sym typeface="Wingdings" panose="05000000000000000000" pitchFamily="2" charset="2"/>
              </a:rPr>
              <a:t>14 MB Speicherbedarf für Parameter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0,3x10</a:t>
            </a:r>
            <a:r>
              <a:rPr lang="de-DE" baseline="30000" dirty="0">
                <a:sym typeface="Wingdings" panose="05000000000000000000" pitchFamily="2" charset="2"/>
              </a:rPr>
              <a:t>9</a:t>
            </a:r>
            <a:r>
              <a:rPr lang="de-DE" dirty="0">
                <a:sym typeface="Wingdings" panose="05000000000000000000" pitchFamily="2" charset="2"/>
              </a:rPr>
              <a:t> benötigte Operationen für ein Eingangsbild</a:t>
            </a:r>
          </a:p>
          <a:p>
            <a:r>
              <a:rPr lang="de-DE" dirty="0">
                <a:sym typeface="Wingdings" panose="05000000000000000000" pitchFamily="2" charset="2"/>
              </a:rPr>
              <a:t>Modul B: </a:t>
            </a:r>
            <a:r>
              <a:rPr lang="de-DE" b="1" dirty="0" err="1">
                <a:sym typeface="Wingdings" panose="05000000000000000000" pitchFamily="2" charset="2"/>
              </a:rPr>
              <a:t>Simplified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Fuzzy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ARTMap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Netzwerk (SFAM-Netzwerk)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Arbeitet mit generalisierten Repräsentationen der Klassen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Schnelles Erlernen neuer Muster – Möglichkeit des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-Shot Lernens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C2-5F6F-4947-8144-1CA99738143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Arbeit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71206D-9779-4894-823F-F27EBCEFBA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46" y="2828215"/>
            <a:ext cx="4664708" cy="2589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990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1147075-FB6A-48DF-811D-C7A894049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28186"/>
              </p:ext>
            </p:extLst>
          </p:nvPr>
        </p:nvGraphicFramePr>
        <p:xfrm>
          <a:off x="468313" y="876300"/>
          <a:ext cx="8207375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C2-5F6F-4947-8144-1CA997381439}" type="datetime1">
              <a:rPr lang="de-DE" smtClean="0"/>
              <a:t>08.07.2019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Verlauf</a:t>
            </a:r>
          </a:p>
        </p:txBody>
      </p:sp>
    </p:spTree>
    <p:extLst>
      <p:ext uri="{BB962C8B-B14F-4D97-AF65-F5344CB8AC3E}">
        <p14:creationId xmlns:p14="http://schemas.microsoft.com/office/powerpoint/2010/main" val="2378428077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390</Words>
  <Application>Microsoft Office PowerPoint</Application>
  <PresentationFormat>Bildschirmpräsentation (16:10)</PresentationFormat>
  <Paragraphs>87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Uni_Stuttgart</vt:lpstr>
      <vt:lpstr>Untersuchung und  prototypische  Umsetzung eines  L DNN Algorithmus</vt:lpstr>
      <vt:lpstr>Motivation/Aufgabenstellung</vt:lpstr>
      <vt:lpstr>Stand der Arbeit</vt:lpstr>
      <vt:lpstr>Stand der Arbeit</vt:lpstr>
      <vt:lpstr>Stand der Arbeit</vt:lpstr>
      <vt:lpstr>Verlauf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2019-07-08T08:44:54Z</dcterms:modified>
</cp:coreProperties>
</file>