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3" r:id="rId2"/>
  </p:sldMasterIdLst>
  <p:notesMasterIdLst>
    <p:notesMasterId r:id="rId5"/>
  </p:notesMasterIdLst>
  <p:sldIdLst>
    <p:sldId id="256" r:id="rId3"/>
    <p:sldId id="31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2B4E1-C470-4E1B-A253-AE5EC78D2BDA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ECE8-6E08-43C6-8243-5A174D4C3A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3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689439-7469-4BD4-A825-D27D78144438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26.09.2019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Universität Stuttgart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DD1DF0-DD4E-4B0C-B0FD-D16D9D2A975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11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13435"/>
            <a:ext cx="2848095" cy="5183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0"/>
            <a:ext cx="12192000" cy="517104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6105292" y="1205280"/>
            <a:ext cx="5760000" cy="5184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336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6851" y="4345920"/>
            <a:ext cx="4320917" cy="51408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440">
                <a:solidFill>
                  <a:schemeClr val="bg1"/>
                </a:solidFill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861984" y="4890240"/>
            <a:ext cx="1699200" cy="152928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4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787692"/>
            <a:ext cx="2171295" cy="2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0"/>
            <a:ext cx="12192000" cy="517104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6105292" y="1205280"/>
            <a:ext cx="5760000" cy="5184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336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861984" y="4890240"/>
            <a:ext cx="1699200" cy="152928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08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13435"/>
            <a:ext cx="2848095" cy="5183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779490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4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946851" y="4345920"/>
            <a:ext cx="4320917" cy="51408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440">
                <a:solidFill>
                  <a:schemeClr val="bg1"/>
                </a:solidFill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688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1" y="319675"/>
            <a:ext cx="2938032" cy="666235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0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779490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40" baseline="0"/>
            </a:lvl1pPr>
          </a:lstStyle>
          <a:p>
            <a:pPr lvl="0"/>
            <a:r>
              <a:rPr lang="de-DE" dirty="0"/>
              <a:t>Institut für Automatisierungstechnik</a:t>
            </a:r>
          </a:p>
          <a:p>
            <a:pPr lvl="0"/>
            <a:r>
              <a:rPr lang="de-DE" dirty="0"/>
              <a:t>und Softwaresysteme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6627447" y="1205279"/>
            <a:ext cx="5215404" cy="469386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324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4517" y="3898274"/>
            <a:ext cx="3864676" cy="51408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440">
                <a:solidFill>
                  <a:schemeClr val="bg1"/>
                </a:solidFill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8035" y="6230556"/>
            <a:ext cx="1229549" cy="501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976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54D1-3AE2-4522-9D49-CBE6A125BD99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06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2160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706600" y="0"/>
            <a:ext cx="8725745" cy="4711445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216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0" y="1080000"/>
            <a:ext cx="5490813" cy="1632960"/>
          </a:xfrm>
        </p:spPr>
        <p:txBody>
          <a:bodyPr anchor="t" anchorCtr="0"/>
          <a:lstStyle>
            <a:lvl1pPr>
              <a:defRPr sz="384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0" y="755792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440" baseline="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1158846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99" y="2700000"/>
            <a:ext cx="7368775" cy="1080000"/>
          </a:xfrm>
        </p:spPr>
        <p:txBody>
          <a:bodyPr anchor="t" anchorCtr="0"/>
          <a:lstStyle>
            <a:lvl1pPr>
              <a:defRPr sz="384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1" y="2332801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440" baseline="0">
                <a:solidFill>
                  <a:schemeClr val="bg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2422342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45-1E16-4EA9-A2A9-54EA932587DB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546865" y="-109691"/>
            <a:ext cx="9597812" cy="5755386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sz="2160" dirty="0"/>
          </a:p>
        </p:txBody>
      </p:sp>
      <p:sp>
        <p:nvSpPr>
          <p:cNvPr id="6" name="object 3"/>
          <p:cNvSpPr/>
          <p:nvPr userDrawn="1"/>
        </p:nvSpPr>
        <p:spPr>
          <a:xfrm>
            <a:off x="7412484" y="3648482"/>
            <a:ext cx="2732193" cy="2458974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2160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7876285" y="1950866"/>
            <a:ext cx="1727200" cy="368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28674"/>
              </a:lnSpc>
            </a:pPr>
            <a:r>
              <a:rPr lang="de-DE" sz="24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4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1123200"/>
            <a:ext cx="6446168" cy="2222731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840" b="1" baseline="0">
                <a:solidFill>
                  <a:schemeClr val="bg1"/>
                </a:solidFill>
              </a:defRPr>
            </a:lvl1pPr>
            <a:lvl2pPr>
              <a:defRPr sz="4080" b="1">
                <a:solidFill>
                  <a:schemeClr val="bg1"/>
                </a:solidFill>
              </a:defRPr>
            </a:lvl2pPr>
            <a:lvl3pPr>
              <a:defRPr sz="4080" b="1">
                <a:solidFill>
                  <a:schemeClr val="bg1"/>
                </a:solidFill>
              </a:defRPr>
            </a:lvl3pPr>
            <a:lvl4pPr>
              <a:defRPr sz="4080" b="1">
                <a:solidFill>
                  <a:schemeClr val="bg1"/>
                </a:solidFill>
              </a:defRPr>
            </a:lvl4pPr>
            <a:lvl5pPr>
              <a:defRPr sz="408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1" y="3628800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642562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916430"/>
            <a:ext cx="5280000" cy="4191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584" y="1916430"/>
            <a:ext cx="5280000" cy="41904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1F4E-04DE-4EBE-84BB-7DE971114808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69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916431"/>
            <a:ext cx="5280000" cy="286978"/>
          </a:xfrm>
        </p:spPr>
        <p:txBody>
          <a:bodyPr anchor="b"/>
          <a:lstStyle>
            <a:lvl1pPr marL="0" indent="0">
              <a:buNone/>
              <a:defRPr sz="1680" b="0" cap="all" baseline="0">
                <a:solidFill>
                  <a:schemeClr val="accent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2291900"/>
            <a:ext cx="5280000" cy="381553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1DA8-8B7D-47E4-889D-8034D5A0BAE2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287584" y="1916431"/>
            <a:ext cx="5280000" cy="286978"/>
          </a:xfrm>
        </p:spPr>
        <p:txBody>
          <a:bodyPr anchor="b"/>
          <a:lstStyle>
            <a:lvl1pPr marL="0" indent="0">
              <a:buNone/>
              <a:defRPr sz="1680" b="0" cap="all" baseline="0">
                <a:solidFill>
                  <a:schemeClr val="accent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287584" y="2291900"/>
            <a:ext cx="5280000" cy="381553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79961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916430"/>
            <a:ext cx="5568000" cy="4191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C731-1B5F-455E-90BC-2192333548A7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916429"/>
            <a:ext cx="5040000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4055430"/>
            <a:ext cx="5040000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01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916430"/>
            <a:ext cx="5569147" cy="4191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96BF-CBEA-452F-99EB-B43AE13E9040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916430"/>
            <a:ext cx="5040000" cy="4191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1114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0" y="1916430"/>
            <a:ext cx="4320000" cy="24710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386960"/>
            <a:ext cx="4320000" cy="24710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916430"/>
            <a:ext cx="3552000" cy="49415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916430"/>
            <a:ext cx="4320000" cy="24710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386960"/>
            <a:ext cx="4320000" cy="24710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0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4AA-921D-4D0B-9334-5FFEF8A83240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338448"/>
            <a:ext cx="1440000" cy="129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495167"/>
            <a:ext cx="7915200" cy="982562"/>
          </a:xfrm>
        </p:spPr>
        <p:txBody>
          <a:bodyPr anchor="ctr"/>
          <a:lstStyle>
            <a:lvl1pPr marL="0" indent="0">
              <a:buNone/>
              <a:defRPr sz="168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87869"/>
            <a:ext cx="1440000" cy="129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244588"/>
            <a:ext cx="7915200" cy="982562"/>
          </a:xfrm>
        </p:spPr>
        <p:txBody>
          <a:bodyPr anchor="ctr"/>
          <a:lstStyle>
            <a:lvl1pPr marL="0" indent="0">
              <a:buNone/>
              <a:defRPr sz="168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795200"/>
            <a:ext cx="1440000" cy="1296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951919"/>
            <a:ext cx="7915200" cy="982562"/>
          </a:xfrm>
        </p:spPr>
        <p:txBody>
          <a:bodyPr anchor="ctr"/>
          <a:lstStyle>
            <a:lvl1pPr marL="0" indent="0">
              <a:buNone/>
              <a:defRPr sz="168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49164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338448"/>
            <a:ext cx="19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91573"/>
            <a:ext cx="19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08591"/>
            <a:ext cx="19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B56-4888-4ADF-8F2A-3D38EB752B0D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3" y="1495167"/>
            <a:ext cx="7480387" cy="982562"/>
          </a:xfrm>
        </p:spPr>
        <p:txBody>
          <a:bodyPr anchor="ctr"/>
          <a:lstStyle>
            <a:lvl1pPr marL="0" indent="0">
              <a:buNone/>
              <a:defRPr sz="168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3" y="3248292"/>
            <a:ext cx="7480387" cy="982562"/>
          </a:xfrm>
        </p:spPr>
        <p:txBody>
          <a:bodyPr anchor="ctr"/>
          <a:lstStyle>
            <a:lvl1pPr marL="0" indent="0">
              <a:buNone/>
              <a:defRPr sz="168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3" y="4965310"/>
            <a:ext cx="7480387" cy="982562"/>
          </a:xfrm>
        </p:spPr>
        <p:txBody>
          <a:bodyPr anchor="ctr"/>
          <a:lstStyle>
            <a:lvl1pPr marL="0" indent="0">
              <a:buNone/>
              <a:defRPr sz="168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64505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624494" y="2778940"/>
            <a:ext cx="3752052" cy="3330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F372-993C-44D2-844C-9A034888B685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558992" y="1905120"/>
            <a:ext cx="1920000" cy="172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0"/>
            <a:ext cx="3120387" cy="1433100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5195302" y="2778940"/>
            <a:ext cx="3752052" cy="3330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111327" y="1905120"/>
            <a:ext cx="1920000" cy="172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0"/>
            <a:ext cx="3120387" cy="1433100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252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624495" y="2778940"/>
            <a:ext cx="3360000" cy="3330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CBBA-FBF7-4797-91AC-487AA1B08E35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362968" y="1905120"/>
            <a:ext cx="1920000" cy="172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0"/>
            <a:ext cx="2880000" cy="1433100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425276" y="2778940"/>
            <a:ext cx="3360000" cy="3330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5145276" y="1905120"/>
            <a:ext cx="1920000" cy="172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42308" y="3857760"/>
            <a:ext cx="2880000" cy="3024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42308" y="4320000"/>
            <a:ext cx="2880000" cy="1433100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8207584" y="2778940"/>
            <a:ext cx="3360000" cy="3330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8927584" y="1905120"/>
            <a:ext cx="1920000" cy="172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24616" y="3857760"/>
            <a:ext cx="2880000" cy="3024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24616" y="4320000"/>
            <a:ext cx="2880000" cy="1433100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47188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624418" y="2778940"/>
            <a:ext cx="2706551" cy="332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0CD6-42B9-4C4B-AF9B-194FB02C099B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21154" y="1905120"/>
            <a:ext cx="1731631" cy="15584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59"/>
            <a:ext cx="2166659" cy="48933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571726"/>
            <a:ext cx="2166659" cy="1363152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3393939" y="2778940"/>
            <a:ext cx="2688000" cy="332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72125" y="1905120"/>
            <a:ext cx="1731631" cy="15584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05916" y="3857759"/>
            <a:ext cx="2166659" cy="48933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05916" y="4571726"/>
            <a:ext cx="2166659" cy="1363152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6144909" y="2778940"/>
            <a:ext cx="2688000" cy="332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23095" y="1905120"/>
            <a:ext cx="1731631" cy="15584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59413" y="3857759"/>
            <a:ext cx="2166659" cy="48933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59413" y="4571726"/>
            <a:ext cx="2166659" cy="1363152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8895879" y="2778940"/>
            <a:ext cx="2688000" cy="332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9374065" y="1905120"/>
            <a:ext cx="1731631" cy="15584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12911" y="3857759"/>
            <a:ext cx="2166659" cy="48933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12911" y="4571726"/>
            <a:ext cx="2166659" cy="1363152"/>
          </a:xfrm>
        </p:spPr>
        <p:txBody>
          <a:bodyPr/>
          <a:lstStyle>
            <a:lvl1pPr marL="0" indent="0">
              <a:spcBef>
                <a:spcPts val="1440"/>
              </a:spcBef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81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6C1A-51E0-4A10-BA92-1A1F2680AE1D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859681"/>
            <a:ext cx="10944000" cy="331470"/>
          </a:xfrm>
        </p:spPr>
        <p:txBody>
          <a:bodyPr lIns="0" tIns="0" rIns="0" bIns="0"/>
          <a:lstStyle>
            <a:lvl1pPr marL="0" indent="0">
              <a:buNone/>
              <a:defRPr sz="216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67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4482-A56A-4043-AE72-EB04E54D745A}" type="datetime1">
              <a:rPr lang="de-DE" smtClean="0"/>
              <a:t>26.09.2019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3285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13435"/>
            <a:ext cx="2848095" cy="5183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899200" y="5002560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528000" y="2548800"/>
            <a:ext cx="1920000" cy="172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899200" y="3309120"/>
            <a:ext cx="2949149" cy="970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/>
              <a:t>e-mail</a:t>
            </a:r>
            <a:r>
              <a:rPr lang="de-DE" sz="1440" dirty="0"/>
              <a:t>	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/>
              <a:t>phone </a:t>
            </a:r>
            <a:r>
              <a:rPr lang="de-DE" sz="1440" dirty="0"/>
              <a:t>	+49 (0) 711 685-</a:t>
            </a:r>
          </a:p>
          <a:p>
            <a:pPr marL="0" marR="0" lvl="0" indent="0" algn="l" defTabSz="822960" rtl="0" eaLnBrk="1" fontAlgn="auto" latinLnBrk="0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649606" algn="l"/>
              </a:tabLst>
              <a:defRPr/>
            </a:pPr>
            <a:r>
              <a:rPr lang="de-DE" sz="1440"/>
              <a:t>fax </a:t>
            </a:r>
            <a:r>
              <a:rPr lang="de-DE" sz="1440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110553" y="3602272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110553" y="3898988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99200" y="4432320"/>
            <a:ext cx="3333349" cy="2624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/>
              <a:t>University of Stuttgart</a:t>
            </a:r>
            <a:endParaRPr lang="de-DE" sz="144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899200" y="4694750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22727" y="3308540"/>
            <a:ext cx="3663212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47200" y="181008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2400" b="1"/>
              <a:t>Thank</a:t>
            </a:r>
            <a:r>
              <a:rPr lang="de-DE" sz="2400" b="1" baseline="0"/>
              <a:t> you!</a:t>
            </a:r>
            <a:endParaRPr lang="de-DE" sz="24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787692"/>
            <a:ext cx="2171295" cy="2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6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216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13435"/>
            <a:ext cx="2848095" cy="5183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547200" y="2548800"/>
            <a:ext cx="1920000" cy="1728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899200" y="3309120"/>
            <a:ext cx="2949149" cy="970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fr-FR" sz="144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fr-FR" sz="1440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fr-FR" sz="144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110553" y="3602272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110553" y="3898988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99200" y="4432320"/>
            <a:ext cx="3333349" cy="2624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>
                <a:solidFill>
                  <a:schemeClr val="bg1"/>
                </a:solidFill>
              </a:rPr>
              <a:t>University</a:t>
            </a:r>
            <a:r>
              <a:rPr lang="de-DE" sz="1440" baseline="0">
                <a:solidFill>
                  <a:schemeClr val="bg1"/>
                </a:solidFill>
              </a:rPr>
              <a:t> of</a:t>
            </a:r>
            <a:r>
              <a:rPr lang="de-DE" sz="1440">
                <a:solidFill>
                  <a:schemeClr val="bg1"/>
                </a:solidFill>
              </a:rPr>
              <a:t> Stuttgart</a:t>
            </a:r>
            <a:endParaRPr lang="de-DE" sz="1440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899200" y="4694750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22727" y="3308540"/>
            <a:ext cx="3663212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472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2400" b="1" dirty="0" err="1">
                <a:solidFill>
                  <a:schemeClr val="bg1"/>
                </a:solidFill>
              </a:rPr>
              <a:t>Thank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you</a:t>
            </a:r>
            <a:r>
              <a:rPr lang="de-DE" sz="24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899200" y="5001617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787692"/>
            <a:ext cx="2171295" cy="2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93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13435"/>
            <a:ext cx="2848095" cy="5183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899200" y="5002560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528000" y="2548800"/>
            <a:ext cx="1920000" cy="172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899200" y="3309120"/>
            <a:ext cx="2949149" cy="970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/>
              <a:t>e-mail</a:t>
            </a:r>
            <a:r>
              <a:rPr lang="de-DE" sz="1440" dirty="0"/>
              <a:t>	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/>
              <a:t>phone </a:t>
            </a:r>
            <a:r>
              <a:rPr lang="de-DE" sz="1440" dirty="0"/>
              <a:t>	+49 (0) 711 685-</a:t>
            </a:r>
          </a:p>
          <a:p>
            <a:pPr marL="0" marR="0" lvl="0" indent="0" algn="l" defTabSz="822960" rtl="0" eaLnBrk="1" fontAlgn="auto" latinLnBrk="0" hangingPunct="1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649606" algn="l"/>
              </a:tabLst>
              <a:defRPr/>
            </a:pPr>
            <a:r>
              <a:rPr lang="de-DE" sz="1440"/>
              <a:t>fax </a:t>
            </a:r>
            <a:r>
              <a:rPr lang="de-DE" sz="1440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110553" y="3602272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110553" y="3898988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99200" y="4432320"/>
            <a:ext cx="3333349" cy="2624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/>
              <a:t>University of Stuttgart</a:t>
            </a:r>
            <a:endParaRPr lang="de-DE" sz="144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899200" y="4694750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22727" y="3308540"/>
            <a:ext cx="3663212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2400" b="1" dirty="0" err="1"/>
              <a:t>Thank</a:t>
            </a:r>
            <a:r>
              <a:rPr lang="de-DE" sz="2400" b="1" baseline="0" dirty="0"/>
              <a:t> </a:t>
            </a:r>
            <a:r>
              <a:rPr lang="de-DE" sz="2400" b="1" baseline="0" dirty="0" err="1"/>
              <a:t>you</a:t>
            </a:r>
            <a:r>
              <a:rPr lang="de-DE" sz="2400" b="1" baseline="0" dirty="0"/>
              <a:t>!</a:t>
            </a:r>
            <a:endParaRPr lang="de-DE" sz="24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779490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4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6258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216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13435"/>
            <a:ext cx="2848095" cy="5183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547200" y="2548800"/>
            <a:ext cx="1920000" cy="1728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44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44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899200" y="3309120"/>
            <a:ext cx="2949149" cy="970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fr-FR" sz="144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fr-FR" sz="1440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fr-FR" sz="144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110553" y="3602272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110553" y="3898988"/>
            <a:ext cx="865689" cy="285996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99200" y="4432320"/>
            <a:ext cx="3333349" cy="2624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440">
                <a:solidFill>
                  <a:schemeClr val="bg1"/>
                </a:solidFill>
              </a:rPr>
              <a:t>University</a:t>
            </a:r>
            <a:r>
              <a:rPr lang="de-DE" sz="1440" baseline="0">
                <a:solidFill>
                  <a:schemeClr val="bg1"/>
                </a:solidFill>
              </a:rPr>
              <a:t> of</a:t>
            </a:r>
            <a:r>
              <a:rPr lang="de-DE" sz="1440">
                <a:solidFill>
                  <a:schemeClr val="bg1"/>
                </a:solidFill>
              </a:rPr>
              <a:t> Stuttgart</a:t>
            </a:r>
            <a:endParaRPr lang="de-DE" sz="1440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899200" y="4694750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22727" y="3308540"/>
            <a:ext cx="3663212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2400" b="1" dirty="0" err="1">
                <a:solidFill>
                  <a:schemeClr val="bg1"/>
                </a:solidFill>
              </a:rPr>
              <a:t>Thank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you</a:t>
            </a:r>
            <a:r>
              <a:rPr lang="de-DE" sz="24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899200" y="5001617"/>
            <a:ext cx="4386739" cy="259200"/>
          </a:xfrm>
        </p:spPr>
        <p:txBody>
          <a:bodyPr/>
          <a:lstStyle>
            <a:lvl1pPr marL="0" indent="0">
              <a:buNone/>
              <a:defRPr sz="144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779490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65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418" y="475200"/>
            <a:ext cx="10943167" cy="333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18" y="1916430"/>
            <a:ext cx="10943167" cy="419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39200" y="6501600"/>
            <a:ext cx="710400" cy="1512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960" smtClean="0"/>
            </a:lvl1pPr>
          </a:lstStyle>
          <a:p>
            <a:fld id="{357E7A7E-73EB-494B-A4FC-B219D6D7BC90}" type="datetime1">
              <a:rPr lang="de-DE" smtClean="0"/>
              <a:t>26.09.2019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418" y="6501600"/>
            <a:ext cx="8082551" cy="151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96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5600" y="6501600"/>
            <a:ext cx="297600" cy="1512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6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73" r:id="rId20"/>
    <p:sldLayoutId id="2147483874" r:id="rId21"/>
    <p:sldLayoutId id="2147483875" r:id="rId22"/>
    <p:sldLayoutId id="2147483876" r:id="rId23"/>
  </p:sldLayoutIdLst>
  <p:hf hdr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21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32436" indent="-220980" algn="l" defTabSz="822960" rtl="0" eaLnBrk="1" latinLnBrk="0" hangingPunct="1">
        <a:lnSpc>
          <a:spcPct val="12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643890" indent="-211456" algn="l" defTabSz="822960" rtl="0" eaLnBrk="1" latinLnBrk="0" hangingPunct="1">
        <a:lnSpc>
          <a:spcPct val="12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864870" indent="-220980" algn="l" defTabSz="822960" rtl="0" eaLnBrk="1" latinLnBrk="0" hangingPunct="1">
        <a:lnSpc>
          <a:spcPct val="12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6" indent="-211456" algn="l" defTabSz="822960" rtl="0" eaLnBrk="1" latinLnBrk="0" hangingPunct="1">
        <a:lnSpc>
          <a:spcPct val="12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3206">
          <p15:clr>
            <a:srgbClr val="F26B43"/>
          </p15:clr>
        </p15:guide>
        <p15:guide id="4" pos="54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17491-8852-4DCE-9B77-9E2781D7E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sz="7200" dirty="0" err="1"/>
              <a:t>Untersuchung</a:t>
            </a:r>
            <a:r>
              <a:rPr lang="en-GB" sz="7200" dirty="0"/>
              <a:t> und </a:t>
            </a:r>
            <a:r>
              <a:rPr lang="en-GB" sz="7200" dirty="0" err="1"/>
              <a:t>prototypische</a:t>
            </a:r>
            <a:r>
              <a:rPr lang="en-GB" sz="7200" dirty="0"/>
              <a:t> </a:t>
            </a:r>
            <a:r>
              <a:rPr lang="en-GB" sz="7200" dirty="0" err="1"/>
              <a:t>Umsetzung</a:t>
            </a:r>
            <a:r>
              <a:rPr lang="en-GB" sz="7200" dirty="0"/>
              <a:t> </a:t>
            </a:r>
            <a:r>
              <a:rPr lang="en-GB" sz="7200" dirty="0" err="1"/>
              <a:t>eines</a:t>
            </a:r>
            <a:r>
              <a:rPr lang="en-GB" sz="7200" dirty="0"/>
              <a:t> Lifelong DNN </a:t>
            </a:r>
            <a:r>
              <a:rPr lang="en-GB" sz="7200" dirty="0" err="1"/>
              <a:t>Algorithmus</a:t>
            </a:r>
            <a:endParaRPr lang="en-GB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C85A13-E771-4355-AEBA-11F26A5C8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Masterarbeit</a:t>
            </a:r>
            <a:r>
              <a:rPr lang="en-GB" dirty="0"/>
              <a:t> Simon Kamm – Universität Stuttgart</a:t>
            </a:r>
          </a:p>
          <a:p>
            <a:r>
              <a:rPr lang="en-GB" sz="2000" dirty="0"/>
              <a:t>Keywords: </a:t>
            </a:r>
            <a:r>
              <a:rPr lang="en-GB" sz="2000" dirty="0" err="1"/>
              <a:t>Maschinelles</a:t>
            </a:r>
            <a:r>
              <a:rPr lang="en-GB" sz="2000" dirty="0"/>
              <a:t> </a:t>
            </a:r>
            <a:r>
              <a:rPr lang="en-GB" sz="2000" dirty="0" err="1"/>
              <a:t>Lernen</a:t>
            </a:r>
            <a:r>
              <a:rPr lang="en-GB" sz="2000" dirty="0"/>
              <a:t>, Deep Neural Networks (DNN), </a:t>
            </a:r>
            <a:r>
              <a:rPr lang="en-GB" sz="2000" dirty="0" err="1"/>
              <a:t>Inkrementelles</a:t>
            </a:r>
            <a:r>
              <a:rPr lang="en-GB" sz="2000" dirty="0"/>
              <a:t> Klassen </a:t>
            </a:r>
            <a:r>
              <a:rPr lang="en-GB" sz="2000" dirty="0" err="1"/>
              <a:t>Lernen</a:t>
            </a:r>
            <a:r>
              <a:rPr lang="en-GB" sz="2000" dirty="0"/>
              <a:t>, Online </a:t>
            </a:r>
            <a:r>
              <a:rPr lang="en-GB" sz="2000" dirty="0" err="1"/>
              <a:t>Bilderkennung</a:t>
            </a:r>
            <a:r>
              <a:rPr lang="en-GB" sz="2000" dirty="0"/>
              <a:t>, </a:t>
            </a:r>
            <a:r>
              <a:rPr lang="en-GB" sz="2000" dirty="0" err="1"/>
              <a:t>Kontinuierliches</a:t>
            </a:r>
            <a:r>
              <a:rPr lang="en-GB" sz="2000" dirty="0"/>
              <a:t> </a:t>
            </a:r>
            <a:r>
              <a:rPr lang="en-GB" sz="2000" dirty="0" err="1"/>
              <a:t>Lernen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000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171576" y="1051561"/>
            <a:ext cx="9848850" cy="5055870"/>
          </a:xfrm>
          <a:ln>
            <a:noFill/>
          </a:ln>
        </p:spPr>
        <p:txBody>
          <a:bodyPr/>
          <a:lstStyle/>
          <a:p>
            <a:r>
              <a:rPr lang="de-DE" dirty="0"/>
              <a:t>Bisheriger Widerspruch zwischen:</a:t>
            </a:r>
          </a:p>
          <a:p>
            <a:pPr lvl="2"/>
            <a:r>
              <a:rPr lang="de-DE" dirty="0"/>
              <a:t>Multitasking-fähigen (verteilten) </a:t>
            </a:r>
            <a:r>
              <a:rPr lang="de-DE" dirty="0" err="1"/>
              <a:t>Machine</a:t>
            </a:r>
            <a:r>
              <a:rPr lang="de-DE" dirty="0"/>
              <a:t> Learning Algorithmen und</a:t>
            </a:r>
          </a:p>
          <a:p>
            <a:pPr lvl="2"/>
            <a:r>
              <a:rPr lang="de-DE" dirty="0"/>
              <a:t>Schutz von eigenen Daten</a:t>
            </a:r>
          </a:p>
          <a:p>
            <a:pPr marL="211456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Verhindert vielfach eine flächendeckende Nutzung von KI-Methoden in der Praxis</a:t>
            </a:r>
            <a:endParaRPr lang="de-DE" dirty="0"/>
          </a:p>
          <a:p>
            <a:endParaRPr lang="de-DE" dirty="0"/>
          </a:p>
          <a:p>
            <a:r>
              <a:rPr lang="de-DE" dirty="0"/>
              <a:t>Potenzial von </a:t>
            </a:r>
            <a:r>
              <a:rPr lang="de-DE" dirty="0" err="1"/>
              <a:t>Lifelong</a:t>
            </a:r>
            <a:r>
              <a:rPr lang="de-DE" dirty="0"/>
              <a:t> Deep </a:t>
            </a:r>
            <a:r>
              <a:rPr lang="de-DE" dirty="0" err="1"/>
              <a:t>Neural</a:t>
            </a:r>
            <a:r>
              <a:rPr lang="de-DE" dirty="0"/>
              <a:t> Network Algorithmen (L DNN A): Auflösung dieses Widerspruchs durch:</a:t>
            </a:r>
          </a:p>
          <a:p>
            <a:pPr lvl="2"/>
            <a:r>
              <a:rPr lang="de-DE" dirty="0"/>
              <a:t>Verteiltes Lernen ohne Austausch von Rohdaten </a:t>
            </a:r>
            <a:r>
              <a:rPr lang="de-DE" dirty="0">
                <a:sym typeface="Wingdings" panose="05000000000000000000" pitchFamily="2" charset="2"/>
              </a:rPr>
              <a:t> Schutz von Daten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Lauffähig (lernfähig) mit wenig Speicher und Rechenleistung auf Edge Devices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Analyse des Konzepts “</a:t>
            </a:r>
            <a:r>
              <a:rPr lang="de-DE" i="1" dirty="0" err="1">
                <a:sym typeface="Wingdings" panose="05000000000000000000" pitchFamily="2" charset="2"/>
              </a:rPr>
              <a:t>Lifelong</a:t>
            </a:r>
            <a:r>
              <a:rPr lang="de-DE" i="1" dirty="0">
                <a:sym typeface="Wingdings" panose="05000000000000000000" pitchFamily="2" charset="2"/>
              </a:rPr>
              <a:t> Deep </a:t>
            </a:r>
            <a:r>
              <a:rPr lang="de-DE" i="1" dirty="0" err="1">
                <a:sym typeface="Wingdings" panose="05000000000000000000" pitchFamily="2" charset="2"/>
              </a:rPr>
              <a:t>Neural</a:t>
            </a:r>
            <a:r>
              <a:rPr lang="de-DE" i="1" dirty="0">
                <a:sym typeface="Wingdings" panose="05000000000000000000" pitchFamily="2" charset="2"/>
              </a:rPr>
              <a:t> Network</a:t>
            </a:r>
            <a:r>
              <a:rPr lang="de-DE" dirty="0">
                <a:sym typeface="Wingdings" panose="05000000000000000000" pitchFamily="2" charset="2"/>
              </a:rPr>
              <a:t>” hinsichtlich Funktionalität und Anwendbarkeit auf andere Aufgabengebiete mithilfe einer prototypischen Implementierung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71576" y="6501600"/>
            <a:ext cx="7274296" cy="147733"/>
          </a:xfrm>
        </p:spPr>
        <p:txBody>
          <a:bodyPr/>
          <a:lstStyle/>
          <a:p>
            <a:pPr defTabSz="855878"/>
            <a:r>
              <a:rPr lang="de-DE" dirty="0">
                <a:solidFill>
                  <a:srgbClr val="3E444C"/>
                </a:solidFill>
                <a:latin typeface="Arial"/>
              </a:rPr>
              <a:t>Universität Stuttgart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171576" y="475200"/>
            <a:ext cx="9848850" cy="333948"/>
          </a:xfrm>
        </p:spPr>
        <p:txBody>
          <a:bodyPr/>
          <a:lstStyle/>
          <a:p>
            <a:r>
              <a:rPr lang="de-DE" dirty="0"/>
              <a:t>Motivation/Aufgabenstellung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15524059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132</Words>
  <Application>Microsoft Office PowerPoint</Application>
  <PresentationFormat>Breitbild</PresentationFormat>
  <Paragraphs>19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Metropolitan</vt:lpstr>
      <vt:lpstr>Uni_Stuttgart</vt:lpstr>
      <vt:lpstr>Untersuchung und prototypische Umsetzung eines Lifelong DNN Algorithmus</vt:lpstr>
      <vt:lpstr>Motivation/Aufgabenstellung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und prototypische Umsetzung eines L DNN Algorithmus</dc:title>
  <dc:creator>Simon Kamm</dc:creator>
  <cp:lastModifiedBy>Simon Kamm</cp:lastModifiedBy>
  <cp:revision>4</cp:revision>
  <dcterms:created xsi:type="dcterms:W3CDTF">2019-09-26T08:19:43Z</dcterms:created>
  <dcterms:modified xsi:type="dcterms:W3CDTF">2019-09-26T08:49:42Z</dcterms:modified>
</cp:coreProperties>
</file>