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FB596C-BA0A-4FBB-8341-77408951E45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C99F7A-2C9D-4CD0-A57F-A113058042C9}">
      <dgm:prSet custT="1"/>
      <dgm:spPr/>
      <dgm:t>
        <a:bodyPr/>
        <a:lstStyle/>
        <a:p>
          <a:r>
            <a:rPr lang="en-US" sz="1600" dirty="0"/>
            <a:t>Our group (Group #4) are going to extract of the electricity data sets (</a:t>
          </a:r>
          <a:r>
            <a:rPr lang="en-US" sz="1600" dirty="0" err="1"/>
            <a:t>KwH</a:t>
          </a:r>
          <a:r>
            <a:rPr lang="en-US" sz="1600" dirty="0"/>
            <a:t>), weather data for the city of Houston. We are also going to extract the crude oil prices (West Texas Intermediate-(WTI)).</a:t>
          </a:r>
        </a:p>
        <a:p>
          <a:endParaRPr lang="en-US" sz="1600" dirty="0"/>
        </a:p>
        <a:p>
          <a:r>
            <a:rPr lang="en-US" sz="1600" dirty="0"/>
            <a:t>We want to know how the electricity rates are in relationship with the weather changes and oil price fluctuations for the city of Houston.</a:t>
          </a:r>
        </a:p>
      </dgm:t>
    </dgm:pt>
    <dgm:pt modelId="{EA619249-25C4-42B5-B483-15DE44622202}" type="parTrans" cxnId="{A2FDC0DC-C12B-46D0-A8D9-C1036FA5ED06}">
      <dgm:prSet/>
      <dgm:spPr/>
      <dgm:t>
        <a:bodyPr/>
        <a:lstStyle/>
        <a:p>
          <a:endParaRPr lang="en-US" sz="2000"/>
        </a:p>
      </dgm:t>
    </dgm:pt>
    <dgm:pt modelId="{3E3BCEDF-8C33-4674-BBAC-6B4DA4016A90}" type="sibTrans" cxnId="{A2FDC0DC-C12B-46D0-A8D9-C1036FA5ED06}">
      <dgm:prSet/>
      <dgm:spPr/>
      <dgm:t>
        <a:bodyPr/>
        <a:lstStyle/>
        <a:p>
          <a:endParaRPr lang="en-US" sz="2000"/>
        </a:p>
      </dgm:t>
    </dgm:pt>
    <dgm:pt modelId="{AB2BBEB7-6435-4DA6-AB66-023F4C56EB6A}">
      <dgm:prSet custT="1"/>
      <dgm:spPr/>
      <dgm:t>
        <a:bodyPr/>
        <a:lstStyle/>
        <a:p>
          <a:r>
            <a:rPr lang="en-US" sz="1600" dirty="0"/>
            <a:t>After execrating the data, we will implement the data transformation by using Python (</a:t>
          </a:r>
          <a:r>
            <a:rPr lang="en-US" sz="1600" dirty="0" err="1"/>
            <a:t>Jupyter</a:t>
          </a:r>
          <a:r>
            <a:rPr lang="en-US" sz="1600" dirty="0"/>
            <a:t> Notebook).</a:t>
          </a:r>
        </a:p>
      </dgm:t>
    </dgm:pt>
    <dgm:pt modelId="{A7456493-EFC1-4650-81DB-537BCF90FCA2}" type="parTrans" cxnId="{F2793D22-F32F-4593-A17F-1F580A10F28D}">
      <dgm:prSet/>
      <dgm:spPr/>
      <dgm:t>
        <a:bodyPr/>
        <a:lstStyle/>
        <a:p>
          <a:endParaRPr lang="en-US" sz="2000"/>
        </a:p>
      </dgm:t>
    </dgm:pt>
    <dgm:pt modelId="{65E228D8-8CCF-401F-B6A5-A9AA045BD066}" type="sibTrans" cxnId="{F2793D22-F32F-4593-A17F-1F580A10F28D}">
      <dgm:prSet/>
      <dgm:spPr/>
      <dgm:t>
        <a:bodyPr/>
        <a:lstStyle/>
        <a:p>
          <a:endParaRPr lang="en-US" sz="2000"/>
        </a:p>
      </dgm:t>
    </dgm:pt>
    <dgm:pt modelId="{F189A70F-BA7E-4731-ADEF-0D89F9005E74}">
      <dgm:prSet custT="1"/>
      <dgm:spPr/>
      <dgm:t>
        <a:bodyPr/>
        <a:lstStyle/>
        <a:p>
          <a:r>
            <a:rPr lang="en-US" sz="1600" dirty="0"/>
            <a:t>And finally, we will load the new data frames into our database which is PostgreSQL (PgAdmin4) </a:t>
          </a:r>
        </a:p>
      </dgm:t>
    </dgm:pt>
    <dgm:pt modelId="{61EAF425-F31C-4B05-AE66-B906A104F575}" type="parTrans" cxnId="{0D52D6C9-DD47-45FF-B0E2-F5D0B84DD3B3}">
      <dgm:prSet/>
      <dgm:spPr/>
      <dgm:t>
        <a:bodyPr/>
        <a:lstStyle/>
        <a:p>
          <a:endParaRPr lang="en-US" sz="2000"/>
        </a:p>
      </dgm:t>
    </dgm:pt>
    <dgm:pt modelId="{EC6AB4BB-6F4E-4528-82E6-C5D42D90ABE2}" type="sibTrans" cxnId="{0D52D6C9-DD47-45FF-B0E2-F5D0B84DD3B3}">
      <dgm:prSet/>
      <dgm:spPr/>
      <dgm:t>
        <a:bodyPr/>
        <a:lstStyle/>
        <a:p>
          <a:endParaRPr lang="en-US" sz="2000"/>
        </a:p>
      </dgm:t>
    </dgm:pt>
    <dgm:pt modelId="{FB447B64-BE2B-4B77-8A3D-2FCD0A2F0420}" type="pres">
      <dgm:prSet presAssocID="{E5FB596C-BA0A-4FBB-8341-77408951E453}" presName="linear" presStyleCnt="0">
        <dgm:presLayoutVars>
          <dgm:animLvl val="lvl"/>
          <dgm:resizeHandles val="exact"/>
        </dgm:presLayoutVars>
      </dgm:prSet>
      <dgm:spPr/>
    </dgm:pt>
    <dgm:pt modelId="{8CA54B43-271F-4C06-9AEC-6FACD364D5D5}" type="pres">
      <dgm:prSet presAssocID="{5CC99F7A-2C9D-4CD0-A57F-A113058042C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85FBE5A-DCA7-490A-BAA9-89F7662B1063}" type="pres">
      <dgm:prSet presAssocID="{3E3BCEDF-8C33-4674-BBAC-6B4DA4016A90}" presName="spacer" presStyleCnt="0"/>
      <dgm:spPr/>
    </dgm:pt>
    <dgm:pt modelId="{B571209D-5A3C-47B0-9477-8406F233EBDE}" type="pres">
      <dgm:prSet presAssocID="{AB2BBEB7-6435-4DA6-AB66-023F4C56EB6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46EE515-8A4E-439D-9120-ADF12EF56D49}" type="pres">
      <dgm:prSet presAssocID="{65E228D8-8CCF-401F-B6A5-A9AA045BD066}" presName="spacer" presStyleCnt="0"/>
      <dgm:spPr/>
    </dgm:pt>
    <dgm:pt modelId="{8BF91F84-B468-4AAC-9288-F8134BE6A584}" type="pres">
      <dgm:prSet presAssocID="{F189A70F-BA7E-4731-ADEF-0D89F9005E7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2793D22-F32F-4593-A17F-1F580A10F28D}" srcId="{E5FB596C-BA0A-4FBB-8341-77408951E453}" destId="{AB2BBEB7-6435-4DA6-AB66-023F4C56EB6A}" srcOrd="1" destOrd="0" parTransId="{A7456493-EFC1-4650-81DB-537BCF90FCA2}" sibTransId="{65E228D8-8CCF-401F-B6A5-A9AA045BD066}"/>
    <dgm:cxn modelId="{AEC3C94E-45DB-4EC4-865C-592022E2E49F}" type="presOf" srcId="{F189A70F-BA7E-4731-ADEF-0D89F9005E74}" destId="{8BF91F84-B468-4AAC-9288-F8134BE6A584}" srcOrd="0" destOrd="0" presId="urn:microsoft.com/office/officeart/2005/8/layout/vList2"/>
    <dgm:cxn modelId="{76060B55-2792-44C2-84A9-0D78019C27BE}" type="presOf" srcId="{E5FB596C-BA0A-4FBB-8341-77408951E453}" destId="{FB447B64-BE2B-4B77-8A3D-2FCD0A2F0420}" srcOrd="0" destOrd="0" presId="urn:microsoft.com/office/officeart/2005/8/layout/vList2"/>
    <dgm:cxn modelId="{C5A21387-960E-4D5C-BFC1-37F9631FC08A}" type="presOf" srcId="{5CC99F7A-2C9D-4CD0-A57F-A113058042C9}" destId="{8CA54B43-271F-4C06-9AEC-6FACD364D5D5}" srcOrd="0" destOrd="0" presId="urn:microsoft.com/office/officeart/2005/8/layout/vList2"/>
    <dgm:cxn modelId="{0D52D6C9-DD47-45FF-B0E2-F5D0B84DD3B3}" srcId="{E5FB596C-BA0A-4FBB-8341-77408951E453}" destId="{F189A70F-BA7E-4731-ADEF-0D89F9005E74}" srcOrd="2" destOrd="0" parTransId="{61EAF425-F31C-4B05-AE66-B906A104F575}" sibTransId="{EC6AB4BB-6F4E-4528-82E6-C5D42D90ABE2}"/>
    <dgm:cxn modelId="{A2FDC0DC-C12B-46D0-A8D9-C1036FA5ED06}" srcId="{E5FB596C-BA0A-4FBB-8341-77408951E453}" destId="{5CC99F7A-2C9D-4CD0-A57F-A113058042C9}" srcOrd="0" destOrd="0" parTransId="{EA619249-25C4-42B5-B483-15DE44622202}" sibTransId="{3E3BCEDF-8C33-4674-BBAC-6B4DA4016A90}"/>
    <dgm:cxn modelId="{BA989AF1-D52D-4EB7-B25A-990A60573D45}" type="presOf" srcId="{AB2BBEB7-6435-4DA6-AB66-023F4C56EB6A}" destId="{B571209D-5A3C-47B0-9477-8406F233EBDE}" srcOrd="0" destOrd="0" presId="urn:microsoft.com/office/officeart/2005/8/layout/vList2"/>
    <dgm:cxn modelId="{1459BF24-2D42-4BD5-B733-4257B56303CB}" type="presParOf" srcId="{FB447B64-BE2B-4B77-8A3D-2FCD0A2F0420}" destId="{8CA54B43-271F-4C06-9AEC-6FACD364D5D5}" srcOrd="0" destOrd="0" presId="urn:microsoft.com/office/officeart/2005/8/layout/vList2"/>
    <dgm:cxn modelId="{9F541A8D-A1CA-4D98-B559-A0E0670362FD}" type="presParOf" srcId="{FB447B64-BE2B-4B77-8A3D-2FCD0A2F0420}" destId="{785FBE5A-DCA7-490A-BAA9-89F7662B1063}" srcOrd="1" destOrd="0" presId="urn:microsoft.com/office/officeart/2005/8/layout/vList2"/>
    <dgm:cxn modelId="{FCBF6F8B-3F7F-47DC-A7CA-3B57AE3232BD}" type="presParOf" srcId="{FB447B64-BE2B-4B77-8A3D-2FCD0A2F0420}" destId="{B571209D-5A3C-47B0-9477-8406F233EBDE}" srcOrd="2" destOrd="0" presId="urn:microsoft.com/office/officeart/2005/8/layout/vList2"/>
    <dgm:cxn modelId="{1E5E6A1D-1DDD-4A6E-8F7D-D1F2453642DC}" type="presParOf" srcId="{FB447B64-BE2B-4B77-8A3D-2FCD0A2F0420}" destId="{C46EE515-8A4E-439D-9120-ADF12EF56D49}" srcOrd="3" destOrd="0" presId="urn:microsoft.com/office/officeart/2005/8/layout/vList2"/>
    <dgm:cxn modelId="{013B8B3C-01ED-47AE-A9A5-B90A626A4CD6}" type="presParOf" srcId="{FB447B64-BE2B-4B77-8A3D-2FCD0A2F0420}" destId="{8BF91F84-B468-4AAC-9288-F8134BE6A58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54B43-271F-4C06-9AEC-6FACD364D5D5}">
      <dsp:nvSpPr>
        <dsp:cNvPr id="0" name=""/>
        <dsp:cNvSpPr/>
      </dsp:nvSpPr>
      <dsp:spPr>
        <a:xfrm>
          <a:off x="0" y="143"/>
          <a:ext cx="6263640" cy="1825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Our group (Group #4) are going to extract of the electricity data sets (</a:t>
          </a:r>
          <a:r>
            <a:rPr lang="en-US" sz="1600" kern="1200" dirty="0" err="1"/>
            <a:t>KwH</a:t>
          </a:r>
          <a:r>
            <a:rPr lang="en-US" sz="1600" kern="1200" dirty="0"/>
            <a:t>), weather data for the city of Houston. We are also going to extract the crude oil prices (West Texas Intermediate-(WTI)).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 want to know how the electricity rates are in relationship with the weather changes and oil price fluctuations for the city of Houston.</a:t>
          </a:r>
        </a:p>
      </dsp:txBody>
      <dsp:txXfrm>
        <a:off x="89099" y="89242"/>
        <a:ext cx="6085442" cy="1647002"/>
      </dsp:txXfrm>
    </dsp:sp>
    <dsp:sp modelId="{B571209D-5A3C-47B0-9477-8406F233EBDE}">
      <dsp:nvSpPr>
        <dsp:cNvPr id="0" name=""/>
        <dsp:cNvSpPr/>
      </dsp:nvSpPr>
      <dsp:spPr>
        <a:xfrm>
          <a:off x="0" y="1839743"/>
          <a:ext cx="6263640" cy="18252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After execrating the data, we will implement the data transformation by using Python (</a:t>
          </a:r>
          <a:r>
            <a:rPr lang="en-US" sz="1600" kern="1200" dirty="0" err="1"/>
            <a:t>Jupyter</a:t>
          </a:r>
          <a:r>
            <a:rPr lang="en-US" sz="1600" kern="1200" dirty="0"/>
            <a:t> Notebook).</a:t>
          </a:r>
        </a:p>
      </dsp:txBody>
      <dsp:txXfrm>
        <a:off x="89099" y="1928842"/>
        <a:ext cx="6085442" cy="1647002"/>
      </dsp:txXfrm>
    </dsp:sp>
    <dsp:sp modelId="{8BF91F84-B468-4AAC-9288-F8134BE6A584}">
      <dsp:nvSpPr>
        <dsp:cNvPr id="0" name=""/>
        <dsp:cNvSpPr/>
      </dsp:nvSpPr>
      <dsp:spPr>
        <a:xfrm>
          <a:off x="0" y="3679344"/>
          <a:ext cx="6263640" cy="18252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And finally, we will load the new data frames into our database which is PostgreSQL (PgAdmin4) </a:t>
          </a:r>
        </a:p>
      </dsp:txBody>
      <dsp:txXfrm>
        <a:off x="89099" y="3768443"/>
        <a:ext cx="6085442" cy="1647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AE15-9081-4ECE-BBE3-C2F08B593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1B7F0-0991-4C98-8A68-ACA71B35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5FC57-0B46-4C2B-88C5-7074B388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914D6-9156-419F-B10F-FC3C6BAC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8F79D-5A6C-464C-B85C-9E323833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5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CC4D-A259-4875-85F0-1333832A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9B91B-2CE6-4911-9EFB-3F5CB3A1E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3306E-E249-4DCC-9867-B27FD965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1F0F6-8B53-4F7F-BC1E-104B0F8F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185C0-D3D5-4155-B771-AD599BF5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0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CC951-23F2-4C0C-9EE9-D1817B417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D0BAF-9DF0-457B-A2D7-AF2AAEBC1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F1443-AD14-46BD-A3C2-293E2F9C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05EE7-FF08-4693-9324-EBC6C578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DA24F-E656-4088-90E4-96F639C1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696E-10E8-4098-AD37-22F6548D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10C36-740F-45A5-AFC2-7FE13BD49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A2FEA-13E6-43CC-9C5E-69671F00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66733-A28D-4722-AC64-3109EC1A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A7018-D047-418B-852C-134D545A8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1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B16B2-2C3B-4789-A588-572524CD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63955-B33A-4E75-8B8E-23B9E93A4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9D69B-5CAE-4802-999D-EAF37B13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82140-3F14-41A6-A969-FBAA14DA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C1EB0-8083-473D-BCA1-DDFE20FD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8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4BAC-C812-4E9A-82DC-B59351D6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D1150-FB4D-4DDE-BDD8-E5AC88249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332C0-2562-4BC5-96FC-857187EE3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66406-30AB-4E81-8590-9F74B85D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D8A00-60C7-4CBD-B6B9-5AE2AADA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D0D7F-898D-4DCC-9EC1-FCFFF3DE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4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0344-0518-45F7-86B0-30E4A3B5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72858-4AB9-4257-809A-A7168532B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308C6-4616-418E-9CFC-A5DABB438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967FC-003A-489B-B978-C49435E4F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2FF72-0CA6-465E-9CB7-8D4385DBD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CA658F-78D6-427E-8AD0-9DAFAFFD0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AA91F-D08A-4823-BCBF-A9745713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BA820-72DF-499D-AA86-07679649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6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BEE4-577A-48C1-9859-86189CFB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6A966-FB6E-4855-86B3-40D665C2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87005-8BC9-41BF-9530-A99BF5CE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2786C-A8A6-4BC1-B6A1-FE000763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0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3F03F-9F67-4A94-A458-6D464A05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12463-7D2F-4449-9C9F-A9696980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8DED2-1D68-4E13-B0D5-23579952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2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E241-EB78-4A5A-A48B-98F9C5AED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C3564-FCE7-4442-8C95-C11A590CC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E2098-CC0B-47DC-AED7-E9F815329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67F04-B3CF-4AB7-95AA-2FB84199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93E25-DDEC-4BE9-B94E-69E5CF51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93F1F-5EF9-4A85-B9C4-B896F3EF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4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C345-043D-4279-89D6-8F844C98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3B6E7-F268-4875-99A1-243105EF6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63B35-351C-4E7E-82DE-857BDA259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77942-F441-4BA9-8031-E3D33ED6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3A624-AA42-499A-93C1-A19387B6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5A151-4E67-4A54-93E2-49057C8A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0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39EEBF-72DF-4671-8AC0-D697E4EB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E379D-074A-44FF-8D48-3E17191CA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FC50D-5AAE-4A23-B805-48B633F1D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E6451-BCE3-44A0-AB05-50785EC1E6D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41DFF-CA48-4813-98F0-169208E81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BAC3C-390C-4CE1-A442-B1427F7FC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2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C0574-BD29-43C8-9E19-41477E9A3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976" y="356879"/>
            <a:ext cx="3399294" cy="1565233"/>
          </a:xfrm>
        </p:spPr>
        <p:txBody>
          <a:bodyPr anchor="t">
            <a:normAutofit/>
          </a:bodyPr>
          <a:lstStyle/>
          <a:p>
            <a:pPr algn="l"/>
            <a:r>
              <a:rPr lang="en-US" sz="4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2: ETL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A03D5-4A56-4729-9283-FDB8876EB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066" y="3629320"/>
            <a:ext cx="2919738" cy="2648387"/>
          </a:xfrm>
        </p:spPr>
        <p:txBody>
          <a:bodyPr anchor="b">
            <a:normAutofit/>
          </a:bodyPr>
          <a:lstStyle/>
          <a:p>
            <a:pPr algn="l"/>
            <a:r>
              <a:rPr lang="en-US" sz="1300" b="1" dirty="0">
                <a:solidFill>
                  <a:srgbClr val="FFFFFF"/>
                </a:solidFill>
              </a:rPr>
              <a:t>Team: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FFFFFF"/>
                </a:solidFill>
              </a:rPr>
              <a:t>Karla Flores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FFFFFF"/>
                </a:solidFill>
              </a:rPr>
              <a:t>Elijah </a:t>
            </a:r>
            <a:r>
              <a:rPr lang="en-US" sz="1300" dirty="0" err="1">
                <a:solidFill>
                  <a:srgbClr val="FFFFFF"/>
                </a:solidFill>
              </a:rPr>
              <a:t>Abuel</a:t>
            </a:r>
            <a:endParaRPr lang="en-US" sz="1300" dirty="0">
              <a:solidFill>
                <a:srgbClr val="FFFF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FFFFFF"/>
                </a:solidFill>
              </a:rPr>
              <a:t>Simon Castellanos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FFFFFF"/>
                </a:solidFill>
              </a:rPr>
              <a:t>Morteza Akbari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FFFFFF"/>
                </a:solidFill>
              </a:rPr>
              <a:t>Joseph Mills Jr.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5193A1-1C72-432B-8380-F35C86B32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288" y="2796635"/>
            <a:ext cx="7225748" cy="254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3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ADDE6-57A2-437A-92AC-A7F248B65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679" y="336750"/>
            <a:ext cx="3808268" cy="1991671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2 Proposal</a:t>
            </a:r>
            <a:b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4</a:t>
            </a:r>
            <a:endParaRPr 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678ADA-EACB-416F-A2B5-B6872DECEC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838076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483888B-CF4F-49BB-8583-4C50B45EB8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248" y="2392519"/>
            <a:ext cx="3002367" cy="2497621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9875A900-B9C2-49BB-97F2-116D1A41895F}"/>
              </a:ext>
            </a:extLst>
          </p:cNvPr>
          <p:cNvSpPr txBox="1">
            <a:spLocks/>
          </p:cNvSpPr>
          <p:nvPr/>
        </p:nvSpPr>
        <p:spPr>
          <a:xfrm>
            <a:off x="777248" y="5090745"/>
            <a:ext cx="2313771" cy="1566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Team:</a:t>
            </a:r>
          </a:p>
          <a:p>
            <a:pPr marL="342900" indent="-342900"/>
            <a:r>
              <a:rPr lang="en-US" sz="9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Karla Flores</a:t>
            </a:r>
          </a:p>
          <a:p>
            <a:pPr marL="342900" indent="-342900"/>
            <a:r>
              <a:rPr lang="en-US" sz="9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Elijah </a:t>
            </a:r>
            <a:r>
              <a:rPr lang="en-US" sz="9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Abuel</a:t>
            </a:r>
            <a:endParaRPr lang="en-US" sz="9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sz="9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 Castellanos</a:t>
            </a:r>
          </a:p>
          <a:p>
            <a:pPr marL="342900" indent="-342900"/>
            <a:r>
              <a:rPr lang="en-US" sz="9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Morteza Akbari</a:t>
            </a:r>
          </a:p>
          <a:p>
            <a:pPr marL="342900" indent="-342900"/>
            <a:r>
              <a:rPr lang="en-US" sz="9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Joseph Mills Jr.</a:t>
            </a:r>
          </a:p>
        </p:txBody>
      </p:sp>
    </p:spTree>
    <p:extLst>
      <p:ext uri="{BB962C8B-B14F-4D97-AF65-F5344CB8AC3E}">
        <p14:creationId xmlns:p14="http://schemas.microsoft.com/office/powerpoint/2010/main" val="1039522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144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2: ETL</vt:lpstr>
      <vt:lpstr>Project 2 Proposal Group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ETL</dc:title>
  <dc:creator>Morteza Akbari</dc:creator>
  <cp:lastModifiedBy>Morteza Akbari</cp:lastModifiedBy>
  <cp:revision>7</cp:revision>
  <dcterms:created xsi:type="dcterms:W3CDTF">2021-07-19T23:54:12Z</dcterms:created>
  <dcterms:modified xsi:type="dcterms:W3CDTF">2021-07-20T01:28:04Z</dcterms:modified>
</cp:coreProperties>
</file>