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8" r:id="rId2"/>
    <p:sldId id="261" r:id="rId3"/>
    <p:sldId id="262" r:id="rId4"/>
    <p:sldId id="263" r:id="rId5"/>
    <p:sldId id="266" r:id="rId6"/>
    <p:sldId id="265" r:id="rId7"/>
    <p:sldId id="264" r:id="rId8"/>
    <p:sldId id="270" r:id="rId9"/>
    <p:sldId id="267" r:id="rId10"/>
    <p:sldId id="256" r:id="rId11"/>
    <p:sldId id="260" r:id="rId12"/>
    <p:sldId id="257" r:id="rId13"/>
    <p:sldId id="258" r:id="rId14"/>
    <p:sldId id="259" r:id="rId15"/>
    <p:sldId id="271"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4" autoAdjust="0"/>
    <p:restoredTop sz="94660"/>
  </p:normalViewPr>
  <p:slideViewPr>
    <p:cSldViewPr>
      <p:cViewPr>
        <p:scale>
          <a:sx n="66" d="100"/>
          <a:sy n="66" d="100"/>
        </p:scale>
        <p:origin x="-78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numRef>
              <c:f>Sheet1!$A$2:$A$15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Sheet1!$B$2:$B$15</c:f>
              <c:numCache>
                <c:formatCode>General</c:formatCode>
                <c:ptCount val="14"/>
                <c:pt idx="0">
                  <c:v>1</c:v>
                </c:pt>
                <c:pt idx="1">
                  <c:v>1.2</c:v>
                </c:pt>
                <c:pt idx="2">
                  <c:v>1.6</c:v>
                </c:pt>
                <c:pt idx="3">
                  <c:v>1.8</c:v>
                </c:pt>
                <c:pt idx="4">
                  <c:v>1.9</c:v>
                </c:pt>
                <c:pt idx="5">
                  <c:v>1.9</c:v>
                </c:pt>
                <c:pt idx="6">
                  <c:v>1.7</c:v>
                </c:pt>
                <c:pt idx="7">
                  <c:v>1.5</c:v>
                </c:pt>
                <c:pt idx="8">
                  <c:v>1.3</c:v>
                </c:pt>
                <c:pt idx="9">
                  <c:v>1.1000000000000001</c:v>
                </c:pt>
                <c:pt idx="10">
                  <c:v>0.8</c:v>
                </c:pt>
                <c:pt idx="11">
                  <c:v>0.5</c:v>
                </c:pt>
                <c:pt idx="12">
                  <c:v>0.2</c:v>
                </c:pt>
                <c:pt idx="13">
                  <c:v>0</c:v>
                </c:pt>
              </c:numCache>
            </c:numRef>
          </c:val>
        </c:ser>
        <c:dLbls>
          <c:showLegendKey val="0"/>
          <c:showVal val="0"/>
          <c:showCatName val="0"/>
          <c:showSerName val="0"/>
          <c:showPercent val="0"/>
          <c:showBubbleSize val="0"/>
        </c:dLbls>
        <c:gapWidth val="150"/>
        <c:axId val="79527936"/>
        <c:axId val="79529856"/>
      </c:barChart>
      <c:catAx>
        <c:axId val="79527936"/>
        <c:scaling>
          <c:orientation val="minMax"/>
        </c:scaling>
        <c:delete val="0"/>
        <c:axPos val="b"/>
        <c:numFmt formatCode="General" sourceLinked="1"/>
        <c:majorTickMark val="out"/>
        <c:minorTickMark val="none"/>
        <c:tickLblPos val="nextTo"/>
        <c:crossAx val="79529856"/>
        <c:crosses val="autoZero"/>
        <c:auto val="1"/>
        <c:lblAlgn val="ctr"/>
        <c:lblOffset val="100"/>
        <c:noMultiLvlLbl val="0"/>
      </c:catAx>
      <c:valAx>
        <c:axId val="79529856"/>
        <c:scaling>
          <c:orientation val="minMax"/>
        </c:scaling>
        <c:delete val="0"/>
        <c:axPos val="l"/>
        <c:majorGridlines/>
        <c:numFmt formatCode="General" sourceLinked="1"/>
        <c:majorTickMark val="out"/>
        <c:minorTickMark val="none"/>
        <c:tickLblPos val="nextTo"/>
        <c:crossAx val="79527936"/>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13EC05-A59A-4D49-B81E-9BD429406AFF}" type="datetimeFigureOut">
              <a:rPr lang="fr-FR" smtClean="0"/>
              <a:t>26/05/2010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FC685F-5E86-4BC6-85B8-8CE2EED9689A}" type="slidenum">
              <a:rPr lang="fr-FR" smtClean="0"/>
              <a:t>‹#›</a:t>
            </a:fld>
            <a:endParaRPr lang="fr-FR"/>
          </a:p>
        </p:txBody>
      </p:sp>
    </p:spTree>
    <p:extLst>
      <p:ext uri="{BB962C8B-B14F-4D97-AF65-F5344CB8AC3E}">
        <p14:creationId xmlns:p14="http://schemas.microsoft.com/office/powerpoint/2010/main" val="324892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8FC685F-5E86-4BC6-85B8-8CE2EED9689A}" type="slidenum">
              <a:rPr lang="fr-FR" smtClean="0"/>
              <a:t>2</a:t>
            </a:fld>
            <a:endParaRPr lang="fr-FR"/>
          </a:p>
        </p:txBody>
      </p:sp>
    </p:spTree>
    <p:extLst>
      <p:ext uri="{BB962C8B-B14F-4D97-AF65-F5344CB8AC3E}">
        <p14:creationId xmlns:p14="http://schemas.microsoft.com/office/powerpoint/2010/main" val="1977845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854A7867-C28D-4B82-BC2B-912F5C075EFC}" type="datetimeFigureOut">
              <a:rPr lang="fr-FR" smtClean="0"/>
              <a:t>26/05/2010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70C9F47-0DA5-4D01-AB44-F314A20BFB32}" type="slidenum">
              <a:rPr lang="fr-FR" smtClean="0"/>
              <a:t>‹#›</a:t>
            </a:fld>
            <a:endParaRPr lang="fr-FR"/>
          </a:p>
        </p:txBody>
      </p:sp>
    </p:spTree>
    <p:extLst>
      <p:ext uri="{BB962C8B-B14F-4D97-AF65-F5344CB8AC3E}">
        <p14:creationId xmlns:p14="http://schemas.microsoft.com/office/powerpoint/2010/main" val="28163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54A7867-C28D-4B82-BC2B-912F5C075EFC}" type="datetimeFigureOut">
              <a:rPr lang="fr-FR" smtClean="0"/>
              <a:t>26/05/2010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70C9F47-0DA5-4D01-AB44-F314A20BFB32}" type="slidenum">
              <a:rPr lang="fr-FR" smtClean="0"/>
              <a:t>‹#›</a:t>
            </a:fld>
            <a:endParaRPr lang="fr-FR"/>
          </a:p>
        </p:txBody>
      </p:sp>
    </p:spTree>
    <p:extLst>
      <p:ext uri="{BB962C8B-B14F-4D97-AF65-F5344CB8AC3E}">
        <p14:creationId xmlns:p14="http://schemas.microsoft.com/office/powerpoint/2010/main" val="167649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54A7867-C28D-4B82-BC2B-912F5C075EFC}" type="datetimeFigureOut">
              <a:rPr lang="fr-FR" smtClean="0"/>
              <a:t>26/05/2010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70C9F47-0DA5-4D01-AB44-F314A20BFB32}" type="slidenum">
              <a:rPr lang="fr-FR" smtClean="0"/>
              <a:t>‹#›</a:t>
            </a:fld>
            <a:endParaRPr lang="fr-FR"/>
          </a:p>
        </p:txBody>
      </p:sp>
    </p:spTree>
    <p:extLst>
      <p:ext uri="{BB962C8B-B14F-4D97-AF65-F5344CB8AC3E}">
        <p14:creationId xmlns:p14="http://schemas.microsoft.com/office/powerpoint/2010/main" val="3101901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54A7867-C28D-4B82-BC2B-912F5C075EFC}" type="datetimeFigureOut">
              <a:rPr lang="fr-FR" smtClean="0"/>
              <a:t>26/05/2010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70C9F47-0DA5-4D01-AB44-F314A20BFB32}" type="slidenum">
              <a:rPr lang="fr-FR" smtClean="0"/>
              <a:t>‹#›</a:t>
            </a:fld>
            <a:endParaRPr lang="fr-FR"/>
          </a:p>
        </p:txBody>
      </p:sp>
    </p:spTree>
    <p:extLst>
      <p:ext uri="{BB962C8B-B14F-4D97-AF65-F5344CB8AC3E}">
        <p14:creationId xmlns:p14="http://schemas.microsoft.com/office/powerpoint/2010/main" val="172642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54A7867-C28D-4B82-BC2B-912F5C075EFC}" type="datetimeFigureOut">
              <a:rPr lang="fr-FR" smtClean="0"/>
              <a:t>26/05/2010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70C9F47-0DA5-4D01-AB44-F314A20BFB32}" type="slidenum">
              <a:rPr lang="fr-FR" smtClean="0"/>
              <a:t>‹#›</a:t>
            </a:fld>
            <a:endParaRPr lang="fr-FR"/>
          </a:p>
        </p:txBody>
      </p:sp>
    </p:spTree>
    <p:extLst>
      <p:ext uri="{BB962C8B-B14F-4D97-AF65-F5344CB8AC3E}">
        <p14:creationId xmlns:p14="http://schemas.microsoft.com/office/powerpoint/2010/main" val="49652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54A7867-C28D-4B82-BC2B-912F5C075EFC}" type="datetimeFigureOut">
              <a:rPr lang="fr-FR" smtClean="0"/>
              <a:t>26/05/2010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70C9F47-0DA5-4D01-AB44-F314A20BFB32}" type="slidenum">
              <a:rPr lang="fr-FR" smtClean="0"/>
              <a:t>‹#›</a:t>
            </a:fld>
            <a:endParaRPr lang="fr-FR"/>
          </a:p>
        </p:txBody>
      </p:sp>
    </p:spTree>
    <p:extLst>
      <p:ext uri="{BB962C8B-B14F-4D97-AF65-F5344CB8AC3E}">
        <p14:creationId xmlns:p14="http://schemas.microsoft.com/office/powerpoint/2010/main" val="164742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54A7867-C28D-4B82-BC2B-912F5C075EFC}" type="datetimeFigureOut">
              <a:rPr lang="fr-FR" smtClean="0"/>
              <a:t>26/05/2010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70C9F47-0DA5-4D01-AB44-F314A20BFB32}" type="slidenum">
              <a:rPr lang="fr-FR" smtClean="0"/>
              <a:t>‹#›</a:t>
            </a:fld>
            <a:endParaRPr lang="fr-FR"/>
          </a:p>
        </p:txBody>
      </p:sp>
    </p:spTree>
    <p:extLst>
      <p:ext uri="{BB962C8B-B14F-4D97-AF65-F5344CB8AC3E}">
        <p14:creationId xmlns:p14="http://schemas.microsoft.com/office/powerpoint/2010/main" val="1607980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854A7867-C28D-4B82-BC2B-912F5C075EFC}" type="datetimeFigureOut">
              <a:rPr lang="fr-FR" smtClean="0"/>
              <a:t>26/05/2010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70C9F47-0DA5-4D01-AB44-F314A20BFB32}" type="slidenum">
              <a:rPr lang="fr-FR" smtClean="0"/>
              <a:t>‹#›</a:t>
            </a:fld>
            <a:endParaRPr lang="fr-FR"/>
          </a:p>
        </p:txBody>
      </p:sp>
    </p:spTree>
    <p:extLst>
      <p:ext uri="{BB962C8B-B14F-4D97-AF65-F5344CB8AC3E}">
        <p14:creationId xmlns:p14="http://schemas.microsoft.com/office/powerpoint/2010/main" val="152997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54A7867-C28D-4B82-BC2B-912F5C075EFC}" type="datetimeFigureOut">
              <a:rPr lang="fr-FR" smtClean="0"/>
              <a:t>26/05/2010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70C9F47-0DA5-4D01-AB44-F314A20BFB32}" type="slidenum">
              <a:rPr lang="fr-FR" smtClean="0"/>
              <a:t>‹#›</a:t>
            </a:fld>
            <a:endParaRPr lang="fr-FR"/>
          </a:p>
        </p:txBody>
      </p:sp>
    </p:spTree>
    <p:extLst>
      <p:ext uri="{BB962C8B-B14F-4D97-AF65-F5344CB8AC3E}">
        <p14:creationId xmlns:p14="http://schemas.microsoft.com/office/powerpoint/2010/main" val="387823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54A7867-C28D-4B82-BC2B-912F5C075EFC}" type="datetimeFigureOut">
              <a:rPr lang="fr-FR" smtClean="0"/>
              <a:t>26/05/2010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70C9F47-0DA5-4D01-AB44-F314A20BFB32}" type="slidenum">
              <a:rPr lang="fr-FR" smtClean="0"/>
              <a:t>‹#›</a:t>
            </a:fld>
            <a:endParaRPr lang="fr-FR"/>
          </a:p>
        </p:txBody>
      </p:sp>
    </p:spTree>
    <p:extLst>
      <p:ext uri="{BB962C8B-B14F-4D97-AF65-F5344CB8AC3E}">
        <p14:creationId xmlns:p14="http://schemas.microsoft.com/office/powerpoint/2010/main" val="159377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54A7867-C28D-4B82-BC2B-912F5C075EFC}" type="datetimeFigureOut">
              <a:rPr lang="fr-FR" smtClean="0"/>
              <a:t>26/05/2010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70C9F47-0DA5-4D01-AB44-F314A20BFB32}" type="slidenum">
              <a:rPr lang="fr-FR" smtClean="0"/>
              <a:t>‹#›</a:t>
            </a:fld>
            <a:endParaRPr lang="fr-FR"/>
          </a:p>
        </p:txBody>
      </p:sp>
    </p:spTree>
    <p:extLst>
      <p:ext uri="{BB962C8B-B14F-4D97-AF65-F5344CB8AC3E}">
        <p14:creationId xmlns:p14="http://schemas.microsoft.com/office/powerpoint/2010/main" val="167183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A7867-C28D-4B82-BC2B-912F5C075EFC}" type="datetimeFigureOut">
              <a:rPr lang="fr-FR" smtClean="0"/>
              <a:t>26/05/2010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C9F47-0DA5-4D01-AB44-F314A20BFB32}" type="slidenum">
              <a:rPr lang="fr-FR" smtClean="0"/>
              <a:t>‹#›</a:t>
            </a:fld>
            <a:endParaRPr lang="fr-FR"/>
          </a:p>
        </p:txBody>
      </p:sp>
    </p:spTree>
    <p:extLst>
      <p:ext uri="{BB962C8B-B14F-4D97-AF65-F5344CB8AC3E}">
        <p14:creationId xmlns:p14="http://schemas.microsoft.com/office/powerpoint/2010/main" val="943790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358008"/>
            <a:ext cx="8229600" cy="1143000"/>
          </a:xfrm>
        </p:spPr>
        <p:txBody>
          <a:bodyPr/>
          <a:lstStyle/>
          <a:p>
            <a:r>
              <a:rPr lang="fr-FR" dirty="0" smtClean="0"/>
              <a:t>Mécaniques &amp; liens</a:t>
            </a:r>
            <a:endParaRPr lang="fr-FR" dirty="0"/>
          </a:p>
        </p:txBody>
      </p:sp>
    </p:spTree>
    <p:extLst>
      <p:ext uri="{BB962C8B-B14F-4D97-AF65-F5344CB8AC3E}">
        <p14:creationId xmlns:p14="http://schemas.microsoft.com/office/powerpoint/2010/main" val="1797444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115616" y="2780928"/>
            <a:ext cx="2304256" cy="1368152"/>
          </a:xfrm>
          <a:prstGeom prst="roundRect">
            <a:avLst/>
          </a:prstGeom>
          <a:effectLst>
            <a:outerShdw blurRad="40000" dist="20000" dir="5400000" rotWithShape="0">
              <a:srgbClr val="000000">
                <a:alpha val="38000"/>
              </a:srgbClr>
            </a:outerShdw>
            <a:reflection blurRad="6350" stA="52000" endA="300" endPos="35000" dir="5400000" sy="-100000" algn="bl" rotWithShape="0"/>
          </a:effectLst>
        </p:spPr>
        <p:style>
          <a:lnRef idx="3">
            <a:schemeClr val="lt1"/>
          </a:lnRef>
          <a:fillRef idx="1">
            <a:schemeClr val="accent4"/>
          </a:fillRef>
          <a:effectRef idx="1">
            <a:schemeClr val="accent4"/>
          </a:effectRef>
          <a:fontRef idx="minor">
            <a:schemeClr val="lt1"/>
          </a:fontRef>
        </p:style>
        <p:txBody>
          <a:bodyPr rtlCol="0" anchor="ctr"/>
          <a:lstStyle/>
          <a:p>
            <a:pPr algn="ctr"/>
            <a:r>
              <a:rPr lang="fr-FR" b="1" dirty="0" smtClean="0"/>
              <a:t>A [x]</a:t>
            </a:r>
            <a:endParaRPr lang="fr-FR" b="1" dirty="0"/>
          </a:p>
        </p:txBody>
      </p:sp>
      <p:sp>
        <p:nvSpPr>
          <p:cNvPr id="7" name="Rectangle à coins arrondis 6"/>
          <p:cNvSpPr/>
          <p:nvPr/>
        </p:nvSpPr>
        <p:spPr>
          <a:xfrm>
            <a:off x="5796136" y="2780928"/>
            <a:ext cx="2304256" cy="1368152"/>
          </a:xfrm>
          <a:prstGeom prst="roundRect">
            <a:avLst/>
          </a:prstGeom>
          <a:effectLst>
            <a:outerShdw blurRad="40000" dist="20000" dir="5400000" rotWithShape="0">
              <a:srgbClr val="000000">
                <a:alpha val="38000"/>
              </a:srgbClr>
            </a:outerShdw>
            <a:reflection blurRad="6350" stA="52000" endA="300" endPos="35000" dir="5400000" sy="-100000" algn="bl" rotWithShape="0"/>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fr-FR" b="1" dirty="0" smtClean="0"/>
              <a:t>B [y]</a:t>
            </a:r>
            <a:endParaRPr lang="fr-FR" b="1" dirty="0"/>
          </a:p>
        </p:txBody>
      </p:sp>
      <p:sp>
        <p:nvSpPr>
          <p:cNvPr id="9" name="Carré corné 8"/>
          <p:cNvSpPr/>
          <p:nvPr/>
        </p:nvSpPr>
        <p:spPr>
          <a:xfrm rot="16200000">
            <a:off x="183062" y="386663"/>
            <a:ext cx="1728192" cy="1476164"/>
          </a:xfrm>
          <a:prstGeom prst="foldedCorner">
            <a:avLst>
              <a:gd name="adj" fmla="val 28932"/>
            </a:avLst>
          </a:prstGeom>
          <a:solidFill>
            <a:schemeClr val="bg1">
              <a:lumMod val="85000"/>
            </a:schemeClr>
          </a:solidFill>
        </p:spPr>
        <p:style>
          <a:lnRef idx="3">
            <a:schemeClr val="lt1"/>
          </a:lnRef>
          <a:fillRef idx="1">
            <a:schemeClr val="dk1"/>
          </a:fillRef>
          <a:effectRef idx="1">
            <a:schemeClr val="dk1"/>
          </a:effectRef>
          <a:fontRef idx="minor">
            <a:schemeClr val="lt1"/>
          </a:fontRef>
        </p:style>
        <p:txBody>
          <a:bodyPr vert="vert" rtlCol="0" anchor="t"/>
          <a:lstStyle/>
          <a:p>
            <a:endParaRPr lang="fr-FR" sz="1200" dirty="0" smtClean="0"/>
          </a:p>
          <a:p>
            <a:r>
              <a:rPr lang="fr-FR" sz="1200" b="1" dirty="0" smtClean="0"/>
              <a:t>Point joueur</a:t>
            </a:r>
          </a:p>
          <a:p>
            <a:endParaRPr lang="fr-FR" sz="1200" b="1" dirty="0" smtClean="0"/>
          </a:p>
          <a:p>
            <a:r>
              <a:rPr lang="fr-FR" sz="1200" dirty="0" smtClean="0"/>
              <a:t>0</a:t>
            </a:r>
            <a:endParaRPr lang="fr-FR" sz="1200" dirty="0"/>
          </a:p>
          <a:p>
            <a:endParaRPr lang="fr-FR" sz="1200" dirty="0" smtClean="0"/>
          </a:p>
        </p:txBody>
      </p:sp>
    </p:spTree>
    <p:extLst>
      <p:ext uri="{BB962C8B-B14F-4D97-AF65-F5344CB8AC3E}">
        <p14:creationId xmlns:p14="http://schemas.microsoft.com/office/powerpoint/2010/main" val="3231539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115616" y="2780928"/>
            <a:ext cx="2304256" cy="1368152"/>
          </a:xfrm>
          <a:prstGeom prst="roundRect">
            <a:avLst/>
          </a:prstGeom>
          <a:effectLst>
            <a:outerShdw blurRad="40000" dist="20000" dir="5400000" rotWithShape="0">
              <a:srgbClr val="000000">
                <a:alpha val="38000"/>
              </a:srgbClr>
            </a:outerShdw>
            <a:reflection blurRad="6350" stA="52000" endA="300" endPos="35000" dir="5400000" sy="-100000" algn="bl" rotWithShape="0"/>
          </a:effectLst>
        </p:spPr>
        <p:style>
          <a:lnRef idx="3">
            <a:schemeClr val="lt1"/>
          </a:lnRef>
          <a:fillRef idx="1">
            <a:schemeClr val="accent4"/>
          </a:fillRef>
          <a:effectRef idx="1">
            <a:schemeClr val="accent4"/>
          </a:effectRef>
          <a:fontRef idx="minor">
            <a:schemeClr val="lt1"/>
          </a:fontRef>
        </p:style>
        <p:txBody>
          <a:bodyPr rtlCol="0" anchor="ctr"/>
          <a:lstStyle/>
          <a:p>
            <a:pPr algn="ctr"/>
            <a:r>
              <a:rPr lang="fr-FR" b="1" dirty="0" smtClean="0"/>
              <a:t>A [x]</a:t>
            </a:r>
            <a:endParaRPr lang="fr-FR" b="1" dirty="0"/>
          </a:p>
        </p:txBody>
      </p:sp>
      <p:sp>
        <p:nvSpPr>
          <p:cNvPr id="7" name="Rectangle à coins arrondis 6"/>
          <p:cNvSpPr/>
          <p:nvPr/>
        </p:nvSpPr>
        <p:spPr>
          <a:xfrm>
            <a:off x="5796136" y="2780928"/>
            <a:ext cx="2304256" cy="1368152"/>
          </a:xfrm>
          <a:prstGeom prst="roundRect">
            <a:avLst/>
          </a:prstGeom>
          <a:effectLst>
            <a:outerShdw blurRad="40000" dist="20000" dir="5400000" rotWithShape="0">
              <a:srgbClr val="000000">
                <a:alpha val="38000"/>
              </a:srgbClr>
            </a:outerShdw>
            <a:reflection blurRad="6350" stA="52000" endA="300" endPos="35000" dir="5400000" sy="-100000" algn="bl" rotWithShape="0"/>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fr-FR" b="1" dirty="0" smtClean="0"/>
              <a:t>B [x]</a:t>
            </a:r>
            <a:endParaRPr lang="fr-FR" b="1" dirty="0"/>
          </a:p>
        </p:txBody>
      </p:sp>
      <p:sp>
        <p:nvSpPr>
          <p:cNvPr id="9" name="Carré corné 8"/>
          <p:cNvSpPr/>
          <p:nvPr/>
        </p:nvSpPr>
        <p:spPr>
          <a:xfrm rot="16200000">
            <a:off x="183062" y="386663"/>
            <a:ext cx="1728192" cy="1476164"/>
          </a:xfrm>
          <a:prstGeom prst="foldedCorner">
            <a:avLst>
              <a:gd name="adj" fmla="val 28932"/>
            </a:avLst>
          </a:prstGeom>
          <a:solidFill>
            <a:schemeClr val="bg1">
              <a:lumMod val="85000"/>
            </a:schemeClr>
          </a:solidFill>
        </p:spPr>
        <p:style>
          <a:lnRef idx="3">
            <a:schemeClr val="lt1"/>
          </a:lnRef>
          <a:fillRef idx="1">
            <a:schemeClr val="dk1"/>
          </a:fillRef>
          <a:effectRef idx="1">
            <a:schemeClr val="dk1"/>
          </a:effectRef>
          <a:fontRef idx="minor">
            <a:schemeClr val="lt1"/>
          </a:fontRef>
        </p:style>
        <p:txBody>
          <a:bodyPr vert="vert" rtlCol="0" anchor="t"/>
          <a:lstStyle/>
          <a:p>
            <a:endParaRPr lang="fr-FR" sz="1200" dirty="0" smtClean="0"/>
          </a:p>
          <a:p>
            <a:r>
              <a:rPr lang="fr-FR" sz="1200" b="1" dirty="0" smtClean="0"/>
              <a:t>Point joueur</a:t>
            </a:r>
          </a:p>
          <a:p>
            <a:endParaRPr lang="fr-FR" sz="1200" dirty="0"/>
          </a:p>
          <a:p>
            <a:r>
              <a:rPr lang="fr-FR" sz="1200" dirty="0" smtClean="0"/>
              <a:t>0+ </a:t>
            </a:r>
            <a:r>
              <a:rPr lang="el-GR" sz="1200" dirty="0"/>
              <a:t>α</a:t>
            </a:r>
            <a:r>
              <a:rPr lang="fr-FR" sz="1200" dirty="0"/>
              <a:t>(J.A[x])</a:t>
            </a:r>
          </a:p>
          <a:p>
            <a:endParaRPr lang="fr-FR" sz="1200" dirty="0" smtClean="0"/>
          </a:p>
        </p:txBody>
      </p:sp>
      <p:cxnSp>
        <p:nvCxnSpPr>
          <p:cNvPr id="11" name="Connecteur droit avec flèche 10"/>
          <p:cNvCxnSpPr/>
          <p:nvPr/>
        </p:nvCxnSpPr>
        <p:spPr>
          <a:xfrm>
            <a:off x="1403648" y="1988840"/>
            <a:ext cx="0" cy="79208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229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115616" y="2780928"/>
            <a:ext cx="2304256" cy="1368152"/>
          </a:xfrm>
          <a:prstGeom prst="roundRect">
            <a:avLst/>
          </a:prstGeom>
          <a:effectLst>
            <a:outerShdw blurRad="40000" dist="20000" dir="5400000" rotWithShape="0">
              <a:srgbClr val="000000">
                <a:alpha val="38000"/>
              </a:srgbClr>
            </a:outerShdw>
            <a:reflection blurRad="6350" stA="52000" endA="300" endPos="35000" dir="5400000" sy="-100000" algn="bl" rotWithShape="0"/>
          </a:effectLst>
        </p:spPr>
        <p:style>
          <a:lnRef idx="3">
            <a:schemeClr val="lt1"/>
          </a:lnRef>
          <a:fillRef idx="1">
            <a:schemeClr val="accent4"/>
          </a:fillRef>
          <a:effectRef idx="1">
            <a:schemeClr val="accent4"/>
          </a:effectRef>
          <a:fontRef idx="minor">
            <a:schemeClr val="lt1"/>
          </a:fontRef>
        </p:style>
        <p:txBody>
          <a:bodyPr rtlCol="0" anchor="ctr"/>
          <a:lstStyle/>
          <a:p>
            <a:pPr algn="ctr"/>
            <a:r>
              <a:rPr lang="fr-FR" b="1" dirty="0" smtClean="0"/>
              <a:t>A [x]</a:t>
            </a:r>
            <a:endParaRPr lang="fr-FR" b="1" dirty="0"/>
          </a:p>
        </p:txBody>
      </p:sp>
      <p:sp>
        <p:nvSpPr>
          <p:cNvPr id="7" name="Rectangle à coins arrondis 6"/>
          <p:cNvSpPr/>
          <p:nvPr/>
        </p:nvSpPr>
        <p:spPr>
          <a:xfrm>
            <a:off x="5796136" y="2780928"/>
            <a:ext cx="2304256" cy="1368152"/>
          </a:xfrm>
          <a:prstGeom prst="roundRect">
            <a:avLst/>
          </a:prstGeom>
          <a:effectLst>
            <a:outerShdw blurRad="40000" dist="20000" dir="5400000" rotWithShape="0">
              <a:srgbClr val="000000">
                <a:alpha val="38000"/>
              </a:srgbClr>
            </a:outerShdw>
            <a:reflection blurRad="6350" stA="52000" endA="300" endPos="35000" dir="5400000" sy="-100000" algn="bl" rotWithShape="0"/>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fr-FR" b="1" dirty="0" smtClean="0"/>
              <a:t>B [x]</a:t>
            </a:r>
            <a:endParaRPr lang="fr-FR" b="1" dirty="0"/>
          </a:p>
        </p:txBody>
      </p:sp>
      <p:sp>
        <p:nvSpPr>
          <p:cNvPr id="4" name="Carré corné 3"/>
          <p:cNvSpPr/>
          <p:nvPr/>
        </p:nvSpPr>
        <p:spPr>
          <a:xfrm rot="16200000">
            <a:off x="183062" y="386663"/>
            <a:ext cx="1728192" cy="1476164"/>
          </a:xfrm>
          <a:prstGeom prst="foldedCorner">
            <a:avLst>
              <a:gd name="adj" fmla="val 28932"/>
            </a:avLst>
          </a:prstGeom>
          <a:solidFill>
            <a:schemeClr val="bg1">
              <a:lumMod val="85000"/>
            </a:schemeClr>
          </a:solidFill>
        </p:spPr>
        <p:style>
          <a:lnRef idx="3">
            <a:schemeClr val="lt1"/>
          </a:lnRef>
          <a:fillRef idx="1">
            <a:schemeClr val="dk1"/>
          </a:fillRef>
          <a:effectRef idx="1">
            <a:schemeClr val="dk1"/>
          </a:effectRef>
          <a:fontRef idx="minor">
            <a:schemeClr val="lt1"/>
          </a:fontRef>
        </p:style>
        <p:txBody>
          <a:bodyPr vert="vert" rtlCol="0" anchor="t"/>
          <a:lstStyle/>
          <a:p>
            <a:endParaRPr lang="fr-FR" sz="1200" dirty="0" smtClean="0"/>
          </a:p>
          <a:p>
            <a:r>
              <a:rPr lang="fr-FR" sz="1200" b="1" dirty="0" smtClean="0"/>
              <a:t>Point joueur</a:t>
            </a:r>
          </a:p>
          <a:p>
            <a:endParaRPr lang="fr-FR" sz="1200" b="1" dirty="0" smtClean="0"/>
          </a:p>
          <a:p>
            <a:r>
              <a:rPr lang="fr-FR" sz="1200" dirty="0" smtClean="0"/>
              <a:t>0+</a:t>
            </a:r>
            <a:r>
              <a:rPr lang="el-GR" sz="1200" dirty="0"/>
              <a:t> α</a:t>
            </a:r>
            <a:r>
              <a:rPr lang="fr-FR" sz="1200" dirty="0"/>
              <a:t>(J.A[x</a:t>
            </a:r>
            <a:r>
              <a:rPr lang="fr-FR" sz="1200" dirty="0" smtClean="0"/>
              <a:t>])</a:t>
            </a:r>
          </a:p>
        </p:txBody>
      </p:sp>
      <p:sp>
        <p:nvSpPr>
          <p:cNvPr id="2" name="Chevron 1"/>
          <p:cNvSpPr/>
          <p:nvPr/>
        </p:nvSpPr>
        <p:spPr>
          <a:xfrm>
            <a:off x="4067944" y="3068960"/>
            <a:ext cx="1152128" cy="720080"/>
          </a:xfrm>
          <a:prstGeom prst="chevron">
            <a:avLst/>
          </a:prstGeom>
          <a:effectLst>
            <a:reflection blurRad="6350" stA="50000" endA="275" endPos="40000" dist="7112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solidFill>
                  <a:schemeClr val="tx1"/>
                </a:solidFill>
              </a:rPr>
              <a:t>l</a:t>
            </a:r>
            <a:endParaRPr lang="fr-FR" dirty="0">
              <a:solidFill>
                <a:schemeClr val="tx1"/>
              </a:solidFill>
            </a:endParaRPr>
          </a:p>
        </p:txBody>
      </p:sp>
      <p:cxnSp>
        <p:nvCxnSpPr>
          <p:cNvPr id="8" name="Connecteur droit avec flèche 7"/>
          <p:cNvCxnSpPr/>
          <p:nvPr/>
        </p:nvCxnSpPr>
        <p:spPr>
          <a:xfrm>
            <a:off x="1403648" y="1988840"/>
            <a:ext cx="0" cy="79208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 name="Connecteur droit avec flèche 8"/>
          <p:cNvCxnSpPr/>
          <p:nvPr/>
        </p:nvCxnSpPr>
        <p:spPr>
          <a:xfrm>
            <a:off x="1408298" y="2276873"/>
            <a:ext cx="3091694" cy="0"/>
          </a:xfrm>
          <a:prstGeom prst="straightConnector1">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Connecteur droit avec flèche 9"/>
          <p:cNvCxnSpPr/>
          <p:nvPr/>
        </p:nvCxnSpPr>
        <p:spPr>
          <a:xfrm>
            <a:off x="4499992" y="2276873"/>
            <a:ext cx="0" cy="64807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4031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115616" y="2780928"/>
            <a:ext cx="2304256" cy="1368152"/>
          </a:xfrm>
          <a:prstGeom prst="roundRect">
            <a:avLst/>
          </a:prstGeom>
          <a:effectLst>
            <a:outerShdw blurRad="40000" dist="20000" dir="5400000" rotWithShape="0">
              <a:srgbClr val="000000">
                <a:alpha val="38000"/>
              </a:srgbClr>
            </a:outerShdw>
            <a:reflection blurRad="6350" stA="52000" endA="300" endPos="35000" dir="5400000" sy="-100000" algn="bl" rotWithShape="0"/>
          </a:effectLst>
        </p:spPr>
        <p:style>
          <a:lnRef idx="3">
            <a:schemeClr val="lt1"/>
          </a:lnRef>
          <a:fillRef idx="1">
            <a:schemeClr val="accent4"/>
          </a:fillRef>
          <a:effectRef idx="1">
            <a:schemeClr val="accent4"/>
          </a:effectRef>
          <a:fontRef idx="minor">
            <a:schemeClr val="lt1"/>
          </a:fontRef>
        </p:style>
        <p:txBody>
          <a:bodyPr rtlCol="0" anchor="ctr"/>
          <a:lstStyle/>
          <a:p>
            <a:pPr algn="ctr"/>
            <a:r>
              <a:rPr lang="fr-FR" b="1" dirty="0" smtClean="0"/>
              <a:t>A [x]</a:t>
            </a:r>
            <a:endParaRPr lang="fr-FR" b="1" dirty="0"/>
          </a:p>
        </p:txBody>
      </p:sp>
      <p:sp>
        <p:nvSpPr>
          <p:cNvPr id="7" name="Rectangle à coins arrondis 6"/>
          <p:cNvSpPr/>
          <p:nvPr/>
        </p:nvSpPr>
        <p:spPr>
          <a:xfrm>
            <a:off x="5796136" y="2780928"/>
            <a:ext cx="2304256" cy="1368152"/>
          </a:xfrm>
          <a:prstGeom prst="roundRect">
            <a:avLst/>
          </a:prstGeom>
          <a:solidFill>
            <a:schemeClr val="accent4">
              <a:lumMod val="60000"/>
              <a:lumOff val="40000"/>
            </a:schemeClr>
          </a:solidFill>
          <a:effectLst>
            <a:outerShdw blurRad="40000" dist="20000" dir="5400000" rotWithShape="0">
              <a:srgbClr val="000000">
                <a:alpha val="38000"/>
              </a:srgbClr>
            </a:outerShdw>
            <a:reflection blurRad="6350" stA="52000" endA="300" endPos="35000" dir="5400000" sy="-100000" algn="bl" rotWithShape="0"/>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fr-FR" b="1" dirty="0" smtClean="0"/>
              <a:t>B [x]+COEF(A[x])</a:t>
            </a:r>
            <a:endParaRPr lang="fr-FR" b="1" dirty="0"/>
          </a:p>
        </p:txBody>
      </p:sp>
      <p:sp>
        <p:nvSpPr>
          <p:cNvPr id="4" name="Carré corné 3"/>
          <p:cNvSpPr/>
          <p:nvPr/>
        </p:nvSpPr>
        <p:spPr>
          <a:xfrm rot="16200000">
            <a:off x="183062" y="386663"/>
            <a:ext cx="1728192" cy="1476164"/>
          </a:xfrm>
          <a:prstGeom prst="foldedCorner">
            <a:avLst>
              <a:gd name="adj" fmla="val 28932"/>
            </a:avLst>
          </a:prstGeom>
          <a:solidFill>
            <a:schemeClr val="bg1">
              <a:lumMod val="85000"/>
            </a:schemeClr>
          </a:solidFill>
        </p:spPr>
        <p:style>
          <a:lnRef idx="3">
            <a:schemeClr val="lt1"/>
          </a:lnRef>
          <a:fillRef idx="1">
            <a:schemeClr val="dk1"/>
          </a:fillRef>
          <a:effectRef idx="1">
            <a:schemeClr val="dk1"/>
          </a:effectRef>
          <a:fontRef idx="minor">
            <a:schemeClr val="lt1"/>
          </a:fontRef>
        </p:style>
        <p:txBody>
          <a:bodyPr vert="vert" rtlCol="0" anchor="t"/>
          <a:lstStyle/>
          <a:p>
            <a:endParaRPr lang="fr-FR" sz="1200" dirty="0" smtClean="0"/>
          </a:p>
          <a:p>
            <a:r>
              <a:rPr lang="fr-FR" sz="1200" b="1" dirty="0" smtClean="0"/>
              <a:t>Point joueur</a:t>
            </a:r>
          </a:p>
          <a:p>
            <a:endParaRPr lang="fr-FR" sz="1200" b="1" dirty="0" smtClean="0"/>
          </a:p>
          <a:p>
            <a:r>
              <a:rPr lang="fr-FR" sz="1200" dirty="0" smtClean="0"/>
              <a:t>0+</a:t>
            </a:r>
            <a:r>
              <a:rPr lang="el-GR" sz="1200" dirty="0" smtClean="0"/>
              <a:t>α</a:t>
            </a:r>
            <a:r>
              <a:rPr lang="fr-FR" sz="1200" dirty="0"/>
              <a:t>(J.A[x</a:t>
            </a:r>
            <a:r>
              <a:rPr lang="fr-FR" sz="1200" dirty="0" smtClean="0"/>
              <a:t>])</a:t>
            </a:r>
          </a:p>
          <a:p>
            <a:pPr marL="171450" indent="-171450">
              <a:buFont typeface="Arial" charset="0"/>
              <a:buChar char="•"/>
            </a:pPr>
            <a:endParaRPr lang="fr-FR" sz="1200" dirty="0" smtClean="0"/>
          </a:p>
          <a:p>
            <a:r>
              <a:rPr lang="fr-FR" sz="1200" dirty="0" smtClean="0"/>
              <a:t>0+</a:t>
            </a:r>
            <a:r>
              <a:rPr lang="el-GR" sz="1200" dirty="0" smtClean="0"/>
              <a:t>α</a:t>
            </a:r>
            <a:r>
              <a:rPr lang="fr-FR" sz="1200" dirty="0" smtClean="0"/>
              <a:t>(J.B[x])+</a:t>
            </a:r>
            <a:r>
              <a:rPr lang="fr-FR" sz="1200" dirty="0" err="1" smtClean="0"/>
              <a:t>a+COEF</a:t>
            </a:r>
            <a:r>
              <a:rPr lang="fr-FR" sz="1200" dirty="0" smtClean="0"/>
              <a:t>(A[x</a:t>
            </a:r>
            <a:r>
              <a:rPr lang="fr-FR" sz="1200" dirty="0"/>
              <a:t>])</a:t>
            </a:r>
          </a:p>
          <a:p>
            <a:endParaRPr lang="fr-FR" sz="1200" b="1" dirty="0"/>
          </a:p>
          <a:p>
            <a:endParaRPr lang="fr-FR" sz="1200" b="1" dirty="0" smtClean="0"/>
          </a:p>
          <a:p>
            <a:endParaRPr lang="fr-FR" sz="1200" dirty="0" smtClean="0"/>
          </a:p>
          <a:p>
            <a:endParaRPr lang="fr-FR" sz="1200" dirty="0" smtClean="0"/>
          </a:p>
        </p:txBody>
      </p:sp>
      <p:sp>
        <p:nvSpPr>
          <p:cNvPr id="2" name="Chevron 1"/>
          <p:cNvSpPr/>
          <p:nvPr/>
        </p:nvSpPr>
        <p:spPr>
          <a:xfrm>
            <a:off x="4067944" y="3068960"/>
            <a:ext cx="1152128" cy="720080"/>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solidFill>
                  <a:schemeClr val="tx1"/>
                </a:solidFill>
              </a:rPr>
              <a:t>l</a:t>
            </a:r>
            <a:endParaRPr lang="fr-FR" dirty="0">
              <a:solidFill>
                <a:schemeClr val="tx1"/>
              </a:solidFill>
            </a:endParaRPr>
          </a:p>
        </p:txBody>
      </p:sp>
      <p:sp>
        <p:nvSpPr>
          <p:cNvPr id="3" name="ZoneTexte 2"/>
          <p:cNvSpPr txBox="1"/>
          <p:nvPr/>
        </p:nvSpPr>
        <p:spPr>
          <a:xfrm>
            <a:off x="6372200" y="332656"/>
            <a:ext cx="2160240" cy="646331"/>
          </a:xfrm>
          <a:prstGeom prst="rect">
            <a:avLst/>
          </a:prstGeom>
          <a:noFill/>
          <a:ln>
            <a:solidFill>
              <a:schemeClr val="tx1">
                <a:lumMod val="95000"/>
                <a:lumOff val="5000"/>
              </a:schemeClr>
            </a:solidFill>
            <a:prstDash val="lgDash"/>
          </a:ln>
        </p:spPr>
        <p:txBody>
          <a:bodyPr wrap="square" rtlCol="0">
            <a:spAutoFit/>
          </a:bodyPr>
          <a:lstStyle/>
          <a:p>
            <a:r>
              <a:rPr lang="fr-FR" dirty="0" smtClean="0"/>
              <a:t>Si lien efficient</a:t>
            </a:r>
          </a:p>
          <a:p>
            <a:r>
              <a:rPr lang="fr-FR" dirty="0" smtClean="0"/>
              <a:t>l&gt;=L</a:t>
            </a:r>
            <a:endParaRPr lang="fr-FR" dirty="0"/>
          </a:p>
        </p:txBody>
      </p:sp>
      <p:cxnSp>
        <p:nvCxnSpPr>
          <p:cNvPr id="10" name="Connecteur droit avec flèche 9"/>
          <p:cNvCxnSpPr/>
          <p:nvPr/>
        </p:nvCxnSpPr>
        <p:spPr>
          <a:xfrm>
            <a:off x="1403648" y="1988840"/>
            <a:ext cx="0" cy="79208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 name="Connecteur droit avec flèche 10"/>
          <p:cNvCxnSpPr/>
          <p:nvPr/>
        </p:nvCxnSpPr>
        <p:spPr>
          <a:xfrm>
            <a:off x="1408298" y="2276873"/>
            <a:ext cx="5035910" cy="0"/>
          </a:xfrm>
          <a:prstGeom prst="straightConnector1">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Connecteur droit avec flèche 11"/>
          <p:cNvCxnSpPr/>
          <p:nvPr/>
        </p:nvCxnSpPr>
        <p:spPr>
          <a:xfrm>
            <a:off x="4499992" y="2276873"/>
            <a:ext cx="0" cy="64807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Connecteur droit avec flèche 13"/>
          <p:cNvCxnSpPr/>
          <p:nvPr/>
        </p:nvCxnSpPr>
        <p:spPr>
          <a:xfrm>
            <a:off x="6444208" y="2276872"/>
            <a:ext cx="0" cy="50405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6" name="Chevron 15"/>
          <p:cNvSpPr/>
          <p:nvPr/>
        </p:nvSpPr>
        <p:spPr>
          <a:xfrm>
            <a:off x="4067944" y="3068960"/>
            <a:ext cx="1152128" cy="720080"/>
          </a:xfrm>
          <a:prstGeom prst="chevron">
            <a:avLst/>
          </a:prstGeom>
          <a:effectLst>
            <a:reflection blurRad="6350" stA="50000" endA="275" endPos="40000" dist="7112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solidFill>
                  <a:schemeClr val="tx1"/>
                </a:solidFill>
              </a:rPr>
              <a:t>l</a:t>
            </a:r>
            <a:endParaRPr lang="fr-FR" dirty="0">
              <a:solidFill>
                <a:schemeClr val="tx1"/>
              </a:solidFill>
            </a:endParaRPr>
          </a:p>
        </p:txBody>
      </p:sp>
    </p:spTree>
    <p:extLst>
      <p:ext uri="{BB962C8B-B14F-4D97-AF65-F5344CB8AC3E}">
        <p14:creationId xmlns:p14="http://schemas.microsoft.com/office/powerpoint/2010/main" val="2271516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11"/>
          <p:cNvSpPr/>
          <p:nvPr/>
        </p:nvSpPr>
        <p:spPr>
          <a:xfrm>
            <a:off x="4067944" y="3068960"/>
            <a:ext cx="1152128" cy="720080"/>
          </a:xfrm>
          <a:prstGeom prst="chevron">
            <a:avLst/>
          </a:prstGeom>
          <a:effectLst>
            <a:reflection blurRad="6350" stA="50000" endA="275" endPos="40000" dist="7112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solidFill>
                  <a:schemeClr val="tx1"/>
                </a:solidFill>
              </a:rPr>
              <a:t>l</a:t>
            </a:r>
            <a:endParaRPr lang="fr-FR" dirty="0">
              <a:solidFill>
                <a:schemeClr val="tx1"/>
              </a:solidFill>
            </a:endParaRPr>
          </a:p>
        </p:txBody>
      </p:sp>
      <p:sp>
        <p:nvSpPr>
          <p:cNvPr id="6" name="Rectangle à coins arrondis 5"/>
          <p:cNvSpPr/>
          <p:nvPr/>
        </p:nvSpPr>
        <p:spPr>
          <a:xfrm>
            <a:off x="1115616" y="2780928"/>
            <a:ext cx="2304256" cy="1368152"/>
          </a:xfrm>
          <a:prstGeom prst="roundRect">
            <a:avLst/>
          </a:prstGeom>
          <a:effectLst>
            <a:outerShdw blurRad="40000" dist="20000" dir="5400000" rotWithShape="0">
              <a:srgbClr val="000000">
                <a:alpha val="38000"/>
              </a:srgbClr>
            </a:outerShdw>
            <a:reflection blurRad="6350" stA="52000" endA="300" endPos="35000" dir="5400000" sy="-100000" algn="bl" rotWithShape="0"/>
          </a:effectLst>
        </p:spPr>
        <p:style>
          <a:lnRef idx="3">
            <a:schemeClr val="lt1"/>
          </a:lnRef>
          <a:fillRef idx="1">
            <a:schemeClr val="accent4"/>
          </a:fillRef>
          <a:effectRef idx="1">
            <a:schemeClr val="accent4"/>
          </a:effectRef>
          <a:fontRef idx="minor">
            <a:schemeClr val="lt1"/>
          </a:fontRef>
        </p:style>
        <p:txBody>
          <a:bodyPr rtlCol="0" anchor="ctr"/>
          <a:lstStyle/>
          <a:p>
            <a:pPr algn="ctr"/>
            <a:r>
              <a:rPr lang="fr-FR" b="1" dirty="0" smtClean="0"/>
              <a:t>A [x]</a:t>
            </a:r>
            <a:endParaRPr lang="fr-FR" b="1" dirty="0"/>
          </a:p>
        </p:txBody>
      </p:sp>
      <p:sp>
        <p:nvSpPr>
          <p:cNvPr id="7" name="Rectangle à coins arrondis 6"/>
          <p:cNvSpPr/>
          <p:nvPr/>
        </p:nvSpPr>
        <p:spPr>
          <a:xfrm>
            <a:off x="5796136" y="2780928"/>
            <a:ext cx="2304256" cy="1368152"/>
          </a:xfrm>
          <a:prstGeom prst="roundRect">
            <a:avLst/>
          </a:prstGeom>
          <a:effectLst>
            <a:outerShdw blurRad="40000" dist="20000" dir="5400000" rotWithShape="0">
              <a:srgbClr val="000000">
                <a:alpha val="38000"/>
              </a:srgbClr>
            </a:outerShdw>
            <a:reflection blurRad="6350" stA="52000" endA="300" endPos="35000" dir="5400000" sy="-100000" algn="bl" rotWithShape="0"/>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fr-FR" b="1" dirty="0" smtClean="0"/>
              <a:t>B [x]</a:t>
            </a:r>
            <a:endParaRPr lang="fr-FR" b="1" dirty="0"/>
          </a:p>
        </p:txBody>
      </p:sp>
      <p:sp>
        <p:nvSpPr>
          <p:cNvPr id="4" name="Carré corné 3"/>
          <p:cNvSpPr/>
          <p:nvPr/>
        </p:nvSpPr>
        <p:spPr>
          <a:xfrm rot="16200000">
            <a:off x="183062" y="386663"/>
            <a:ext cx="1728192" cy="1476164"/>
          </a:xfrm>
          <a:prstGeom prst="foldedCorner">
            <a:avLst>
              <a:gd name="adj" fmla="val 28932"/>
            </a:avLst>
          </a:prstGeom>
          <a:solidFill>
            <a:schemeClr val="bg1">
              <a:lumMod val="85000"/>
            </a:schemeClr>
          </a:solidFill>
        </p:spPr>
        <p:style>
          <a:lnRef idx="3">
            <a:schemeClr val="lt1"/>
          </a:lnRef>
          <a:fillRef idx="1">
            <a:schemeClr val="dk1"/>
          </a:fillRef>
          <a:effectRef idx="1">
            <a:schemeClr val="dk1"/>
          </a:effectRef>
          <a:fontRef idx="minor">
            <a:schemeClr val="lt1"/>
          </a:fontRef>
        </p:style>
        <p:txBody>
          <a:bodyPr vert="vert" rtlCol="0" anchor="t"/>
          <a:lstStyle/>
          <a:p>
            <a:endParaRPr lang="fr-FR" sz="1200" dirty="0" smtClean="0"/>
          </a:p>
          <a:p>
            <a:r>
              <a:rPr lang="fr-FR" sz="1200" b="1" dirty="0" smtClean="0"/>
              <a:t>Point joueur</a:t>
            </a:r>
          </a:p>
          <a:p>
            <a:endParaRPr lang="fr-FR" sz="1200" dirty="0" smtClean="0"/>
          </a:p>
          <a:p>
            <a:r>
              <a:rPr lang="fr-FR" sz="1200" dirty="0" smtClean="0"/>
              <a:t>0+</a:t>
            </a:r>
            <a:r>
              <a:rPr lang="el-GR" sz="1200" dirty="0"/>
              <a:t>α</a:t>
            </a:r>
            <a:r>
              <a:rPr lang="fr-FR" sz="1200" dirty="0"/>
              <a:t>(J.A[x])</a:t>
            </a:r>
          </a:p>
          <a:p>
            <a:pPr marL="171450" indent="-171450">
              <a:buFont typeface="Arial" charset="0"/>
              <a:buChar char="•"/>
            </a:pPr>
            <a:endParaRPr lang="fr-FR" sz="1200" dirty="0"/>
          </a:p>
          <a:p>
            <a:r>
              <a:rPr lang="fr-FR" sz="1200" dirty="0"/>
              <a:t>0+</a:t>
            </a:r>
            <a:r>
              <a:rPr lang="el-GR" sz="1200" dirty="0"/>
              <a:t>α</a:t>
            </a:r>
            <a:r>
              <a:rPr lang="fr-FR" sz="1200" dirty="0" smtClean="0"/>
              <a:t>(J.B[x])+b</a:t>
            </a:r>
            <a:endParaRPr lang="fr-FR" sz="1200" dirty="0"/>
          </a:p>
          <a:p>
            <a:endParaRPr lang="fr-FR" sz="1200" b="1" dirty="0" smtClean="0"/>
          </a:p>
        </p:txBody>
      </p:sp>
      <p:sp>
        <p:nvSpPr>
          <p:cNvPr id="2" name="Chevron 1"/>
          <p:cNvSpPr/>
          <p:nvPr/>
        </p:nvSpPr>
        <p:spPr>
          <a:xfrm>
            <a:off x="4067944" y="3068960"/>
            <a:ext cx="1152128" cy="720080"/>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solidFill>
                  <a:schemeClr val="tx1"/>
                </a:solidFill>
              </a:rPr>
              <a:t>l</a:t>
            </a:r>
            <a:endParaRPr lang="fr-FR" dirty="0">
              <a:solidFill>
                <a:schemeClr val="tx1"/>
              </a:solidFill>
            </a:endParaRPr>
          </a:p>
        </p:txBody>
      </p:sp>
      <p:sp>
        <p:nvSpPr>
          <p:cNvPr id="3" name="ZoneTexte 2"/>
          <p:cNvSpPr txBox="1"/>
          <p:nvPr/>
        </p:nvSpPr>
        <p:spPr>
          <a:xfrm>
            <a:off x="6372200" y="332656"/>
            <a:ext cx="2160240" cy="646331"/>
          </a:xfrm>
          <a:prstGeom prst="rect">
            <a:avLst/>
          </a:prstGeom>
          <a:noFill/>
          <a:ln>
            <a:solidFill>
              <a:schemeClr val="tx1">
                <a:lumMod val="95000"/>
                <a:lumOff val="5000"/>
              </a:schemeClr>
            </a:solidFill>
            <a:prstDash val="lgDash"/>
          </a:ln>
        </p:spPr>
        <p:txBody>
          <a:bodyPr wrap="square" rtlCol="0">
            <a:spAutoFit/>
          </a:bodyPr>
          <a:lstStyle/>
          <a:p>
            <a:r>
              <a:rPr lang="fr-FR" dirty="0" smtClean="0"/>
              <a:t>Si lien non efficient</a:t>
            </a:r>
          </a:p>
          <a:p>
            <a:r>
              <a:rPr lang="fr-FR" dirty="0" smtClean="0"/>
              <a:t>l&lt;=L</a:t>
            </a:r>
            <a:endParaRPr lang="fr-FR" dirty="0"/>
          </a:p>
        </p:txBody>
      </p:sp>
      <p:sp>
        <p:nvSpPr>
          <p:cNvPr id="5" name="Multiplier 4"/>
          <p:cNvSpPr/>
          <p:nvPr/>
        </p:nvSpPr>
        <p:spPr>
          <a:xfrm>
            <a:off x="3779912" y="1988841"/>
            <a:ext cx="1728192" cy="2736304"/>
          </a:xfrm>
          <a:prstGeom prst="mathMultiply">
            <a:avLst>
              <a:gd name="adj1" fmla="val 9252"/>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avec flèche 7"/>
          <p:cNvCxnSpPr/>
          <p:nvPr/>
        </p:nvCxnSpPr>
        <p:spPr>
          <a:xfrm>
            <a:off x="1403648" y="1988840"/>
            <a:ext cx="0" cy="79208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 name="Connecteur droit avec flèche 8"/>
          <p:cNvCxnSpPr/>
          <p:nvPr/>
        </p:nvCxnSpPr>
        <p:spPr>
          <a:xfrm>
            <a:off x="1408298" y="2276873"/>
            <a:ext cx="5035910" cy="0"/>
          </a:xfrm>
          <a:prstGeom prst="straightConnector1">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Connecteur droit avec flèche 10"/>
          <p:cNvCxnSpPr/>
          <p:nvPr/>
        </p:nvCxnSpPr>
        <p:spPr>
          <a:xfrm>
            <a:off x="6444208" y="2276872"/>
            <a:ext cx="0" cy="50405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3601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358008"/>
            <a:ext cx="8229600" cy="1143000"/>
          </a:xfrm>
        </p:spPr>
        <p:txBody>
          <a:bodyPr/>
          <a:lstStyle/>
          <a:p>
            <a:r>
              <a:rPr lang="fr-FR" dirty="0" smtClean="0"/>
              <a:t>Points sur un lien</a:t>
            </a:r>
            <a:endParaRPr lang="fr-FR" dirty="0"/>
          </a:p>
        </p:txBody>
      </p:sp>
    </p:spTree>
    <p:extLst>
      <p:ext uri="{BB962C8B-B14F-4D97-AF65-F5344CB8AC3E}">
        <p14:creationId xmlns:p14="http://schemas.microsoft.com/office/powerpoint/2010/main" val="288798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cteur droit avec flèche 8"/>
          <p:cNvCxnSpPr/>
          <p:nvPr/>
        </p:nvCxnSpPr>
        <p:spPr>
          <a:xfrm flipV="1">
            <a:off x="483563" y="548680"/>
            <a:ext cx="0" cy="5544616"/>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2" name="ZoneTexte 11"/>
          <p:cNvSpPr txBox="1"/>
          <p:nvPr/>
        </p:nvSpPr>
        <p:spPr>
          <a:xfrm rot="16200000">
            <a:off x="-1456794" y="4224707"/>
            <a:ext cx="3384376" cy="369332"/>
          </a:xfrm>
          <a:prstGeom prst="rect">
            <a:avLst/>
          </a:prstGeom>
          <a:noFill/>
        </p:spPr>
        <p:txBody>
          <a:bodyPr wrap="square" rtlCol="0">
            <a:spAutoFit/>
          </a:bodyPr>
          <a:lstStyle/>
          <a:p>
            <a:r>
              <a:rPr lang="fr-FR" b="1" dirty="0" smtClean="0"/>
              <a:t>Popularité d’une news par jour</a:t>
            </a:r>
            <a:endParaRPr lang="fr-FR" b="1" dirty="0"/>
          </a:p>
        </p:txBody>
      </p:sp>
      <p:sp>
        <p:nvSpPr>
          <p:cNvPr id="13" name="ZoneTexte 12"/>
          <p:cNvSpPr txBox="1"/>
          <p:nvPr/>
        </p:nvSpPr>
        <p:spPr>
          <a:xfrm>
            <a:off x="683568" y="5661248"/>
            <a:ext cx="351656" cy="369332"/>
          </a:xfrm>
          <a:prstGeom prst="rect">
            <a:avLst/>
          </a:prstGeom>
          <a:noFill/>
        </p:spPr>
        <p:txBody>
          <a:bodyPr wrap="square" rtlCol="0">
            <a:spAutoFit/>
          </a:bodyPr>
          <a:lstStyle/>
          <a:p>
            <a:r>
              <a:rPr lang="fr-FR" b="1" dirty="0"/>
              <a:t>0</a:t>
            </a:r>
          </a:p>
        </p:txBody>
      </p:sp>
      <p:sp>
        <p:nvSpPr>
          <p:cNvPr id="14" name="ZoneTexte 13"/>
          <p:cNvSpPr txBox="1"/>
          <p:nvPr/>
        </p:nvSpPr>
        <p:spPr>
          <a:xfrm>
            <a:off x="611560" y="3995772"/>
            <a:ext cx="567680" cy="369332"/>
          </a:xfrm>
          <a:prstGeom prst="rect">
            <a:avLst/>
          </a:prstGeom>
          <a:noFill/>
        </p:spPr>
        <p:txBody>
          <a:bodyPr wrap="square" rtlCol="0">
            <a:spAutoFit/>
          </a:bodyPr>
          <a:lstStyle/>
          <a:p>
            <a:r>
              <a:rPr lang="fr-FR" b="1" dirty="0" smtClean="0"/>
              <a:t>30</a:t>
            </a:r>
            <a:endParaRPr lang="fr-FR" b="1" dirty="0"/>
          </a:p>
        </p:txBody>
      </p:sp>
      <p:sp>
        <p:nvSpPr>
          <p:cNvPr id="15" name="ZoneTexte 14"/>
          <p:cNvSpPr txBox="1"/>
          <p:nvPr/>
        </p:nvSpPr>
        <p:spPr>
          <a:xfrm>
            <a:off x="611560" y="2564904"/>
            <a:ext cx="567680" cy="369332"/>
          </a:xfrm>
          <a:prstGeom prst="rect">
            <a:avLst/>
          </a:prstGeom>
          <a:noFill/>
        </p:spPr>
        <p:txBody>
          <a:bodyPr wrap="square" rtlCol="0">
            <a:spAutoFit/>
          </a:bodyPr>
          <a:lstStyle/>
          <a:p>
            <a:r>
              <a:rPr lang="fr-FR" b="1" dirty="0"/>
              <a:t>6</a:t>
            </a:r>
            <a:r>
              <a:rPr lang="fr-FR" b="1" dirty="0" smtClean="0"/>
              <a:t>0</a:t>
            </a:r>
            <a:endParaRPr lang="fr-FR" b="1" dirty="0"/>
          </a:p>
        </p:txBody>
      </p:sp>
      <p:sp>
        <p:nvSpPr>
          <p:cNvPr id="16" name="ZoneTexte 15"/>
          <p:cNvSpPr txBox="1"/>
          <p:nvPr/>
        </p:nvSpPr>
        <p:spPr>
          <a:xfrm>
            <a:off x="619944" y="911785"/>
            <a:ext cx="567680" cy="369332"/>
          </a:xfrm>
          <a:prstGeom prst="rect">
            <a:avLst/>
          </a:prstGeom>
          <a:noFill/>
        </p:spPr>
        <p:txBody>
          <a:bodyPr wrap="square" rtlCol="0">
            <a:spAutoFit/>
          </a:bodyPr>
          <a:lstStyle/>
          <a:p>
            <a:r>
              <a:rPr lang="fr-FR" b="1" dirty="0"/>
              <a:t>9</a:t>
            </a:r>
            <a:r>
              <a:rPr lang="fr-FR" b="1" dirty="0" smtClean="0"/>
              <a:t>0</a:t>
            </a:r>
            <a:endParaRPr lang="fr-FR" b="1" dirty="0"/>
          </a:p>
        </p:txBody>
      </p:sp>
      <p:sp>
        <p:nvSpPr>
          <p:cNvPr id="19" name="Arc 18"/>
          <p:cNvSpPr/>
          <p:nvPr/>
        </p:nvSpPr>
        <p:spPr>
          <a:xfrm rot="20561942">
            <a:off x="782665" y="6052461"/>
            <a:ext cx="2355984" cy="1024872"/>
          </a:xfrm>
          <a:prstGeom prst="arc">
            <a:avLst>
              <a:gd name="adj1" fmla="val 16200000"/>
              <a:gd name="adj2" fmla="val 20494339"/>
            </a:avLst>
          </a:prstGeom>
          <a:ln w="38100">
            <a:solidFill>
              <a:schemeClr val="tx1">
                <a:lumMod val="50000"/>
                <a:lumOff val="50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21" name="ZoneTexte 20"/>
          <p:cNvSpPr txBox="1"/>
          <p:nvPr/>
        </p:nvSpPr>
        <p:spPr>
          <a:xfrm>
            <a:off x="2915816" y="4265575"/>
            <a:ext cx="1260140" cy="461665"/>
          </a:xfrm>
          <a:prstGeom prst="rect">
            <a:avLst/>
          </a:prstGeom>
          <a:noFill/>
        </p:spPr>
        <p:txBody>
          <a:bodyPr wrap="square" rtlCol="0">
            <a:spAutoFit/>
          </a:bodyPr>
          <a:lstStyle/>
          <a:p>
            <a:r>
              <a:rPr lang="fr-FR" sz="1200" dirty="0" smtClean="0"/>
              <a:t>Choix de la news par le joueur A</a:t>
            </a:r>
            <a:endParaRPr lang="fr-FR" sz="1200" dirty="0"/>
          </a:p>
        </p:txBody>
      </p:sp>
      <p:sp>
        <p:nvSpPr>
          <p:cNvPr id="22" name="ZoneTexte 21"/>
          <p:cNvSpPr txBox="1"/>
          <p:nvPr/>
        </p:nvSpPr>
        <p:spPr>
          <a:xfrm>
            <a:off x="2843808" y="5845914"/>
            <a:ext cx="1332148" cy="461665"/>
          </a:xfrm>
          <a:prstGeom prst="rect">
            <a:avLst/>
          </a:prstGeom>
          <a:noFill/>
        </p:spPr>
        <p:txBody>
          <a:bodyPr wrap="square" rtlCol="0">
            <a:spAutoFit/>
          </a:bodyPr>
          <a:lstStyle/>
          <a:p>
            <a:r>
              <a:rPr lang="fr-FR" sz="1200" dirty="0" smtClean="0"/>
              <a:t>Arrivée de la news dans la base</a:t>
            </a:r>
            <a:endParaRPr lang="fr-FR" sz="1200" dirty="0"/>
          </a:p>
        </p:txBody>
      </p:sp>
      <p:sp>
        <p:nvSpPr>
          <p:cNvPr id="23" name="ZoneTexte 22"/>
          <p:cNvSpPr txBox="1"/>
          <p:nvPr/>
        </p:nvSpPr>
        <p:spPr>
          <a:xfrm>
            <a:off x="2915816" y="2289978"/>
            <a:ext cx="1260140" cy="461665"/>
          </a:xfrm>
          <a:prstGeom prst="rect">
            <a:avLst/>
          </a:prstGeom>
          <a:noFill/>
        </p:spPr>
        <p:txBody>
          <a:bodyPr wrap="square" rtlCol="0">
            <a:spAutoFit/>
          </a:bodyPr>
          <a:lstStyle/>
          <a:p>
            <a:r>
              <a:rPr lang="fr-FR" sz="1200" dirty="0" smtClean="0"/>
              <a:t>Pts obtenus par le joueur A</a:t>
            </a:r>
            <a:endParaRPr lang="fr-FR" sz="1200" dirty="0"/>
          </a:p>
        </p:txBody>
      </p:sp>
      <p:grpSp>
        <p:nvGrpSpPr>
          <p:cNvPr id="28" name="Groupe 27"/>
          <p:cNvGrpSpPr/>
          <p:nvPr/>
        </p:nvGrpSpPr>
        <p:grpSpPr>
          <a:xfrm rot="16200000">
            <a:off x="-1152636" y="3176972"/>
            <a:ext cx="5184576" cy="648072"/>
            <a:chOff x="2195736" y="3861048"/>
            <a:chExt cx="5184576" cy="648072"/>
          </a:xfrm>
          <a:effectLst>
            <a:outerShdw blurRad="50800" dist="38100" dir="18900000" algn="bl" rotWithShape="0">
              <a:prstClr val="black">
                <a:alpha val="40000"/>
              </a:prstClr>
            </a:outerShdw>
            <a:reflection blurRad="6350" stA="52000" endA="300" endPos="35000" dir="5400000" sy="-100000" algn="bl" rotWithShape="0"/>
          </a:effectLst>
        </p:grpSpPr>
        <p:sp>
          <p:nvSpPr>
            <p:cNvPr id="4" name="Pentagone 3"/>
            <p:cNvSpPr/>
            <p:nvPr/>
          </p:nvSpPr>
          <p:spPr>
            <a:xfrm>
              <a:off x="3923928" y="3861048"/>
              <a:ext cx="3456384"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2195736" y="3861048"/>
              <a:ext cx="2732112" cy="6480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5" name="Rectangle 24"/>
            <p:cNvSpPr/>
            <p:nvPr/>
          </p:nvSpPr>
          <p:spPr>
            <a:xfrm>
              <a:off x="2195736" y="3861048"/>
              <a:ext cx="1647800" cy="648072"/>
            </a:xfrm>
            <a:prstGeom prst="rect">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grpSp>
      <p:sp>
        <p:nvSpPr>
          <p:cNvPr id="26" name="ZoneTexte 25"/>
          <p:cNvSpPr txBox="1"/>
          <p:nvPr/>
        </p:nvSpPr>
        <p:spPr>
          <a:xfrm>
            <a:off x="2915816" y="1815207"/>
            <a:ext cx="1260140" cy="461665"/>
          </a:xfrm>
          <a:prstGeom prst="rect">
            <a:avLst/>
          </a:prstGeom>
          <a:noFill/>
        </p:spPr>
        <p:txBody>
          <a:bodyPr wrap="square" rtlCol="0">
            <a:spAutoFit/>
          </a:bodyPr>
          <a:lstStyle/>
          <a:p>
            <a:r>
              <a:rPr lang="fr-FR" sz="1200" dirty="0" smtClean="0"/>
              <a:t>Pts obtenus par le joueur B</a:t>
            </a:r>
            <a:endParaRPr lang="fr-FR" sz="1200" dirty="0"/>
          </a:p>
        </p:txBody>
      </p:sp>
      <p:sp>
        <p:nvSpPr>
          <p:cNvPr id="27" name="ZoneTexte 26"/>
          <p:cNvSpPr txBox="1"/>
          <p:nvPr/>
        </p:nvSpPr>
        <p:spPr>
          <a:xfrm>
            <a:off x="2915816" y="3039343"/>
            <a:ext cx="1260140" cy="461665"/>
          </a:xfrm>
          <a:prstGeom prst="rect">
            <a:avLst/>
          </a:prstGeom>
          <a:noFill/>
        </p:spPr>
        <p:txBody>
          <a:bodyPr wrap="square" rtlCol="0">
            <a:spAutoFit/>
          </a:bodyPr>
          <a:lstStyle/>
          <a:p>
            <a:r>
              <a:rPr lang="fr-FR" sz="1200" dirty="0" smtClean="0"/>
              <a:t>Choix de la news par le joueur B</a:t>
            </a:r>
            <a:endParaRPr lang="fr-FR" sz="1200" dirty="0"/>
          </a:p>
        </p:txBody>
      </p:sp>
      <p:sp>
        <p:nvSpPr>
          <p:cNvPr id="30" name="Arc 29"/>
          <p:cNvSpPr/>
          <p:nvPr/>
        </p:nvSpPr>
        <p:spPr>
          <a:xfrm rot="20561942">
            <a:off x="854673" y="4453252"/>
            <a:ext cx="2355984" cy="1024872"/>
          </a:xfrm>
          <a:prstGeom prst="arc">
            <a:avLst>
              <a:gd name="adj1" fmla="val 16200000"/>
              <a:gd name="adj2" fmla="val 20494339"/>
            </a:avLst>
          </a:prstGeom>
          <a:ln w="38100">
            <a:solidFill>
              <a:schemeClr val="tx1">
                <a:lumMod val="50000"/>
                <a:lumOff val="50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31" name="Arc 30"/>
          <p:cNvSpPr/>
          <p:nvPr/>
        </p:nvSpPr>
        <p:spPr>
          <a:xfrm rot="20561942">
            <a:off x="854673" y="3373132"/>
            <a:ext cx="2355984" cy="1024872"/>
          </a:xfrm>
          <a:prstGeom prst="arc">
            <a:avLst>
              <a:gd name="adj1" fmla="val 16200000"/>
              <a:gd name="adj2" fmla="val 20494339"/>
            </a:avLst>
          </a:prstGeom>
          <a:ln w="38100">
            <a:solidFill>
              <a:schemeClr val="tx1">
                <a:lumMod val="50000"/>
                <a:lumOff val="50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33" name="Connecteur droit avec flèche 32"/>
          <p:cNvCxnSpPr/>
          <p:nvPr/>
        </p:nvCxnSpPr>
        <p:spPr>
          <a:xfrm>
            <a:off x="1547664" y="1124744"/>
            <a:ext cx="0" cy="2188533"/>
          </a:xfrm>
          <a:prstGeom prst="straightConnector1">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5" name="Connecteur droit avec flèche 34"/>
          <p:cNvCxnSpPr/>
          <p:nvPr/>
        </p:nvCxnSpPr>
        <p:spPr>
          <a:xfrm>
            <a:off x="1619672" y="1124744"/>
            <a:ext cx="0" cy="3320752"/>
          </a:xfrm>
          <a:prstGeom prst="straightConnector1">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37" name="Arc 36"/>
          <p:cNvSpPr/>
          <p:nvPr/>
        </p:nvSpPr>
        <p:spPr>
          <a:xfrm rot="20864825">
            <a:off x="-332488" y="2105489"/>
            <a:ext cx="3923660" cy="1024872"/>
          </a:xfrm>
          <a:prstGeom prst="arc">
            <a:avLst>
              <a:gd name="adj1" fmla="val 16200000"/>
              <a:gd name="adj2" fmla="val 20641810"/>
            </a:avLst>
          </a:prstGeom>
          <a:ln>
            <a:headEnd type="triangle" w="med" len="med"/>
            <a:tailEnd type="none"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p>
        </p:txBody>
      </p:sp>
      <p:sp>
        <p:nvSpPr>
          <p:cNvPr id="38" name="Arc 37"/>
          <p:cNvSpPr/>
          <p:nvPr/>
        </p:nvSpPr>
        <p:spPr>
          <a:xfrm rot="20864825">
            <a:off x="-207812" y="2647519"/>
            <a:ext cx="3923660" cy="1024872"/>
          </a:xfrm>
          <a:prstGeom prst="arc">
            <a:avLst>
              <a:gd name="adj1" fmla="val 16200000"/>
              <a:gd name="adj2" fmla="val 20504469"/>
            </a:avLst>
          </a:prstGeom>
          <a:ln>
            <a:headEnd type="triangle" w="med" len="med"/>
            <a:tailEnd type="none"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p>
        </p:txBody>
      </p:sp>
      <p:sp>
        <p:nvSpPr>
          <p:cNvPr id="39" name="Carré corné 38"/>
          <p:cNvSpPr/>
          <p:nvPr/>
        </p:nvSpPr>
        <p:spPr>
          <a:xfrm rot="16200000">
            <a:off x="4331909" y="1963028"/>
            <a:ext cx="5232713" cy="3456385"/>
          </a:xfrm>
          <a:prstGeom prst="foldedCorner">
            <a:avLst/>
          </a:prstGeom>
          <a:solidFill>
            <a:schemeClr val="bg1">
              <a:lumMod val="95000"/>
            </a:schemeClr>
          </a:solidFill>
        </p:spPr>
        <p:style>
          <a:lnRef idx="3">
            <a:schemeClr val="lt1"/>
          </a:lnRef>
          <a:fillRef idx="1">
            <a:schemeClr val="dk1"/>
          </a:fillRef>
          <a:effectRef idx="1">
            <a:schemeClr val="dk1"/>
          </a:effectRef>
          <a:fontRef idx="minor">
            <a:schemeClr val="lt1"/>
          </a:fontRef>
        </p:style>
        <p:txBody>
          <a:bodyPr vert="vert" rtlCol="0" anchor="t"/>
          <a:lstStyle/>
          <a:p>
            <a:endParaRPr lang="fr-FR" sz="1400" dirty="0" smtClean="0">
              <a:solidFill>
                <a:schemeClr val="tx1"/>
              </a:solidFill>
            </a:endParaRPr>
          </a:p>
          <a:p>
            <a:pPr algn="just"/>
            <a:r>
              <a:rPr lang="fr-FR" sz="1400" dirty="0" smtClean="0">
                <a:solidFill>
                  <a:schemeClr val="tx1"/>
                </a:solidFill>
              </a:rPr>
              <a:t>La news arrive dans la base a un </a:t>
            </a:r>
            <a:r>
              <a:rPr lang="fr-FR" sz="1400" b="1" dirty="0" smtClean="0">
                <a:solidFill>
                  <a:schemeClr val="tx1"/>
                </a:solidFill>
              </a:rPr>
              <a:t>moment précis</a:t>
            </a:r>
            <a:r>
              <a:rPr lang="fr-FR" sz="1400" dirty="0" smtClean="0">
                <a:solidFill>
                  <a:schemeClr val="tx1"/>
                </a:solidFill>
              </a:rPr>
              <a:t>, à partir duquel elle peut être</a:t>
            </a:r>
            <a:r>
              <a:rPr lang="fr-FR" sz="1400" b="1" dirty="0" smtClean="0">
                <a:solidFill>
                  <a:schemeClr val="tx1"/>
                </a:solidFill>
              </a:rPr>
              <a:t> choisie par les joueurs.</a:t>
            </a:r>
          </a:p>
          <a:p>
            <a:endParaRPr lang="fr-FR" sz="1400" b="1" dirty="0" smtClean="0">
              <a:solidFill>
                <a:schemeClr val="tx1"/>
              </a:solidFill>
            </a:endParaRPr>
          </a:p>
          <a:p>
            <a:r>
              <a:rPr lang="fr-FR" sz="1400" dirty="0" smtClean="0">
                <a:solidFill>
                  <a:schemeClr val="tx1"/>
                </a:solidFill>
              </a:rPr>
              <a:t>Chaque fois qu’un </a:t>
            </a:r>
            <a:r>
              <a:rPr lang="fr-FR" sz="1400" b="1" dirty="0" smtClean="0">
                <a:solidFill>
                  <a:schemeClr val="tx1"/>
                </a:solidFill>
              </a:rPr>
              <a:t>joueur choisi une news, il incrémente </a:t>
            </a:r>
            <a:r>
              <a:rPr lang="fr-FR" sz="1400" dirty="0" smtClean="0">
                <a:solidFill>
                  <a:schemeClr val="tx1"/>
                </a:solidFill>
              </a:rPr>
              <a:t>sa valeur </a:t>
            </a:r>
            <a:r>
              <a:rPr lang="fr-FR" sz="1400" b="1" dirty="0" smtClean="0">
                <a:solidFill>
                  <a:schemeClr val="tx1"/>
                </a:solidFill>
              </a:rPr>
              <a:t>de 1pts.</a:t>
            </a:r>
          </a:p>
          <a:p>
            <a:endParaRPr lang="fr-FR" sz="1400" b="1" dirty="0" smtClean="0">
              <a:solidFill>
                <a:schemeClr val="tx1"/>
              </a:solidFill>
            </a:endParaRPr>
          </a:p>
          <a:p>
            <a:endParaRPr lang="fr-FR" sz="1400" b="1" dirty="0">
              <a:solidFill>
                <a:schemeClr val="tx1"/>
              </a:solidFill>
            </a:endParaRPr>
          </a:p>
          <a:p>
            <a:r>
              <a:rPr lang="fr-FR" sz="1400" b="1" dirty="0" smtClean="0">
                <a:solidFill>
                  <a:schemeClr val="tx1"/>
                </a:solidFill>
              </a:rPr>
              <a:t>Exemple :</a:t>
            </a:r>
          </a:p>
          <a:p>
            <a:pPr marL="285750" indent="-285750">
              <a:buFont typeface="Arial" pitchFamily="34" charset="0"/>
              <a:buChar char="•"/>
            </a:pPr>
            <a:r>
              <a:rPr lang="fr-FR" sz="1200" dirty="0" smtClean="0">
                <a:solidFill>
                  <a:schemeClr val="tx1"/>
                </a:solidFill>
              </a:rPr>
              <a:t>La news arrive</a:t>
            </a:r>
          </a:p>
          <a:p>
            <a:pPr marL="285750" indent="-285750">
              <a:buFont typeface="Arial" pitchFamily="34" charset="0"/>
              <a:buChar char="•"/>
            </a:pPr>
            <a:r>
              <a:rPr lang="fr-FR" sz="1200" dirty="0" smtClean="0">
                <a:solidFill>
                  <a:schemeClr val="tx1"/>
                </a:solidFill>
              </a:rPr>
              <a:t>Une trentaine de joueur la choisissent</a:t>
            </a:r>
          </a:p>
          <a:p>
            <a:pPr marL="285750" indent="-285750">
              <a:buFont typeface="Arial" pitchFamily="34" charset="0"/>
              <a:buChar char="•"/>
            </a:pPr>
            <a:r>
              <a:rPr lang="fr-FR" sz="1200" dirty="0" smtClean="0">
                <a:solidFill>
                  <a:schemeClr val="tx1"/>
                </a:solidFill>
              </a:rPr>
              <a:t>J.A la choisi (≈28 votants)</a:t>
            </a:r>
          </a:p>
          <a:p>
            <a:pPr marL="285750" indent="-285750">
              <a:buFont typeface="Arial" pitchFamily="34" charset="0"/>
              <a:buChar char="•"/>
            </a:pPr>
            <a:r>
              <a:rPr lang="fr-FR" sz="1200" dirty="0" smtClean="0">
                <a:solidFill>
                  <a:schemeClr val="tx1"/>
                </a:solidFill>
              </a:rPr>
              <a:t>J.B la choisi (≈40 votants)</a:t>
            </a:r>
          </a:p>
          <a:p>
            <a:pPr marL="285750" indent="-285750">
              <a:buFont typeface="Arial" pitchFamily="34" charset="0"/>
              <a:buChar char="•"/>
            </a:pPr>
            <a:r>
              <a:rPr lang="fr-FR" sz="1200" dirty="0" smtClean="0">
                <a:solidFill>
                  <a:schemeClr val="tx1"/>
                </a:solidFill>
              </a:rPr>
              <a:t>Un dernier joueur la choisi (≈91 votants)</a:t>
            </a:r>
          </a:p>
          <a:p>
            <a:pPr marL="285750" indent="-285750">
              <a:buFont typeface="Arial" pitchFamily="34" charset="0"/>
              <a:buChar char="•"/>
            </a:pPr>
            <a:r>
              <a:rPr lang="fr-FR" sz="1200" dirty="0" smtClean="0">
                <a:solidFill>
                  <a:schemeClr val="tx1"/>
                </a:solidFill>
              </a:rPr>
              <a:t>J.A récupère  63pts =(91-28)</a:t>
            </a:r>
          </a:p>
          <a:p>
            <a:pPr marL="285750" indent="-285750">
              <a:buFont typeface="Arial" pitchFamily="34" charset="0"/>
              <a:buChar char="•"/>
            </a:pPr>
            <a:r>
              <a:rPr lang="fr-FR" sz="1200" dirty="0" smtClean="0">
                <a:solidFill>
                  <a:schemeClr val="tx1"/>
                </a:solidFill>
              </a:rPr>
              <a:t>J.B récupère  51pts=(91-28)</a:t>
            </a:r>
          </a:p>
          <a:p>
            <a:pPr marL="285750" indent="-285750">
              <a:buFont typeface="Arial" pitchFamily="34" charset="0"/>
              <a:buChar char="•"/>
            </a:pPr>
            <a:endParaRPr lang="fr-FR" sz="1200" dirty="0" smtClean="0">
              <a:solidFill>
                <a:schemeClr val="tx1"/>
              </a:solidFill>
            </a:endParaRPr>
          </a:p>
          <a:p>
            <a:pPr marL="285750" indent="-285750">
              <a:buFont typeface="Arial" pitchFamily="34" charset="0"/>
              <a:buChar char="•"/>
            </a:pPr>
            <a:endParaRPr lang="fr-FR" sz="1200" dirty="0" smtClean="0">
              <a:solidFill>
                <a:schemeClr val="tx1"/>
              </a:solidFill>
            </a:endParaRPr>
          </a:p>
          <a:p>
            <a:pPr marL="285750" indent="-285750">
              <a:buFont typeface="Arial" pitchFamily="34" charset="0"/>
              <a:buChar char="•"/>
            </a:pPr>
            <a:endParaRPr lang="fr-FR" sz="1200" dirty="0" smtClean="0">
              <a:solidFill>
                <a:schemeClr val="tx1"/>
              </a:solidFill>
            </a:endParaRPr>
          </a:p>
          <a:p>
            <a:r>
              <a:rPr lang="fr-FR" sz="1400" dirty="0" smtClean="0">
                <a:solidFill>
                  <a:schemeClr val="tx1"/>
                </a:solidFill>
              </a:rPr>
              <a:t>Le joueur</a:t>
            </a:r>
            <a:r>
              <a:rPr lang="fr-FR" sz="1400" b="1" dirty="0" smtClean="0">
                <a:solidFill>
                  <a:schemeClr val="tx1"/>
                </a:solidFill>
              </a:rPr>
              <a:t> A récupère plus de pts que </a:t>
            </a:r>
            <a:r>
              <a:rPr lang="fr-FR" sz="1400" dirty="0" smtClean="0">
                <a:solidFill>
                  <a:schemeClr val="tx1"/>
                </a:solidFill>
              </a:rPr>
              <a:t>le joueur </a:t>
            </a:r>
            <a:r>
              <a:rPr lang="fr-FR" sz="1400" b="1" dirty="0" smtClean="0">
                <a:solidFill>
                  <a:schemeClr val="tx1"/>
                </a:solidFill>
              </a:rPr>
              <a:t>B</a:t>
            </a:r>
            <a:r>
              <a:rPr lang="fr-FR" sz="1400" dirty="0" smtClean="0">
                <a:solidFill>
                  <a:schemeClr val="tx1"/>
                </a:solidFill>
              </a:rPr>
              <a:t>, parce qu’il a traité </a:t>
            </a:r>
            <a:r>
              <a:rPr lang="fr-FR" sz="1400" b="1" dirty="0" smtClean="0">
                <a:solidFill>
                  <a:schemeClr val="tx1"/>
                </a:solidFill>
              </a:rPr>
              <a:t>plus rapidement une news </a:t>
            </a:r>
            <a:r>
              <a:rPr lang="fr-FR" sz="1400" dirty="0" smtClean="0">
                <a:solidFill>
                  <a:schemeClr val="tx1"/>
                </a:solidFill>
              </a:rPr>
              <a:t>devenu très </a:t>
            </a:r>
            <a:r>
              <a:rPr lang="fr-FR" sz="1400" b="1" dirty="0" smtClean="0">
                <a:solidFill>
                  <a:schemeClr val="tx1"/>
                </a:solidFill>
              </a:rPr>
              <a:t>populaire </a:t>
            </a:r>
            <a:r>
              <a:rPr lang="fr-FR" sz="1400" dirty="0" smtClean="0">
                <a:solidFill>
                  <a:schemeClr val="tx1"/>
                </a:solidFill>
              </a:rPr>
              <a:t>en fin de journée</a:t>
            </a:r>
          </a:p>
          <a:p>
            <a:endParaRPr lang="fr-FR" dirty="0">
              <a:solidFill>
                <a:schemeClr val="tx1"/>
              </a:solidFill>
            </a:endParaRPr>
          </a:p>
          <a:p>
            <a:endParaRPr lang="fr-FR" dirty="0">
              <a:solidFill>
                <a:schemeClr val="tx1"/>
              </a:solidFill>
            </a:endParaRPr>
          </a:p>
        </p:txBody>
      </p:sp>
      <p:sp>
        <p:nvSpPr>
          <p:cNvPr id="40" name="ZoneTexte 39"/>
          <p:cNvSpPr txBox="1"/>
          <p:nvPr/>
        </p:nvSpPr>
        <p:spPr>
          <a:xfrm>
            <a:off x="2087724" y="116632"/>
            <a:ext cx="5148572" cy="646331"/>
          </a:xfrm>
          <a:prstGeom prst="rect">
            <a:avLst/>
          </a:prstGeom>
          <a:noFill/>
        </p:spPr>
        <p:txBody>
          <a:bodyPr wrap="square" rtlCol="0">
            <a:spAutoFit/>
          </a:bodyPr>
          <a:lstStyle/>
          <a:p>
            <a:r>
              <a:rPr lang="fr-FR" b="1" dirty="0" smtClean="0"/>
              <a:t>Notion de progression de la popularité d’une news sur une journée</a:t>
            </a:r>
            <a:endParaRPr lang="fr-FR" b="1" dirty="0"/>
          </a:p>
        </p:txBody>
      </p:sp>
    </p:spTree>
    <p:extLst>
      <p:ext uri="{BB962C8B-B14F-4D97-AF65-F5344CB8AC3E}">
        <p14:creationId xmlns:p14="http://schemas.microsoft.com/office/powerpoint/2010/main" val="3783012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35696" y="1639341"/>
            <a:ext cx="5760640" cy="4525963"/>
          </a:xfrm>
        </p:spPr>
        <p:txBody>
          <a:bodyPr>
            <a:normAutofit/>
          </a:bodyPr>
          <a:lstStyle/>
          <a:p>
            <a:pPr marL="0" indent="0">
              <a:buNone/>
            </a:pPr>
            <a:r>
              <a:rPr lang="fr-FR" sz="2000" b="1" dirty="0" smtClean="0"/>
              <a:t>Le nombre de points gagnés par news correspond à :</a:t>
            </a:r>
          </a:p>
          <a:p>
            <a:pPr marL="0" indent="0">
              <a:buNone/>
            </a:pPr>
            <a:endParaRPr lang="fr-FR" sz="1800" dirty="0" smtClean="0"/>
          </a:p>
          <a:p>
            <a:pPr>
              <a:buFont typeface="Arial" charset="0"/>
              <a:buChar char="•"/>
            </a:pPr>
            <a:r>
              <a:rPr lang="fr-FR" sz="1800" dirty="0" smtClean="0"/>
              <a:t>Un coefficient correspondant à la place dans le journal (gros titre, encart etc.)</a:t>
            </a:r>
          </a:p>
          <a:p>
            <a:pPr>
              <a:buFont typeface="Arial" charset="0"/>
              <a:buChar char="•"/>
            </a:pPr>
            <a:r>
              <a:rPr lang="fr-FR" sz="1800" dirty="0" smtClean="0"/>
              <a:t>Le nombre de joueur ayant choisis la news après toi.</a:t>
            </a:r>
          </a:p>
          <a:p>
            <a:pPr>
              <a:buFont typeface="Arial" charset="0"/>
              <a:buChar char="•"/>
            </a:pPr>
            <a:endParaRPr lang="fr-FR" sz="1800" dirty="0" smtClean="0"/>
          </a:p>
          <a:p>
            <a:pPr marL="0" indent="0">
              <a:buNone/>
            </a:pPr>
            <a:endParaRPr lang="fr-FR" sz="2000" b="1" dirty="0" smtClean="0"/>
          </a:p>
          <a:p>
            <a:pPr marL="0" indent="0">
              <a:buNone/>
            </a:pPr>
            <a:r>
              <a:rPr lang="fr-FR" sz="2000" b="1" dirty="0" smtClean="0"/>
              <a:t>Pour une news A et un joueur J je noterai :</a:t>
            </a:r>
            <a:endParaRPr lang="fr-FR" sz="2000" b="1" dirty="0"/>
          </a:p>
          <a:p>
            <a:pPr marL="0" indent="0">
              <a:buNone/>
            </a:pPr>
            <a:endParaRPr lang="fr-FR" sz="1800" dirty="0"/>
          </a:p>
          <a:p>
            <a:pPr>
              <a:buFont typeface="Arial" charset="0"/>
              <a:buChar char="•"/>
            </a:pPr>
            <a:r>
              <a:rPr lang="fr-FR" sz="1800" dirty="0" smtClean="0"/>
              <a:t>Pts = </a:t>
            </a:r>
            <a:r>
              <a:rPr lang="el-GR" sz="1800" dirty="0" smtClean="0"/>
              <a:t>α</a:t>
            </a:r>
            <a:r>
              <a:rPr lang="fr-FR" sz="1800" dirty="0" smtClean="0"/>
              <a:t>(J.A[x])</a:t>
            </a:r>
            <a:endParaRPr lang="fr-FR" sz="1800" dirty="0"/>
          </a:p>
          <a:p>
            <a:pPr>
              <a:buFont typeface="Arial" charset="0"/>
              <a:buChar char="•"/>
            </a:pPr>
            <a:endParaRPr lang="fr-FR" sz="1800" dirty="0"/>
          </a:p>
        </p:txBody>
      </p:sp>
    </p:spTree>
    <p:extLst>
      <p:ext uri="{BB962C8B-B14F-4D97-AF65-F5344CB8AC3E}">
        <p14:creationId xmlns:p14="http://schemas.microsoft.com/office/powerpoint/2010/main" val="322859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35696" y="980729"/>
            <a:ext cx="5760640" cy="5184576"/>
          </a:xfrm>
        </p:spPr>
        <p:txBody>
          <a:bodyPr>
            <a:normAutofit/>
          </a:bodyPr>
          <a:lstStyle/>
          <a:p>
            <a:pPr marL="0" indent="0">
              <a:buNone/>
            </a:pPr>
            <a:r>
              <a:rPr lang="fr-FR" sz="2000" b="1" dirty="0" smtClean="0"/>
              <a:t>Le nombre de points gagnés par lien correspond à :</a:t>
            </a:r>
          </a:p>
          <a:p>
            <a:pPr marL="0" indent="0">
              <a:buNone/>
            </a:pPr>
            <a:endParaRPr lang="fr-FR" sz="2000" b="1" dirty="0" smtClean="0"/>
          </a:p>
          <a:p>
            <a:pPr>
              <a:buFont typeface="Arial" charset="0"/>
              <a:buChar char="•"/>
            </a:pPr>
            <a:r>
              <a:rPr lang="fr-FR" sz="1800" dirty="0" smtClean="0"/>
              <a:t>Si le liens est effectif : une valeur positive :  a</a:t>
            </a:r>
          </a:p>
          <a:p>
            <a:pPr>
              <a:buFont typeface="Arial" charset="0"/>
              <a:buChar char="•"/>
            </a:pPr>
            <a:r>
              <a:rPr lang="fr-FR" sz="1800" dirty="0" smtClean="0"/>
              <a:t>Si le liens  n’est pas effectif : une valeur négative : b</a:t>
            </a:r>
          </a:p>
          <a:p>
            <a:pPr marL="0" indent="0">
              <a:buNone/>
            </a:pPr>
            <a:endParaRPr lang="fr-FR" sz="1800" dirty="0" smtClean="0"/>
          </a:p>
          <a:p>
            <a:pPr>
              <a:buFont typeface="Arial" charset="0"/>
              <a:buChar char="•"/>
            </a:pPr>
            <a:r>
              <a:rPr lang="fr-FR" sz="1800" dirty="0" smtClean="0"/>
              <a:t>a &gt; -|b|  =&gt; le gain potentiel est plus grand que le risque potentiel</a:t>
            </a:r>
            <a:endParaRPr lang="fr-FR" sz="1800" dirty="0"/>
          </a:p>
          <a:p>
            <a:pPr>
              <a:buFont typeface="Arial" charset="0"/>
              <a:buChar char="•"/>
            </a:pPr>
            <a:endParaRPr lang="fr-FR" sz="1800" dirty="0" smtClean="0"/>
          </a:p>
          <a:p>
            <a:pPr marL="0" indent="0">
              <a:buNone/>
            </a:pPr>
            <a:r>
              <a:rPr lang="fr-FR" sz="2000" dirty="0" smtClean="0"/>
              <a:t>Le joueur</a:t>
            </a:r>
            <a:r>
              <a:rPr lang="fr-FR" sz="2000" b="1" dirty="0" smtClean="0"/>
              <a:t> ne peut lier qu’un certain nombre </a:t>
            </a:r>
            <a:r>
              <a:rPr lang="fr-FR" sz="2000" dirty="0" smtClean="0"/>
              <a:t>d’info </a:t>
            </a:r>
          </a:p>
          <a:p>
            <a:pPr marL="0" indent="0">
              <a:buNone/>
            </a:pPr>
            <a:endParaRPr lang="fr-FR" sz="2000" dirty="0" smtClean="0"/>
          </a:p>
          <a:p>
            <a:pPr marL="0" indent="0">
              <a:buNone/>
            </a:pPr>
            <a:r>
              <a:rPr lang="fr-FR" sz="1600" b="1" dirty="0" smtClean="0"/>
              <a:t>Proposition</a:t>
            </a:r>
            <a:r>
              <a:rPr lang="fr-FR" sz="1600" dirty="0" smtClean="0"/>
              <a:t> :</a:t>
            </a:r>
            <a:endParaRPr lang="fr-FR" sz="1600" dirty="0"/>
          </a:p>
          <a:p>
            <a:pPr marL="0" indent="0">
              <a:buNone/>
            </a:pPr>
            <a:r>
              <a:rPr lang="fr-FR" sz="1600" dirty="0" smtClean="0"/>
              <a:t>On peut imaginer une barre de lien se remplissant lentement comme dans un social </a:t>
            </a:r>
            <a:r>
              <a:rPr lang="fr-FR" sz="1600" dirty="0" err="1" smtClean="0"/>
              <a:t>game</a:t>
            </a:r>
            <a:r>
              <a:rPr lang="fr-FR" sz="1600" dirty="0" smtClean="0"/>
              <a:t> (5 minute=&gt;1lien)</a:t>
            </a:r>
            <a:endParaRPr lang="fr-FR" sz="1600" dirty="0"/>
          </a:p>
          <a:p>
            <a:pPr marL="0" indent="0">
              <a:buNone/>
            </a:pPr>
            <a:endParaRPr lang="fr-FR" sz="1800" dirty="0"/>
          </a:p>
        </p:txBody>
      </p:sp>
    </p:spTree>
    <p:extLst>
      <p:ext uri="{BB962C8B-B14F-4D97-AF65-F5344CB8AC3E}">
        <p14:creationId xmlns:p14="http://schemas.microsoft.com/office/powerpoint/2010/main" val="88901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35696" y="1639341"/>
            <a:ext cx="5760640" cy="4093915"/>
          </a:xfrm>
        </p:spPr>
        <p:txBody>
          <a:bodyPr>
            <a:normAutofit/>
          </a:bodyPr>
          <a:lstStyle/>
          <a:p>
            <a:pPr marL="0" indent="0">
              <a:buNone/>
            </a:pPr>
            <a:r>
              <a:rPr lang="fr-FR" sz="2000" b="1" dirty="0"/>
              <a:t>Le nombre de points gagnés par news </a:t>
            </a:r>
            <a:r>
              <a:rPr lang="fr-FR" sz="2000" b="1" dirty="0" smtClean="0"/>
              <a:t>liée par le joueur correspond </a:t>
            </a:r>
            <a:r>
              <a:rPr lang="fr-FR" sz="2000" b="1" dirty="0"/>
              <a:t>à </a:t>
            </a:r>
            <a:r>
              <a:rPr lang="fr-FR" sz="2000" b="1" dirty="0" smtClean="0"/>
              <a:t>:</a:t>
            </a:r>
          </a:p>
          <a:p>
            <a:pPr marL="0" indent="0">
              <a:buNone/>
            </a:pPr>
            <a:endParaRPr lang="fr-FR" sz="2000" b="1" dirty="0"/>
          </a:p>
          <a:p>
            <a:pPr>
              <a:buFont typeface="Arial" charset="0"/>
              <a:buChar char="•"/>
            </a:pPr>
            <a:r>
              <a:rPr lang="fr-FR" sz="1800" dirty="0" smtClean="0"/>
              <a:t>Les points gagnés pour la news [voir plus haut]</a:t>
            </a:r>
            <a:endParaRPr lang="fr-FR" sz="1800" dirty="0"/>
          </a:p>
          <a:p>
            <a:pPr>
              <a:buFont typeface="Arial" charset="0"/>
              <a:buChar char="•"/>
            </a:pPr>
            <a:r>
              <a:rPr lang="fr-FR" sz="1800" dirty="0" smtClean="0"/>
              <a:t>Les points de lien.</a:t>
            </a:r>
          </a:p>
          <a:p>
            <a:pPr>
              <a:buFont typeface="Arial" charset="0"/>
              <a:buChar char="•"/>
            </a:pPr>
            <a:r>
              <a:rPr lang="fr-FR" sz="1800" dirty="0" smtClean="0"/>
              <a:t>Un coefficient des point totaux de la news liée COEF</a:t>
            </a:r>
          </a:p>
          <a:p>
            <a:pPr>
              <a:buFont typeface="Arial" charset="0"/>
              <a:buChar char="•"/>
            </a:pPr>
            <a:endParaRPr lang="fr-FR" sz="1800" dirty="0"/>
          </a:p>
          <a:p>
            <a:pPr marL="0" indent="0">
              <a:buNone/>
            </a:pPr>
            <a:r>
              <a:rPr lang="fr-FR" sz="2000" b="1" dirty="0" smtClean="0"/>
              <a:t>Pour </a:t>
            </a:r>
            <a:r>
              <a:rPr lang="fr-FR" sz="2000" b="1" dirty="0"/>
              <a:t>une news </a:t>
            </a:r>
            <a:r>
              <a:rPr lang="fr-FR" sz="2000" b="1" dirty="0" smtClean="0"/>
              <a:t>B liée à la A </a:t>
            </a:r>
            <a:r>
              <a:rPr lang="fr-FR" sz="2000" b="1" dirty="0"/>
              <a:t>et un joueur J je noterai :</a:t>
            </a:r>
          </a:p>
          <a:p>
            <a:pPr marL="0" indent="0">
              <a:buNone/>
            </a:pPr>
            <a:endParaRPr lang="fr-FR" sz="1800" dirty="0"/>
          </a:p>
          <a:p>
            <a:pPr>
              <a:buFont typeface="Arial" charset="0"/>
              <a:buChar char="•"/>
            </a:pPr>
            <a:r>
              <a:rPr lang="fr-FR" sz="1800" dirty="0"/>
              <a:t>Pts = </a:t>
            </a:r>
            <a:r>
              <a:rPr lang="el-GR" sz="1800" dirty="0"/>
              <a:t>α</a:t>
            </a:r>
            <a:r>
              <a:rPr lang="fr-FR" sz="1800" dirty="0" smtClean="0"/>
              <a:t>(J.B[x])+</a:t>
            </a:r>
            <a:r>
              <a:rPr lang="fr-FR" sz="1800" dirty="0" err="1" smtClean="0"/>
              <a:t>a+COEF</a:t>
            </a:r>
            <a:r>
              <a:rPr lang="fr-FR" sz="1800" dirty="0" smtClean="0"/>
              <a:t>(A[x])</a:t>
            </a:r>
            <a:endParaRPr lang="fr-FR" sz="1800" dirty="0"/>
          </a:p>
          <a:p>
            <a:pPr marL="0" indent="0">
              <a:buNone/>
            </a:pPr>
            <a:endParaRPr lang="fr-FR" sz="2000" b="1" dirty="0"/>
          </a:p>
          <a:p>
            <a:pPr marL="0" indent="0">
              <a:buNone/>
            </a:pPr>
            <a:endParaRPr lang="fr-FR" sz="2000" b="1" dirty="0" smtClean="0"/>
          </a:p>
          <a:p>
            <a:pPr>
              <a:buFont typeface="Arial" charset="0"/>
              <a:buChar char="•"/>
            </a:pPr>
            <a:endParaRPr lang="fr-FR" sz="1800" dirty="0"/>
          </a:p>
        </p:txBody>
      </p:sp>
    </p:spTree>
    <p:extLst>
      <p:ext uri="{BB962C8B-B14F-4D97-AF65-F5344CB8AC3E}">
        <p14:creationId xmlns:p14="http://schemas.microsoft.com/office/powerpoint/2010/main" val="137889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smtClean="0"/>
              <a:t>Exemple </a:t>
            </a:r>
            <a:r>
              <a:rPr lang="fr-FR" sz="1000" dirty="0" smtClean="0"/>
              <a:t>(mauvais)</a:t>
            </a:r>
            <a:r>
              <a:rPr lang="fr-FR" sz="2400" dirty="0" smtClean="0"/>
              <a:t> d’évolution du coefficient sur 14 jours </a:t>
            </a:r>
            <a:endParaRPr lang="fr-FR" sz="2400" dirty="0"/>
          </a:p>
        </p:txBody>
      </p:sp>
      <p:sp>
        <p:nvSpPr>
          <p:cNvPr id="5" name="Carré corné 4"/>
          <p:cNvSpPr/>
          <p:nvPr/>
        </p:nvSpPr>
        <p:spPr>
          <a:xfrm rot="16200000">
            <a:off x="4355980" y="1772813"/>
            <a:ext cx="4896540" cy="3744417"/>
          </a:xfrm>
          <a:prstGeom prst="foldedCorner">
            <a:avLst/>
          </a:prstGeom>
          <a:solidFill>
            <a:schemeClr val="bg1">
              <a:lumMod val="95000"/>
            </a:schemeClr>
          </a:solidFill>
        </p:spPr>
        <p:style>
          <a:lnRef idx="3">
            <a:schemeClr val="lt1"/>
          </a:lnRef>
          <a:fillRef idx="1">
            <a:schemeClr val="dk1"/>
          </a:fillRef>
          <a:effectRef idx="1">
            <a:schemeClr val="dk1"/>
          </a:effectRef>
          <a:fontRef idx="minor">
            <a:schemeClr val="lt1"/>
          </a:fontRef>
        </p:style>
        <p:txBody>
          <a:bodyPr vert="vert" rtlCol="0" anchor="t"/>
          <a:lstStyle/>
          <a:p>
            <a:r>
              <a:rPr lang="fr-FR" sz="1400" b="1" dirty="0" smtClean="0">
                <a:solidFill>
                  <a:schemeClr val="tx1"/>
                </a:solidFill>
              </a:rPr>
              <a:t>Explication :</a:t>
            </a:r>
            <a:endParaRPr lang="fr-FR" sz="1400" dirty="0" smtClean="0">
              <a:solidFill>
                <a:schemeClr val="tx1"/>
              </a:solidFill>
            </a:endParaRPr>
          </a:p>
          <a:p>
            <a:pPr algn="just"/>
            <a:r>
              <a:rPr lang="fr-FR" sz="1400" dirty="0" smtClean="0">
                <a:solidFill>
                  <a:schemeClr val="tx1"/>
                </a:solidFill>
              </a:rPr>
              <a:t>Le joueur va accumuler les news enchainés</a:t>
            </a:r>
            <a:r>
              <a:rPr lang="fr-FR" sz="1400" b="1" dirty="0">
                <a:solidFill>
                  <a:schemeClr val="tx1"/>
                </a:solidFill>
              </a:rPr>
              <a:t> </a:t>
            </a:r>
            <a:endParaRPr lang="fr-FR" sz="1400" b="1" dirty="0" smtClean="0">
              <a:solidFill>
                <a:schemeClr val="tx1"/>
              </a:solidFill>
            </a:endParaRPr>
          </a:p>
          <a:p>
            <a:endParaRPr lang="fr-FR" sz="1400" b="1" dirty="0" smtClean="0">
              <a:solidFill>
                <a:schemeClr val="tx1"/>
              </a:solidFill>
            </a:endParaRPr>
          </a:p>
          <a:p>
            <a:endParaRPr lang="fr-FR" sz="1400" b="1" dirty="0">
              <a:solidFill>
                <a:schemeClr val="tx1"/>
              </a:solidFill>
            </a:endParaRPr>
          </a:p>
          <a:p>
            <a:r>
              <a:rPr lang="fr-FR" sz="1400" b="1" dirty="0" smtClean="0">
                <a:solidFill>
                  <a:schemeClr val="tx1"/>
                </a:solidFill>
              </a:rPr>
              <a:t>Problème:</a:t>
            </a:r>
          </a:p>
          <a:p>
            <a:pPr marL="285750" indent="-285750">
              <a:buFont typeface="Arial" pitchFamily="34" charset="0"/>
              <a:buChar char="•"/>
            </a:pPr>
            <a:r>
              <a:rPr lang="fr-FR" sz="1200" dirty="0" smtClean="0">
                <a:solidFill>
                  <a:schemeClr val="tx1"/>
                </a:solidFill>
              </a:rPr>
              <a:t>Le coefficient doit être faiblement (et finement) calibré pour ne pas avoir une explosion des pts. </a:t>
            </a:r>
          </a:p>
          <a:p>
            <a:pPr marL="285750" indent="-285750">
              <a:buFont typeface="Arial" pitchFamily="34" charset="0"/>
              <a:buChar char="•"/>
            </a:pPr>
            <a:endParaRPr lang="fr-FR" sz="1200" dirty="0" smtClean="0">
              <a:solidFill>
                <a:schemeClr val="tx1"/>
              </a:solidFill>
            </a:endParaRPr>
          </a:p>
          <a:p>
            <a:r>
              <a:rPr lang="fr-FR" sz="1200" dirty="0">
                <a:solidFill>
                  <a:schemeClr val="tx1"/>
                </a:solidFill>
              </a:rPr>
              <a:t> </a:t>
            </a:r>
            <a:r>
              <a:rPr lang="fr-FR" sz="1200" dirty="0" smtClean="0">
                <a:solidFill>
                  <a:schemeClr val="tx1"/>
                </a:solidFill>
              </a:rPr>
              <a:t>        =&gt; </a:t>
            </a:r>
            <a:r>
              <a:rPr lang="fr-FR" sz="1200" b="1" dirty="0" smtClean="0">
                <a:solidFill>
                  <a:schemeClr val="tx1"/>
                </a:solidFill>
              </a:rPr>
              <a:t>proposition</a:t>
            </a:r>
            <a:r>
              <a:rPr lang="fr-FR" sz="1200" dirty="0" smtClean="0">
                <a:solidFill>
                  <a:schemeClr val="tx1"/>
                </a:solidFill>
              </a:rPr>
              <a:t> :</a:t>
            </a:r>
          </a:p>
          <a:p>
            <a:r>
              <a:rPr lang="fr-FR" sz="1200" dirty="0" smtClean="0">
                <a:solidFill>
                  <a:schemeClr val="tx1"/>
                </a:solidFill>
              </a:rPr>
              <a:t>les échelles de pts peuvent  être inversement proportionnelles au nombre de joueur. </a:t>
            </a:r>
          </a:p>
          <a:p>
            <a:endParaRPr lang="fr-FR" sz="1200" dirty="0" smtClean="0">
              <a:solidFill>
                <a:schemeClr val="tx1"/>
              </a:solidFill>
            </a:endParaRPr>
          </a:p>
          <a:p>
            <a:pPr marL="285750" indent="-285750">
              <a:buFont typeface="Arial" pitchFamily="34" charset="0"/>
              <a:buChar char="•"/>
            </a:pPr>
            <a:r>
              <a:rPr lang="fr-FR" sz="1200" dirty="0" smtClean="0">
                <a:solidFill>
                  <a:schemeClr val="tx1"/>
                </a:solidFill>
              </a:rPr>
              <a:t>Il est primordiale de trouver un système pour tuer les news chainés  ultra fortes. Au bout d’un moment (1-2semaines) une news liée a l’actu ne doit plus être intéressante (à titre d’exemple actuellement les gens n’ont plus rien a foutre du japon). </a:t>
            </a:r>
          </a:p>
          <a:p>
            <a:pPr marL="285750" indent="-285750">
              <a:buFont typeface="Arial" pitchFamily="34" charset="0"/>
              <a:buChar char="•"/>
            </a:pPr>
            <a:endParaRPr lang="fr-FR" sz="1200" dirty="0" smtClean="0">
              <a:solidFill>
                <a:schemeClr val="tx1"/>
              </a:solidFill>
            </a:endParaRPr>
          </a:p>
          <a:p>
            <a:r>
              <a:rPr lang="fr-FR" sz="1200" dirty="0" smtClean="0">
                <a:solidFill>
                  <a:schemeClr val="tx1"/>
                </a:solidFill>
              </a:rPr>
              <a:t>         =&gt; </a:t>
            </a:r>
            <a:r>
              <a:rPr lang="fr-FR" sz="1200" b="1" dirty="0">
                <a:solidFill>
                  <a:schemeClr val="tx1"/>
                </a:solidFill>
              </a:rPr>
              <a:t>proposition</a:t>
            </a:r>
            <a:r>
              <a:rPr lang="fr-FR" sz="1200" dirty="0">
                <a:solidFill>
                  <a:schemeClr val="tx1"/>
                </a:solidFill>
              </a:rPr>
              <a:t> :</a:t>
            </a:r>
          </a:p>
          <a:p>
            <a:r>
              <a:rPr lang="fr-FR" sz="1200" dirty="0" smtClean="0">
                <a:solidFill>
                  <a:schemeClr val="tx1"/>
                </a:solidFill>
              </a:rPr>
              <a:t>Pour un lien de X jours de news faire news égal 0.</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46985981"/>
              </p:ext>
            </p:extLst>
          </p:nvPr>
        </p:nvGraphicFramePr>
        <p:xfrm>
          <a:off x="457199" y="1600200"/>
          <a:ext cx="4330825"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1158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71600" y="1063277"/>
            <a:ext cx="4392488" cy="5030019"/>
          </a:xfrm>
        </p:spPr>
        <p:txBody>
          <a:bodyPr>
            <a:normAutofit/>
          </a:bodyPr>
          <a:lstStyle/>
          <a:p>
            <a:pPr marL="0" indent="0">
              <a:buNone/>
            </a:pPr>
            <a:r>
              <a:rPr lang="fr-FR" sz="2000" b="1" dirty="0" smtClean="0"/>
              <a:t>Validation du lien</a:t>
            </a:r>
          </a:p>
          <a:p>
            <a:pPr marL="0" indent="0">
              <a:buNone/>
            </a:pPr>
            <a:endParaRPr lang="fr-FR" sz="2000" b="1" dirty="0" smtClean="0"/>
          </a:p>
          <a:p>
            <a:pPr>
              <a:buFont typeface="Arial" charset="0"/>
              <a:buChar char="•"/>
            </a:pPr>
            <a:r>
              <a:rPr lang="fr-FR" sz="1800" dirty="0" smtClean="0"/>
              <a:t>En temps réel l’état des liens sont affichés</a:t>
            </a:r>
          </a:p>
          <a:p>
            <a:pPr>
              <a:buFont typeface="Arial" charset="0"/>
              <a:buChar char="•"/>
            </a:pPr>
            <a:endParaRPr lang="fr-FR" sz="1800" dirty="0" smtClean="0"/>
          </a:p>
          <a:p>
            <a:pPr>
              <a:buFont typeface="Arial" charset="0"/>
              <a:buChar char="•"/>
            </a:pPr>
            <a:r>
              <a:rPr lang="fr-FR" sz="1800" dirty="0" smtClean="0"/>
              <a:t>Le joueur peux lier (lien positif) ou détruire un lien (lien négatif)</a:t>
            </a:r>
          </a:p>
          <a:p>
            <a:pPr>
              <a:buFont typeface="Arial" charset="0"/>
              <a:buChar char="•"/>
            </a:pPr>
            <a:endParaRPr lang="fr-FR" sz="1800" dirty="0" smtClean="0"/>
          </a:p>
          <a:p>
            <a:pPr>
              <a:buFont typeface="Arial" charset="0"/>
              <a:buChar char="•"/>
            </a:pPr>
            <a:r>
              <a:rPr lang="fr-FR" sz="1800" dirty="0" smtClean="0"/>
              <a:t>Les liens peuvent être effectifs que s’ils sont effectués par un pourcentage du nombre total de joueur (15% ??). [</a:t>
            </a:r>
            <a:r>
              <a:rPr lang="fr-FR" sz="1800" b="1" dirty="0" smtClean="0"/>
              <a:t>Pb entre les langues]</a:t>
            </a:r>
          </a:p>
          <a:p>
            <a:pPr>
              <a:buFont typeface="Arial" charset="0"/>
              <a:buChar char="•"/>
            </a:pPr>
            <a:endParaRPr lang="fr-FR" sz="1800" b="1" dirty="0" smtClean="0"/>
          </a:p>
          <a:p>
            <a:pPr>
              <a:buFont typeface="Arial" charset="0"/>
              <a:buChar char="•"/>
            </a:pPr>
            <a:r>
              <a:rPr lang="fr-FR" sz="1800" dirty="0" smtClean="0"/>
              <a:t>Les liens sont efficients que si moins de 20% des liens sont négatifs.</a:t>
            </a:r>
          </a:p>
          <a:p>
            <a:pPr>
              <a:buFont typeface="Arial" charset="0"/>
              <a:buChar char="•"/>
            </a:pPr>
            <a:endParaRPr lang="fr-FR" sz="1800" dirty="0" smtClean="0"/>
          </a:p>
          <a:p>
            <a:pPr marL="0" indent="0">
              <a:buNone/>
            </a:pPr>
            <a:endParaRPr lang="fr-FR" sz="1900" dirty="0"/>
          </a:p>
          <a:p>
            <a:pPr marL="0" indent="0">
              <a:buNone/>
            </a:pPr>
            <a:endParaRPr lang="fr-FR" sz="2000" b="1" dirty="0"/>
          </a:p>
          <a:p>
            <a:pPr marL="0" indent="0">
              <a:buNone/>
            </a:pPr>
            <a:endParaRPr lang="fr-FR" sz="2000" b="1" dirty="0" smtClean="0"/>
          </a:p>
          <a:p>
            <a:pPr>
              <a:buFont typeface="Arial" charset="0"/>
              <a:buChar char="•"/>
            </a:pPr>
            <a:endParaRPr lang="fr-FR" sz="1800" dirty="0"/>
          </a:p>
        </p:txBody>
      </p:sp>
      <p:sp>
        <p:nvSpPr>
          <p:cNvPr id="4" name="Carré corné 3"/>
          <p:cNvSpPr/>
          <p:nvPr/>
        </p:nvSpPr>
        <p:spPr>
          <a:xfrm rot="16200000">
            <a:off x="4896036" y="1880828"/>
            <a:ext cx="4608514" cy="3240358"/>
          </a:xfrm>
          <a:prstGeom prst="foldedCorner">
            <a:avLst/>
          </a:prstGeom>
          <a:solidFill>
            <a:schemeClr val="bg1">
              <a:lumMod val="95000"/>
            </a:schemeClr>
          </a:solidFill>
        </p:spPr>
        <p:style>
          <a:lnRef idx="3">
            <a:schemeClr val="lt1"/>
          </a:lnRef>
          <a:fillRef idx="1">
            <a:schemeClr val="dk1"/>
          </a:fillRef>
          <a:effectRef idx="1">
            <a:schemeClr val="dk1"/>
          </a:effectRef>
          <a:fontRef idx="minor">
            <a:schemeClr val="lt1"/>
          </a:fontRef>
        </p:style>
        <p:txBody>
          <a:bodyPr vert="vert" rtlCol="0" anchor="t"/>
          <a:lstStyle/>
          <a:p>
            <a:r>
              <a:rPr lang="fr-FR" sz="1400" b="1" dirty="0" smtClean="0">
                <a:solidFill>
                  <a:schemeClr val="tx1"/>
                </a:solidFill>
              </a:rPr>
              <a:t>Problème:</a:t>
            </a:r>
          </a:p>
          <a:p>
            <a:r>
              <a:rPr lang="fr-FR" sz="1200" dirty="0" smtClean="0">
                <a:solidFill>
                  <a:schemeClr val="tx1"/>
                </a:solidFill>
              </a:rPr>
              <a:t>Comme je le vois actuellement si les liens ne sont pas affichés  aucun joueur ne pourra « dénoncé » de mauvais liens, ce qui fait que les joueur peuvent ce mettre d’accord pour faire n’importe quoi de notre système.</a:t>
            </a:r>
          </a:p>
          <a:p>
            <a:pPr marL="285750" indent="-285750">
              <a:buFont typeface="Arial" pitchFamily="34" charset="0"/>
              <a:buChar char="•"/>
            </a:pPr>
            <a:endParaRPr lang="fr-FR" sz="1200" dirty="0" smtClean="0">
              <a:solidFill>
                <a:schemeClr val="tx1"/>
              </a:solidFill>
            </a:endParaRPr>
          </a:p>
          <a:p>
            <a:r>
              <a:rPr lang="fr-FR" sz="1200" dirty="0" smtClean="0">
                <a:solidFill>
                  <a:schemeClr val="tx1"/>
                </a:solidFill>
              </a:rPr>
              <a:t>On perd </a:t>
            </a:r>
            <a:r>
              <a:rPr lang="fr-FR" sz="1200" b="1" dirty="0" smtClean="0">
                <a:solidFill>
                  <a:schemeClr val="tx1"/>
                </a:solidFill>
              </a:rPr>
              <a:t>l’intérêt logique </a:t>
            </a:r>
            <a:r>
              <a:rPr lang="fr-FR" sz="1200" dirty="0" smtClean="0">
                <a:solidFill>
                  <a:schemeClr val="tx1"/>
                </a:solidFill>
              </a:rPr>
              <a:t>du lien (travail de recoupement du journaliste) et on gagne un gros aspect </a:t>
            </a:r>
            <a:r>
              <a:rPr lang="fr-FR" sz="1200" b="1" dirty="0" err="1" smtClean="0">
                <a:solidFill>
                  <a:schemeClr val="tx1"/>
                </a:solidFill>
              </a:rPr>
              <a:t>cheat</a:t>
            </a:r>
            <a:r>
              <a:rPr lang="fr-FR" sz="1200" dirty="0" smtClean="0">
                <a:solidFill>
                  <a:schemeClr val="tx1"/>
                </a:solidFill>
              </a:rPr>
              <a:t> à mon avis</a:t>
            </a:r>
          </a:p>
          <a:p>
            <a:pPr marL="285750" indent="-285750">
              <a:buFont typeface="Arial" pitchFamily="34" charset="0"/>
              <a:buChar char="•"/>
            </a:pPr>
            <a:endParaRPr lang="fr-FR" sz="1200" dirty="0" smtClean="0">
              <a:solidFill>
                <a:schemeClr val="tx1"/>
              </a:solidFill>
            </a:endParaRPr>
          </a:p>
          <a:p>
            <a:pPr marL="285750" indent="-285750">
              <a:buFont typeface="Arial" pitchFamily="34" charset="0"/>
              <a:buChar char="•"/>
            </a:pPr>
            <a:endParaRPr lang="fr-FR" sz="1200" dirty="0" smtClean="0">
              <a:solidFill>
                <a:schemeClr val="tx1"/>
              </a:solidFill>
            </a:endParaRPr>
          </a:p>
          <a:p>
            <a:r>
              <a:rPr lang="fr-FR" sz="1200" dirty="0">
                <a:solidFill>
                  <a:schemeClr val="tx1"/>
                </a:solidFill>
              </a:rPr>
              <a:t> </a:t>
            </a:r>
            <a:r>
              <a:rPr lang="fr-FR" sz="1200" dirty="0" smtClean="0">
                <a:solidFill>
                  <a:schemeClr val="tx1"/>
                </a:solidFill>
              </a:rPr>
              <a:t>        =&gt; </a:t>
            </a:r>
            <a:r>
              <a:rPr lang="fr-FR" sz="1200" b="1" dirty="0" smtClean="0">
                <a:solidFill>
                  <a:schemeClr val="tx1"/>
                </a:solidFill>
              </a:rPr>
              <a:t>proposition</a:t>
            </a:r>
            <a:r>
              <a:rPr lang="fr-FR" sz="1200" dirty="0" smtClean="0">
                <a:solidFill>
                  <a:schemeClr val="tx1"/>
                </a:solidFill>
              </a:rPr>
              <a:t> :</a:t>
            </a:r>
          </a:p>
          <a:p>
            <a:r>
              <a:rPr lang="fr-FR" sz="1200" dirty="0" smtClean="0">
                <a:solidFill>
                  <a:schemeClr val="tx1"/>
                </a:solidFill>
              </a:rPr>
              <a:t>Je suis parti sur le fait que les liens entre l’actualité d’aujourd’hui et d’hier serait affiché. C’est un parti pris mais bon ça mérite d’être discuté ensemble pour trouver la meilleur des solution au problème ci-dessus.</a:t>
            </a:r>
          </a:p>
        </p:txBody>
      </p:sp>
    </p:spTree>
    <p:extLst>
      <p:ext uri="{BB962C8B-B14F-4D97-AF65-F5344CB8AC3E}">
        <p14:creationId xmlns:p14="http://schemas.microsoft.com/office/powerpoint/2010/main" val="321410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35696" y="2204865"/>
            <a:ext cx="5760640" cy="3384375"/>
          </a:xfrm>
        </p:spPr>
        <p:txBody>
          <a:bodyPr>
            <a:normAutofit/>
          </a:bodyPr>
          <a:lstStyle/>
          <a:p>
            <a:pPr marL="0" indent="0">
              <a:buNone/>
            </a:pPr>
            <a:r>
              <a:rPr lang="fr-FR" sz="2000" b="1" dirty="0" smtClean="0"/>
              <a:t>Le nombre de points gagnés correspond dans cette configuration avant tout a la vitesse du choix.</a:t>
            </a:r>
          </a:p>
          <a:p>
            <a:pPr marL="0" indent="0">
              <a:buNone/>
            </a:pPr>
            <a:endParaRPr lang="fr-FR" sz="2000" dirty="0" smtClean="0"/>
          </a:p>
          <a:p>
            <a:pPr marL="0" indent="0">
              <a:buNone/>
            </a:pPr>
            <a:r>
              <a:rPr lang="fr-FR" sz="1600" b="1" dirty="0" smtClean="0"/>
              <a:t>Proposition</a:t>
            </a:r>
            <a:r>
              <a:rPr lang="fr-FR" sz="1600" dirty="0" smtClean="0"/>
              <a:t> :</a:t>
            </a:r>
            <a:endParaRPr lang="fr-FR" sz="1600" dirty="0"/>
          </a:p>
          <a:p>
            <a:pPr marL="0" indent="0">
              <a:buNone/>
            </a:pPr>
            <a:r>
              <a:rPr lang="fr-FR" sz="1600" dirty="0" smtClean="0"/>
              <a:t>Pour </a:t>
            </a:r>
            <a:r>
              <a:rPr lang="fr-FR" sz="1600" dirty="0" err="1" smtClean="0"/>
              <a:t>ré-équilibrer</a:t>
            </a:r>
            <a:r>
              <a:rPr lang="fr-FR" sz="1600" dirty="0" smtClean="0"/>
              <a:t> il faudrait un bonus non négligeable correspondant au nombre des meilleures news du jour présentent dans ton journal.</a:t>
            </a:r>
            <a:endParaRPr lang="fr-FR" sz="1600" dirty="0"/>
          </a:p>
          <a:p>
            <a:pPr marL="0" indent="0">
              <a:buNone/>
            </a:pPr>
            <a:endParaRPr lang="fr-FR" sz="1800" dirty="0"/>
          </a:p>
        </p:txBody>
      </p:sp>
    </p:spTree>
    <p:extLst>
      <p:ext uri="{BB962C8B-B14F-4D97-AF65-F5344CB8AC3E}">
        <p14:creationId xmlns:p14="http://schemas.microsoft.com/office/powerpoint/2010/main" val="191745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358008"/>
            <a:ext cx="8229600" cy="1143000"/>
          </a:xfrm>
        </p:spPr>
        <p:txBody>
          <a:bodyPr/>
          <a:lstStyle/>
          <a:p>
            <a:r>
              <a:rPr lang="fr-FR" dirty="0" smtClean="0"/>
              <a:t>Points sur un lien</a:t>
            </a:r>
            <a:endParaRPr lang="fr-FR" dirty="0"/>
          </a:p>
        </p:txBody>
      </p:sp>
    </p:spTree>
    <p:extLst>
      <p:ext uri="{BB962C8B-B14F-4D97-AF65-F5344CB8AC3E}">
        <p14:creationId xmlns:p14="http://schemas.microsoft.com/office/powerpoint/2010/main" val="126720760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TotalTime>
  <Words>725</Words>
  <Application>Microsoft Office PowerPoint</Application>
  <PresentationFormat>On-screen Show (4:3)</PresentationFormat>
  <Paragraphs>147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Thème Office</vt:lpstr>
      <vt:lpstr>Mécaniques &amp; liens</vt:lpstr>
      <vt:lpstr>PowerPoint Presentation</vt:lpstr>
      <vt:lpstr>PowerPoint Presentation</vt:lpstr>
      <vt:lpstr>PowerPoint Presentation</vt:lpstr>
      <vt:lpstr>PowerPoint Presentation</vt:lpstr>
      <vt:lpstr>Exemple (mauvais) d’évolution du coefficient sur 14 jours </vt:lpstr>
      <vt:lpstr>PowerPoint Presentation</vt:lpstr>
      <vt:lpstr>PowerPoint Presentation</vt:lpstr>
      <vt:lpstr>Points sur un lien</vt:lpstr>
      <vt:lpstr>PowerPoint Presentation</vt:lpstr>
      <vt:lpstr>PowerPoint Presentation</vt:lpstr>
      <vt:lpstr>PowerPoint Presentation</vt:lpstr>
      <vt:lpstr>PowerPoint Presentation</vt:lpstr>
      <vt:lpstr>PowerPoint Presentation</vt:lpstr>
      <vt:lpstr>Points sur un lien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ktm</dc:creator>
  <cp:lastModifiedBy>sylvain</cp:lastModifiedBy>
  <cp:revision>28</cp:revision>
  <dcterms:created xsi:type="dcterms:W3CDTF">2011-05-24T11:09:48Z</dcterms:created>
  <dcterms:modified xsi:type="dcterms:W3CDTF">2010-05-26T19:01:54Z</dcterms:modified>
</cp:coreProperties>
</file>