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sv"/>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sv"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blog.lardigsvenska.com/2010/10/oregelbundna-verb.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35500" y="317650"/>
            <a:ext cx="8520600" cy="955500"/>
          </a:xfrm>
          <a:prstGeom prst="rect">
            <a:avLst/>
          </a:prstGeom>
        </p:spPr>
        <p:txBody>
          <a:bodyPr anchorCtr="0" anchor="b" bIns="91425" lIns="91425" rIns="91425" tIns="91425">
            <a:noAutofit/>
          </a:bodyPr>
          <a:lstStyle/>
          <a:p>
            <a:pPr lvl="0">
              <a:spcBef>
                <a:spcPts val="0"/>
              </a:spcBef>
              <a:buNone/>
            </a:pPr>
            <a:r>
              <a:rPr lang="sv"/>
              <a:t>Verb Detective</a:t>
            </a:r>
          </a:p>
        </p:txBody>
      </p:sp>
      <p:sp>
        <p:nvSpPr>
          <p:cNvPr id="55" name="Shape 55"/>
          <p:cNvSpPr txBox="1"/>
          <p:nvPr>
            <p:ph idx="1" type="subTitle"/>
          </p:nvPr>
        </p:nvSpPr>
        <p:spPr>
          <a:xfrm>
            <a:off x="311700" y="3895725"/>
            <a:ext cx="8520600" cy="574200"/>
          </a:xfrm>
          <a:prstGeom prst="rect">
            <a:avLst/>
          </a:prstGeom>
        </p:spPr>
        <p:txBody>
          <a:bodyPr anchorCtr="0" anchor="t" bIns="91425" lIns="91425" rIns="91425" tIns="91425">
            <a:noAutofit/>
          </a:bodyPr>
          <a:lstStyle/>
          <a:p>
            <a:pPr lvl="0">
              <a:spcBef>
                <a:spcPts val="0"/>
              </a:spcBef>
              <a:buNone/>
            </a:pPr>
            <a:r>
              <a:rPr lang="sv"/>
              <a:t>Verb Conjugation Correcter</a:t>
            </a:r>
            <a:br>
              <a:rPr lang="sv"/>
            </a:br>
          </a:p>
        </p:txBody>
      </p:sp>
      <p:pic>
        <p:nvPicPr>
          <p:cNvPr descr="Sherlock.jpg" id="56" name="Shape 56"/>
          <p:cNvPicPr preferRelativeResize="0"/>
          <p:nvPr/>
        </p:nvPicPr>
        <p:blipFill>
          <a:blip r:embed="rId3">
            <a:alphaModFix/>
          </a:blip>
          <a:stretch>
            <a:fillRect/>
          </a:stretch>
        </p:blipFill>
        <p:spPr>
          <a:xfrm>
            <a:off x="3573825" y="1247775"/>
            <a:ext cx="2060199" cy="2647950"/>
          </a:xfrm>
          <a:prstGeom prst="rect">
            <a:avLst/>
          </a:prstGeom>
          <a:noFill/>
          <a:ln>
            <a:noFill/>
          </a:ln>
        </p:spPr>
      </p:pic>
      <p:sp>
        <p:nvSpPr>
          <p:cNvPr id="57" name="Shape 57"/>
          <p:cNvSpPr txBox="1"/>
          <p:nvPr>
            <p:ph idx="1" type="subTitle"/>
          </p:nvPr>
        </p:nvSpPr>
        <p:spPr>
          <a:xfrm>
            <a:off x="7537900" y="4341850"/>
            <a:ext cx="1408800" cy="574200"/>
          </a:xfrm>
          <a:prstGeom prst="rect">
            <a:avLst/>
          </a:prstGeom>
        </p:spPr>
        <p:txBody>
          <a:bodyPr anchorCtr="0" anchor="ctr" bIns="91425" lIns="91425" rIns="91425" tIns="91425">
            <a:noAutofit/>
          </a:bodyPr>
          <a:lstStyle/>
          <a:p>
            <a:pPr lvl="0" rtl="0">
              <a:spcBef>
                <a:spcPts val="0"/>
              </a:spcBef>
              <a:buNone/>
            </a:pPr>
            <a:r>
              <a:rPr lang="sv" sz="1200"/>
              <a:t>Simon Dahlberg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idx="1" type="body"/>
          </p:nvPr>
        </p:nvSpPr>
        <p:spPr>
          <a:xfrm>
            <a:off x="311700" y="271800"/>
            <a:ext cx="8520600" cy="4599900"/>
          </a:xfrm>
          <a:prstGeom prst="rect">
            <a:avLst/>
          </a:prstGeom>
        </p:spPr>
        <p:txBody>
          <a:bodyPr anchorCtr="0" anchor="t" bIns="91425" lIns="91425" rIns="91425" tIns="91425">
            <a:noAutofit/>
          </a:bodyPr>
          <a:lstStyle/>
          <a:p>
            <a:pPr indent="-317500" lvl="0" marL="457200" rtl="0">
              <a:spcBef>
                <a:spcPts val="0"/>
              </a:spcBef>
              <a:buSzPct val="100000"/>
              <a:buChar char="●"/>
            </a:pPr>
            <a:r>
              <a:rPr lang="sv" sz="1400"/>
              <a:t>Idea:</a:t>
            </a:r>
            <a:br>
              <a:rPr lang="sv" sz="1400"/>
            </a:br>
            <a:r>
              <a:rPr lang="sv" sz="1400"/>
              <a:t>Create a program that can correct a verb that has been wrongly conjugated and/or misspelled.</a:t>
            </a:r>
            <a:br>
              <a:rPr lang="sv" sz="1400"/>
            </a:br>
          </a:p>
          <a:p>
            <a:pPr indent="-317500" lvl="0" marL="457200" rtl="0">
              <a:spcBef>
                <a:spcPts val="0"/>
              </a:spcBef>
              <a:buSzPct val="100000"/>
              <a:buChar char="●"/>
            </a:pPr>
            <a:r>
              <a:rPr lang="sv" sz="1400"/>
              <a:t>Input:</a:t>
            </a:r>
            <a:br>
              <a:rPr lang="sv" sz="1400"/>
            </a:br>
            <a:r>
              <a:rPr lang="sv" sz="1400"/>
              <a:t>A string (a verb)</a:t>
            </a:r>
            <a:br>
              <a:rPr lang="sv" sz="1400"/>
            </a:br>
          </a:p>
          <a:p>
            <a:pPr indent="-317500" lvl="0" marL="457200" rtl="0">
              <a:spcBef>
                <a:spcPts val="0"/>
              </a:spcBef>
              <a:buSzPct val="100000"/>
              <a:buChar char="●"/>
            </a:pPr>
            <a:r>
              <a:rPr lang="sv" sz="1400"/>
              <a:t>Output:</a:t>
            </a:r>
            <a:br>
              <a:rPr lang="sv" sz="1400"/>
            </a:br>
            <a:r>
              <a:rPr lang="sv" sz="1400"/>
              <a:t>A string (the corrected form of the input verb)</a:t>
            </a:r>
            <a:br>
              <a:rPr lang="sv" sz="1400"/>
            </a:br>
            <a:r>
              <a:rPr lang="sv" sz="1400"/>
              <a:t>If the input string was a correctly conjugated verb, it should output the same string</a:t>
            </a:r>
            <a:br>
              <a:rPr lang="sv" sz="1400"/>
            </a:br>
          </a:p>
          <a:p>
            <a:pPr indent="-317500" lvl="0" marL="457200" rtl="0">
              <a:spcBef>
                <a:spcPts val="0"/>
              </a:spcBef>
              <a:buSzPct val="100000"/>
              <a:buChar char="●"/>
            </a:pPr>
            <a:r>
              <a:rPr lang="sv" sz="1400"/>
              <a:t>Two examples:</a:t>
            </a:r>
            <a:br>
              <a:rPr lang="sv" sz="1400"/>
            </a:br>
            <a:r>
              <a:rPr lang="sv" sz="1400"/>
              <a:t>Input “gådde” -&gt; ouput “gick”</a:t>
            </a:r>
            <a:br>
              <a:rPr lang="sv" sz="1400"/>
            </a:br>
            <a:r>
              <a:rPr lang="sv" sz="1400"/>
              <a:t>Input “gick” -&gt; ouput “gick”</a:t>
            </a:r>
            <a:br>
              <a:rPr lang="sv" sz="1400"/>
            </a:br>
          </a:p>
          <a:p>
            <a:pPr indent="-317500" lvl="0" marL="457200" rtl="0">
              <a:spcBef>
                <a:spcPts val="0"/>
              </a:spcBef>
              <a:buSzPct val="100000"/>
              <a:buChar char="●"/>
            </a:pPr>
            <a:r>
              <a:rPr lang="sv" sz="1400"/>
              <a:t>Basically, the program solves a morphological problem related to incorrect language use. It is different from spell checkers in the sense that it doesn’t simply check for similarities to other words, having the ability to do a relatively complex morphological analysis.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524200" y="284675"/>
            <a:ext cx="8229600" cy="46458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sv" sz="1400"/>
              <a:t>Modules:</a:t>
            </a:r>
            <a:br>
              <a:rPr lang="sv" sz="1400"/>
            </a:br>
          </a:p>
          <a:p>
            <a:pPr lvl="0" rtl="0">
              <a:spcBef>
                <a:spcPts val="0"/>
              </a:spcBef>
              <a:buNone/>
            </a:pPr>
            <a:r>
              <a:rPr lang="sv" sz="1400"/>
              <a:t>- </a:t>
            </a:r>
            <a:r>
              <a:rPr i="1" lang="sv" sz="1400"/>
              <a:t>Ord</a:t>
            </a:r>
            <a:r>
              <a:rPr lang="sv" sz="1400"/>
              <a:t> Class</a:t>
            </a:r>
            <a:br>
              <a:rPr lang="sv" sz="1400"/>
            </a:br>
            <a:r>
              <a:rPr lang="sv" sz="1400"/>
              <a:t>Four attributes: two for classifing the word’s tense and the complexity of its correction, and the other two for saving the input string in one place and the string used for manipulation (to accomplish correction) in another.</a:t>
            </a:r>
            <a:br>
              <a:rPr lang="sv" sz="1400"/>
            </a:br>
            <a:r>
              <a:rPr lang="sv" sz="1400"/>
              <a:t>Only two methods; define if passive and to define tense</a:t>
            </a:r>
            <a:br>
              <a:rPr lang="sv" sz="1400"/>
            </a:br>
            <a:br>
              <a:rPr lang="sv" sz="1400"/>
            </a:br>
            <a:r>
              <a:rPr lang="sv" sz="1400"/>
              <a:t>- </a:t>
            </a:r>
            <a:r>
              <a:rPr i="1" lang="sv" sz="1400"/>
              <a:t>VerbDetektiv</a:t>
            </a:r>
            <a:r>
              <a:rPr lang="sv" sz="1400"/>
              <a:t> Class (</a:t>
            </a:r>
            <a:r>
              <a:rPr i="1" lang="sv" sz="1400"/>
              <a:t>VD</a:t>
            </a:r>
            <a:r>
              <a:rPr lang="sv" sz="1400"/>
              <a:t>)</a:t>
            </a:r>
            <a:br>
              <a:rPr lang="sv" sz="1400"/>
            </a:br>
            <a:r>
              <a:rPr lang="sv" sz="1400"/>
              <a:t>Two attributes: one verblist and one big dictionary, both from text files.</a:t>
            </a:r>
            <a:br>
              <a:rPr lang="sv" sz="1400"/>
            </a:br>
            <a:r>
              <a:rPr lang="sv" sz="1400"/>
              <a:t>The verblist is used for checking if the verb exists in its current manipulated form. The dictionary is used for a last check-up when the correction has not given any result.</a:t>
            </a:r>
            <a:br>
              <a:rPr lang="sv" sz="1400"/>
            </a:br>
            <a:r>
              <a:rPr lang="sv" sz="1400"/>
              <a:t>Many methods, one for checking the word in the dictionary and the rest for manipulating the string.</a:t>
            </a:r>
            <a:br>
              <a:rPr lang="sv" sz="1400"/>
            </a:br>
            <a:r>
              <a:rPr i="1" lang="sv" sz="1400"/>
              <a:t>VD</a:t>
            </a:r>
            <a:r>
              <a:rPr lang="sv" sz="1400"/>
              <a:t> operates on an Ord object, most of its methods requires an Ord object as a parameter. </a:t>
            </a:r>
            <a:r>
              <a:rPr i="1" lang="sv" sz="1400"/>
              <a:t>VD</a:t>
            </a:r>
            <a:r>
              <a:rPr lang="sv" sz="1400"/>
              <a:t> changes attributes of the Ord object, whereas the </a:t>
            </a:r>
            <a:r>
              <a:rPr i="1" lang="sv" sz="1400"/>
              <a:t>VD</a:t>
            </a:r>
            <a:r>
              <a:rPr lang="sv" sz="1400"/>
              <a:t> is not touched by anyone else.</a:t>
            </a:r>
            <a:br>
              <a:rPr lang="sv" sz="1400"/>
            </a:br>
          </a:p>
          <a:p>
            <a:pPr lvl="0" rtl="0">
              <a:spcBef>
                <a:spcPts val="0"/>
              </a:spcBef>
              <a:buNone/>
            </a:pPr>
            <a:r>
              <a:rPr lang="sv" sz="1400"/>
              <a:t>- </a:t>
            </a:r>
            <a:r>
              <a:rPr i="1" lang="sv" sz="1400"/>
              <a:t>Provvokaler</a:t>
            </a:r>
            <a:r>
              <a:rPr lang="sv" sz="1400"/>
              <a:t> List</a:t>
            </a:r>
            <a:br>
              <a:rPr lang="sv" sz="1400"/>
            </a:br>
            <a:r>
              <a:rPr lang="sv" sz="1400"/>
              <a:t>A list of vowels (one character strings), used within a method for the vowel mistake check. The list is changed according to the vowel that comes with the input, in order not to do unnecessary checks</a:t>
            </a:r>
            <a:br>
              <a:rPr lang="sv" sz="1800"/>
            </a:b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idx="1" type="body"/>
          </p:nvPr>
        </p:nvSpPr>
        <p:spPr>
          <a:xfrm>
            <a:off x="311700" y="89775"/>
            <a:ext cx="8520600" cy="423600"/>
          </a:xfrm>
          <a:prstGeom prst="rect">
            <a:avLst/>
          </a:prstGeom>
        </p:spPr>
        <p:txBody>
          <a:bodyPr anchorCtr="0" anchor="t" bIns="91425" lIns="91425" rIns="91425" tIns="91425">
            <a:noAutofit/>
          </a:bodyPr>
          <a:lstStyle/>
          <a:p>
            <a:pPr lvl="0" algn="ctr">
              <a:spcBef>
                <a:spcPts val="0"/>
              </a:spcBef>
              <a:buNone/>
            </a:pPr>
            <a:r>
              <a:rPr lang="sv"/>
              <a:t>Algorithm</a:t>
            </a:r>
          </a:p>
        </p:txBody>
      </p:sp>
      <p:pic>
        <p:nvPicPr>
          <p:cNvPr descr="Algoritm VD.jpg" id="73" name="Shape 73"/>
          <p:cNvPicPr preferRelativeResize="0"/>
          <p:nvPr/>
        </p:nvPicPr>
        <p:blipFill>
          <a:blip r:embed="rId3">
            <a:alphaModFix/>
          </a:blip>
          <a:stretch>
            <a:fillRect/>
          </a:stretch>
        </p:blipFill>
        <p:spPr>
          <a:xfrm>
            <a:off x="871375" y="572575"/>
            <a:ext cx="7602823" cy="429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228175"/>
            <a:ext cx="8520600" cy="4608600"/>
          </a:xfrm>
          <a:prstGeom prst="rect">
            <a:avLst/>
          </a:prstGeom>
        </p:spPr>
        <p:txBody>
          <a:bodyPr anchorCtr="0" anchor="t" bIns="91425" lIns="91425" rIns="91425" tIns="91425">
            <a:noAutofit/>
          </a:bodyPr>
          <a:lstStyle/>
          <a:p>
            <a:pPr lvl="0">
              <a:spcBef>
                <a:spcPts val="0"/>
              </a:spcBef>
              <a:buNone/>
            </a:pPr>
            <a:r>
              <a:rPr lang="sv"/>
              <a:t>Strengths:</a:t>
            </a:r>
          </a:p>
          <a:p>
            <a:pPr indent="-228600" lvl="0" marL="457200">
              <a:spcBef>
                <a:spcPts val="0"/>
              </a:spcBef>
            </a:pPr>
            <a:r>
              <a:rPr lang="sv"/>
              <a:t>Understanding of the Swedish verb morphology</a:t>
            </a:r>
            <a:br>
              <a:rPr lang="sv"/>
            </a:br>
          </a:p>
          <a:p>
            <a:pPr indent="-228600" lvl="0" marL="457200">
              <a:spcBef>
                <a:spcPts val="0"/>
              </a:spcBef>
            </a:pPr>
            <a:r>
              <a:rPr lang="sv"/>
              <a:t>Ability to handle words that have both spelling and conjugation mistakes</a:t>
            </a:r>
            <a:br>
              <a:rPr lang="sv"/>
            </a:br>
          </a:p>
          <a:p>
            <a:pPr lvl="0">
              <a:spcBef>
                <a:spcPts val="0"/>
              </a:spcBef>
              <a:buNone/>
            </a:pPr>
            <a:r>
              <a:rPr lang="sv"/>
              <a:t>Weaknesses:</a:t>
            </a:r>
          </a:p>
          <a:p>
            <a:pPr indent="-228600" lvl="0" marL="457200" rtl="0">
              <a:spcBef>
                <a:spcPts val="0"/>
              </a:spcBef>
            </a:pPr>
            <a:r>
              <a:rPr lang="sv"/>
              <a:t>Weak ability to handle conjugation that have “unexpected” mistakes</a:t>
            </a:r>
            <a:br>
              <a:rPr lang="sv"/>
            </a:br>
          </a:p>
          <a:p>
            <a:pPr indent="-228600" lvl="0" marL="457200" rtl="0">
              <a:spcBef>
                <a:spcPts val="0"/>
              </a:spcBef>
            </a:pPr>
            <a:r>
              <a:rPr lang="sv"/>
              <a:t>No ability to handle verbs that ressemble the corresponding word in English or any other foreign language</a:t>
            </a:r>
            <a:br>
              <a:rPr lang="sv"/>
            </a:br>
          </a:p>
          <a:p>
            <a:pPr indent="-228600" lvl="0" marL="457200" rtl="0">
              <a:spcBef>
                <a:spcPts val="0"/>
              </a:spcBef>
            </a:pPr>
            <a:r>
              <a:rPr lang="sv"/>
              <a:t>Vowel and double consonant mistake handling might result in false positives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253525"/>
            <a:ext cx="8520600" cy="4315500"/>
          </a:xfrm>
          <a:prstGeom prst="rect">
            <a:avLst/>
          </a:prstGeom>
        </p:spPr>
        <p:txBody>
          <a:bodyPr anchorCtr="0" anchor="t" bIns="91425" lIns="91425" rIns="91425" tIns="91425">
            <a:noAutofit/>
          </a:bodyPr>
          <a:lstStyle/>
          <a:p>
            <a:pPr lvl="0">
              <a:spcBef>
                <a:spcPts val="0"/>
              </a:spcBef>
              <a:buNone/>
            </a:pPr>
            <a:r>
              <a:rPr lang="sv"/>
              <a:t>Corpus:</a:t>
            </a:r>
          </a:p>
          <a:p>
            <a:pPr lvl="0">
              <a:spcBef>
                <a:spcPts val="0"/>
              </a:spcBef>
              <a:buNone/>
            </a:pPr>
            <a:r>
              <a:rPr lang="sv"/>
              <a:t>6 files with texts written by SFI students (en_asu1 to en_asu6), provided by tutor</a:t>
            </a:r>
          </a:p>
          <a:p>
            <a:pPr lvl="0">
              <a:spcBef>
                <a:spcPts val="0"/>
              </a:spcBef>
              <a:buNone/>
            </a:pPr>
            <a:r>
              <a:t/>
            </a:r>
            <a:endParaRPr/>
          </a:p>
          <a:p>
            <a:pPr lvl="0">
              <a:spcBef>
                <a:spcPts val="0"/>
              </a:spcBef>
              <a:buNone/>
            </a:pPr>
            <a:r>
              <a:rPr lang="sv"/>
              <a:t>Other resources:</a:t>
            </a:r>
          </a:p>
          <a:p>
            <a:pPr lvl="0">
              <a:spcBef>
                <a:spcPts val="0"/>
              </a:spcBef>
              <a:buNone/>
            </a:pPr>
            <a:r>
              <a:rPr lang="sv"/>
              <a:t>Lists of Swedish irregular verbs found on the internet:</a:t>
            </a:r>
            <a:br>
              <a:rPr lang="sv"/>
            </a:br>
            <a:r>
              <a:rPr lang="sv" u="sng">
                <a:solidFill>
                  <a:schemeClr val="hlink"/>
                </a:solidFill>
                <a:hlinkClick r:id="rId3"/>
              </a:rPr>
              <a:t>http://blog.lardigsvenska.com/2010/10/oregelbundna-verb.html</a:t>
            </a:r>
          </a:p>
          <a:p>
            <a:pPr lvl="0">
              <a:spcBef>
                <a:spcPts val="0"/>
              </a:spcBef>
              <a:buNone/>
            </a:pPr>
            <a:r>
              <a:rPr lang="sv"/>
              <a:t>Big list of all Swedish words (Swe.dict.txt), also provided by tutor</a:t>
            </a:r>
          </a:p>
          <a:p>
            <a:pPr lvl="0">
              <a:spcBef>
                <a:spcPts val="0"/>
              </a:spcBef>
              <a:buNone/>
            </a:pPr>
            <a:r>
              <a:rPr lang="sv"/>
              <a:t>Python webpage</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