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2" r:id="rId2"/>
    <p:sldId id="265" r:id="rId3"/>
    <p:sldId id="289" r:id="rId4"/>
    <p:sldId id="274" r:id="rId5"/>
    <p:sldId id="264" r:id="rId6"/>
    <p:sldId id="266" r:id="rId7"/>
    <p:sldId id="267" r:id="rId8"/>
    <p:sldId id="275" r:id="rId9"/>
    <p:sldId id="269" r:id="rId10"/>
    <p:sldId id="276" r:id="rId11"/>
    <p:sldId id="279" r:id="rId12"/>
    <p:sldId id="277" r:id="rId13"/>
    <p:sldId id="293" r:id="rId14"/>
    <p:sldId id="297" r:id="rId15"/>
    <p:sldId id="281" r:id="rId16"/>
    <p:sldId id="278" r:id="rId17"/>
    <p:sldId id="280" r:id="rId18"/>
    <p:sldId id="290" r:id="rId19"/>
    <p:sldId id="282" r:id="rId20"/>
    <p:sldId id="283" r:id="rId21"/>
    <p:sldId id="284" r:id="rId22"/>
    <p:sldId id="291" r:id="rId23"/>
    <p:sldId id="292" r:id="rId24"/>
    <p:sldId id="285" r:id="rId25"/>
    <p:sldId id="286" r:id="rId26"/>
    <p:sldId id="296" r:id="rId27"/>
    <p:sldId id="287" r:id="rId28"/>
    <p:sldId id="288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9208A-55E4-469B-B1DA-8B76194F5175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FA36C-7A91-4CC9-9361-017C7D572C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0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tjX_sniNzgQ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earch/photos/containers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Background thanks to: </a:t>
            </a:r>
            <a:r>
              <a:rPr lang="en-US" dirty="0"/>
              <a:t>Photo by </a:t>
            </a:r>
            <a:r>
              <a:rPr lang="en-US" dirty="0">
                <a:hlinkClick r:id="rId3"/>
              </a:rPr>
              <a:t>frank </a:t>
            </a:r>
            <a:r>
              <a:rPr lang="en-US" dirty="0" err="1">
                <a:hlinkClick r:id="rId3"/>
              </a:rPr>
              <a:t>mckenna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FA36C-7A91-4CC9-9361-017C7D572C3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7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64B5-ACFD-4BD6-B4B3-79E922194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70B04-FAE3-4ED0-8B1C-64BD2E332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968F-0BB8-4596-B62D-BEA79E82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E7F7-A0FA-4C4F-8318-95EBF213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79E95-9F18-4DDC-BC17-239AB970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00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32FD-03EA-43D3-89AF-3F633AAC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55834-8BDE-43B1-AE20-C4445A480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A31A-84A6-4F5C-8300-C4106710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F31E-9563-448B-9558-F41D8D91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E31B-0346-4452-8B26-1A089975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98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8A99B-5615-43D1-AA23-9D849BCFC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3033C-7026-4BAC-A2A8-89628D3ED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E793E-0E83-409D-9F9C-E9CDB3A5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E9AF-1BCA-4EFB-80CC-7CCE21F2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BA71-E75B-4641-B99F-10555ACD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2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8F43-4875-4B43-B7FE-4399C018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A66F-675C-4DCC-9A5E-4BA5DA12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35938-3091-41D6-9C40-0CF04BFE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7CE4-AEAC-494E-8255-3EE091BA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FB9E-766D-40AA-9F82-2C89B7A7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7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9218-D846-48AC-AF16-A984F122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1284-F598-46D6-9FED-78A92F75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9A57-2B4B-4FA3-AC50-F18CA5F6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5922-0981-4351-BA2A-A85C8FCB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DFA59-341B-4E5E-BDFD-338DF640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33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3651-276F-460D-837B-A8F57738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2CD6-FF16-46B9-A9E4-FC5070CA0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CB383-8AA7-4FEA-B7D4-FD60399D1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6CA88-BB11-4784-9655-6D918899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2CDBF-409A-4762-BE12-5D6964E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5561E-3EB1-466D-AD78-AB2FFC86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64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EAB7-2E26-42CB-9853-2CAD9407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B48B8-C630-4E36-A84D-90AA697A2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85963-9303-466C-B213-6230F092C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C9B36-B8A1-452E-9AE9-FF025AC55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8C526-F746-4C9E-8FA4-3EE293400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7A74B-B582-4540-9F1A-4076AB86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ECE20-F68F-4477-A5EA-3C77E2A4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4DEDC-E7BD-4FEF-90E5-D91020CA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7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D18B-5D10-4397-B22F-7A1C99A3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49B93-D930-4A1F-9F5B-624B4706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E5EB9-4560-4278-BBFB-150A8596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7BD9A-44BD-445A-9F66-E7C4A8DD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90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6B967-675B-4115-BBF2-1F54063A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1C320-A12D-4AA2-895C-B67985A7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C5C76-7420-46E3-A7A6-5C53492C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3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9018-0ED7-4F83-92AE-65C35F7A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3640-71FA-46A0-965C-9D6C39D9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3600F-26E8-4923-BB3C-E5C2AACF7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CFAD2-D760-4BAB-BD42-C4222CB3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1A8C5-8DE4-46C5-9D78-5BDC62DD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B2473-9A19-400A-8837-4E88DE19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14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9F7-FDD3-4A79-A2AC-539A4CBB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0D182-EB2A-4A03-8210-2F17C3646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1C255-9403-42CC-88B2-8F9162D3F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5D0A-45C0-4471-B148-7A3C62DF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06AA9-D0AD-45A1-A7DA-EE120CAAFDB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A9F2B-2D1B-4FB8-9699-830E467A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53E8E-3C24-4F8A-9BC4-7498AA1E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B5F9F-FA5E-4C11-93EA-89D1A73A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E2F0-2CF3-4C79-B6BC-9FBACF5CE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6592-0296-47C6-8D8B-E898A3A15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06AA9-D0AD-45A1-A7DA-EE120CAAFDBD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7B3A-DFA9-4B93-ACE8-8FCC4395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CCA6-1DEC-4A5C-B616-8F71387A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44EA-3805-41C2-A083-4C7EA5A0A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43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tjX_sniNzgQ?utm_source=unsplash&amp;utm_medium=referral&amp;utm_content=creditCopyTex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unsplash.com/search/photos/containers?utm_source=unsplash&amp;utm_medium=referral&amp;utm_content=creditCopyTex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CF6DDA-9882-4368-B789-7071995F1E96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1500" dirty="0">
                <a:solidFill>
                  <a:srgbClr val="FFFFFF"/>
                </a:solidFill>
                <a:latin typeface="Helvetica LT Pro ExtraComp" panose="020B0508030502060204" pitchFamily="34" charset="0"/>
              </a:rPr>
              <a:t>Containers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7A4B010-59FE-419C-8450-283B6454F738}"/>
              </a:ext>
            </a:extLst>
          </p:cNvPr>
          <p:cNvSpPr txBox="1">
            <a:spLocks/>
          </p:cNvSpPr>
          <p:nvPr/>
        </p:nvSpPr>
        <p:spPr>
          <a:xfrm>
            <a:off x="1524000" y="4000380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FFFFFF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with Microsoft Azure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CF7099-DBCD-4E71-AC75-A9D757B4C3F8}"/>
              </a:ext>
            </a:extLst>
          </p:cNvPr>
          <p:cNvCxnSpPr/>
          <p:nvPr/>
        </p:nvCxnSpPr>
        <p:spPr>
          <a:xfrm flipH="1">
            <a:off x="6096000" y="3876260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23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$3,760,000,000,000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7183374" y="3529582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6DDB505-A17E-4444-8CAB-5A1BF5D18287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+3.2%</a:t>
            </a:r>
          </a:p>
        </p:txBody>
      </p:sp>
    </p:spTree>
    <p:extLst>
      <p:ext uri="{BB962C8B-B14F-4D97-AF65-F5344CB8AC3E}">
        <p14:creationId xmlns:p14="http://schemas.microsoft.com/office/powerpoint/2010/main" val="78340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$3,760,000,000,000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7183374" y="3529582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43EC49E-5A50-4F6E-AE33-D2E51D1EE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5736" y="3753904"/>
            <a:ext cx="1721794" cy="1721793"/>
          </a:xfrm>
          <a:prstGeom prst="rect">
            <a:avLst/>
          </a:prstGeo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98BCE80A-79F4-40E7-A3C9-17B0027F9138}"/>
              </a:ext>
            </a:extLst>
          </p:cNvPr>
          <p:cNvSpPr/>
          <p:nvPr/>
        </p:nvSpPr>
        <p:spPr>
          <a:xfrm>
            <a:off x="7909225" y="4026068"/>
            <a:ext cx="598885" cy="9956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A25CD25E-DD15-4C0A-931A-0E220AE3B70B}"/>
              </a:ext>
            </a:extLst>
          </p:cNvPr>
          <p:cNvSpPr/>
          <p:nvPr/>
        </p:nvSpPr>
        <p:spPr>
          <a:xfrm>
            <a:off x="7553325" y="3529582"/>
            <a:ext cx="1310684" cy="21790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0046404F-9BF6-4034-AB43-3C2E9F132C09}"/>
              </a:ext>
            </a:extLst>
          </p:cNvPr>
          <p:cNvSpPr/>
          <p:nvPr/>
        </p:nvSpPr>
        <p:spPr>
          <a:xfrm flipH="1" flipV="1">
            <a:off x="10765156" y="4105670"/>
            <a:ext cx="598885" cy="9956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8BC10EF8-002F-46F3-9B3D-A36B6396EFF0}"/>
              </a:ext>
            </a:extLst>
          </p:cNvPr>
          <p:cNvSpPr/>
          <p:nvPr/>
        </p:nvSpPr>
        <p:spPr>
          <a:xfrm flipH="1" flipV="1">
            <a:off x="10409257" y="3403191"/>
            <a:ext cx="1310684" cy="21790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739447-B8B6-4334-9D65-D657432177A1}"/>
              </a:ext>
            </a:extLst>
          </p:cNvPr>
          <p:cNvSpPr/>
          <p:nvPr/>
        </p:nvSpPr>
        <p:spPr>
          <a:xfrm>
            <a:off x="5898915" y="56584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27EEAB-4D51-43B4-A43F-6442EC6C4D03}"/>
              </a:ext>
            </a:extLst>
          </p:cNvPr>
          <p:cNvSpPr/>
          <p:nvPr/>
        </p:nvSpPr>
        <p:spPr>
          <a:xfrm>
            <a:off x="5898914" y="55822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C0D327-5E9B-4194-81FB-C3A9206E3CD2}"/>
              </a:ext>
            </a:extLst>
          </p:cNvPr>
          <p:cNvSpPr/>
          <p:nvPr/>
        </p:nvSpPr>
        <p:spPr>
          <a:xfrm>
            <a:off x="5898914" y="55060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B4CDC-FA57-4E0D-A4BC-0FD78F93A38D}"/>
              </a:ext>
            </a:extLst>
          </p:cNvPr>
          <p:cNvSpPr/>
          <p:nvPr/>
        </p:nvSpPr>
        <p:spPr>
          <a:xfrm>
            <a:off x="5898914" y="54298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CA92CC-1F95-47F8-94DA-C6FC1BA0E9F9}"/>
              </a:ext>
            </a:extLst>
          </p:cNvPr>
          <p:cNvSpPr/>
          <p:nvPr/>
        </p:nvSpPr>
        <p:spPr>
          <a:xfrm>
            <a:off x="5898914" y="53536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D229DC-8AE4-4D0E-A754-7342C140F1AF}"/>
              </a:ext>
            </a:extLst>
          </p:cNvPr>
          <p:cNvSpPr/>
          <p:nvPr/>
        </p:nvSpPr>
        <p:spPr>
          <a:xfrm>
            <a:off x="5898913" y="52774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6DA5A0-4977-4DAB-A90E-6CB3B15E6A98}"/>
              </a:ext>
            </a:extLst>
          </p:cNvPr>
          <p:cNvSpPr/>
          <p:nvPr/>
        </p:nvSpPr>
        <p:spPr>
          <a:xfrm>
            <a:off x="5898913" y="52012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7125D-F414-4343-BB17-48CB641970C6}"/>
              </a:ext>
            </a:extLst>
          </p:cNvPr>
          <p:cNvSpPr/>
          <p:nvPr/>
        </p:nvSpPr>
        <p:spPr>
          <a:xfrm>
            <a:off x="5898912" y="51250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341FAA-0EB2-4FE3-A884-234FA1BB08FE}"/>
              </a:ext>
            </a:extLst>
          </p:cNvPr>
          <p:cNvSpPr/>
          <p:nvPr/>
        </p:nvSpPr>
        <p:spPr>
          <a:xfrm>
            <a:off x="5898912" y="50488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A9BAE5-92BF-4356-9A96-37DDDC69922D}"/>
              </a:ext>
            </a:extLst>
          </p:cNvPr>
          <p:cNvSpPr/>
          <p:nvPr/>
        </p:nvSpPr>
        <p:spPr>
          <a:xfrm>
            <a:off x="5898912" y="49726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575129-6840-4810-B8A2-F662EA5E579A}"/>
              </a:ext>
            </a:extLst>
          </p:cNvPr>
          <p:cNvSpPr/>
          <p:nvPr/>
        </p:nvSpPr>
        <p:spPr>
          <a:xfrm>
            <a:off x="5898912" y="48964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BB02CA-DBD1-4AAD-B527-98A0C4A63E09}"/>
              </a:ext>
            </a:extLst>
          </p:cNvPr>
          <p:cNvSpPr/>
          <p:nvPr/>
        </p:nvSpPr>
        <p:spPr>
          <a:xfrm>
            <a:off x="5898911" y="48202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E08248-8C4B-4A47-B491-9CDEDDA5352E}"/>
              </a:ext>
            </a:extLst>
          </p:cNvPr>
          <p:cNvSpPr/>
          <p:nvPr/>
        </p:nvSpPr>
        <p:spPr>
          <a:xfrm>
            <a:off x="5898907" y="47440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1CA307-0D8E-402B-B710-C0DE75C398E9}"/>
              </a:ext>
            </a:extLst>
          </p:cNvPr>
          <p:cNvSpPr/>
          <p:nvPr/>
        </p:nvSpPr>
        <p:spPr>
          <a:xfrm>
            <a:off x="5898906" y="46678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52864E-5D36-4CD9-9E69-43268397797A}"/>
              </a:ext>
            </a:extLst>
          </p:cNvPr>
          <p:cNvSpPr/>
          <p:nvPr/>
        </p:nvSpPr>
        <p:spPr>
          <a:xfrm>
            <a:off x="5898906" y="45916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81A454-89D5-4DB6-B2B1-4E889C54E748}"/>
              </a:ext>
            </a:extLst>
          </p:cNvPr>
          <p:cNvSpPr/>
          <p:nvPr/>
        </p:nvSpPr>
        <p:spPr>
          <a:xfrm>
            <a:off x="5898906" y="45154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88D4FB-FEB8-47FB-AB72-20CC22789BA3}"/>
              </a:ext>
            </a:extLst>
          </p:cNvPr>
          <p:cNvSpPr/>
          <p:nvPr/>
        </p:nvSpPr>
        <p:spPr>
          <a:xfrm>
            <a:off x="5898906" y="44392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F7B22E-76E9-4DAD-9811-CA0336178E75}"/>
              </a:ext>
            </a:extLst>
          </p:cNvPr>
          <p:cNvSpPr/>
          <p:nvPr/>
        </p:nvSpPr>
        <p:spPr>
          <a:xfrm>
            <a:off x="5898905" y="43630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0231F-CACD-481D-86CE-B02C8F2C0442}"/>
              </a:ext>
            </a:extLst>
          </p:cNvPr>
          <p:cNvSpPr/>
          <p:nvPr/>
        </p:nvSpPr>
        <p:spPr>
          <a:xfrm>
            <a:off x="5898905" y="42868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FBBDE4-3515-4DE4-8EE7-A5B426FA89A7}"/>
              </a:ext>
            </a:extLst>
          </p:cNvPr>
          <p:cNvSpPr/>
          <p:nvPr/>
        </p:nvSpPr>
        <p:spPr>
          <a:xfrm>
            <a:off x="5898904" y="42106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EF7440-B045-4919-8784-DADDB278306F}"/>
              </a:ext>
            </a:extLst>
          </p:cNvPr>
          <p:cNvSpPr/>
          <p:nvPr/>
        </p:nvSpPr>
        <p:spPr>
          <a:xfrm>
            <a:off x="5898904" y="41344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0DDD76-0399-40DC-810C-3DC9C9257DB6}"/>
              </a:ext>
            </a:extLst>
          </p:cNvPr>
          <p:cNvSpPr/>
          <p:nvPr/>
        </p:nvSpPr>
        <p:spPr>
          <a:xfrm>
            <a:off x="5898904" y="40582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06C2EE-2B5C-4081-92E2-E0DB9226F9E2}"/>
              </a:ext>
            </a:extLst>
          </p:cNvPr>
          <p:cNvSpPr/>
          <p:nvPr/>
        </p:nvSpPr>
        <p:spPr>
          <a:xfrm>
            <a:off x="5898904" y="39820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2945B6-120B-458C-AB95-7CC60A3A9F34}"/>
              </a:ext>
            </a:extLst>
          </p:cNvPr>
          <p:cNvSpPr/>
          <p:nvPr/>
        </p:nvSpPr>
        <p:spPr>
          <a:xfrm>
            <a:off x="5898903" y="39058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 descr="A close up of a logo&#10;&#10;Description generated with high confidence">
            <a:extLst>
              <a:ext uri="{FF2B5EF4-FFF2-40B4-BE49-F238E27FC236}">
                <a16:creationId xmlns:a16="http://schemas.microsoft.com/office/drawing/2014/main" id="{797E6630-7B4E-4C15-8B8E-9733EBF1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45" y="3529583"/>
            <a:ext cx="4200504" cy="217901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A57ADEF-B30F-46D9-8668-12307203CD34}"/>
              </a:ext>
            </a:extLst>
          </p:cNvPr>
          <p:cNvSpPr/>
          <p:nvPr/>
        </p:nvSpPr>
        <p:spPr>
          <a:xfrm>
            <a:off x="5898904" y="38296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984B4E-4922-4EE1-9FAA-F4B9401790A5}"/>
              </a:ext>
            </a:extLst>
          </p:cNvPr>
          <p:cNvSpPr/>
          <p:nvPr/>
        </p:nvSpPr>
        <p:spPr>
          <a:xfrm>
            <a:off x="5898904" y="37534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73E98E-2F91-4CBE-8892-7463993355C0}"/>
              </a:ext>
            </a:extLst>
          </p:cNvPr>
          <p:cNvSpPr/>
          <p:nvPr/>
        </p:nvSpPr>
        <p:spPr>
          <a:xfrm>
            <a:off x="5898904" y="36772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FC4446-A0EF-4477-B4A0-DFEDECD7AD41}"/>
              </a:ext>
            </a:extLst>
          </p:cNvPr>
          <p:cNvSpPr/>
          <p:nvPr/>
        </p:nvSpPr>
        <p:spPr>
          <a:xfrm>
            <a:off x="5898904" y="36010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3B9C02-A031-4D9F-83D5-117C66C5D333}"/>
              </a:ext>
            </a:extLst>
          </p:cNvPr>
          <p:cNvSpPr/>
          <p:nvPr/>
        </p:nvSpPr>
        <p:spPr>
          <a:xfrm>
            <a:off x="5898903" y="3524803"/>
            <a:ext cx="71437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4538260D-F311-4192-BA00-5ECBC1838F5A}"/>
              </a:ext>
            </a:extLst>
          </p:cNvPr>
          <p:cNvSpPr txBox="1">
            <a:spLocks/>
          </p:cNvSpPr>
          <p:nvPr/>
        </p:nvSpPr>
        <p:spPr>
          <a:xfrm>
            <a:off x="7553325" y="5588998"/>
            <a:ext cx="4166616" cy="118327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1.88x</a:t>
            </a:r>
          </a:p>
        </p:txBody>
      </p:sp>
    </p:spTree>
    <p:extLst>
      <p:ext uri="{BB962C8B-B14F-4D97-AF65-F5344CB8AC3E}">
        <p14:creationId xmlns:p14="http://schemas.microsoft.com/office/powerpoint/2010/main" val="155128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Services with single vendor provider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Improved speed to market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Careful application design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Switching costs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Specific features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2797686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VENDOR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LOCK-IN</a:t>
            </a:r>
          </a:p>
        </p:txBody>
      </p:sp>
    </p:spTree>
    <p:extLst>
      <p:ext uri="{BB962C8B-B14F-4D97-AF65-F5344CB8AC3E}">
        <p14:creationId xmlns:p14="http://schemas.microsoft.com/office/powerpoint/2010/main" val="51034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Microsoft Azure: $36bn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Amazon Web Services: $29.72bn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Oracle: $26.4bn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IBM: $12.2bn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Google Cloud Platform: $4bn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Alibaba: $3.85bn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5"/>
            <a:ext cx="3986776" cy="4165049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MULTI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VENDOR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36918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367873"/>
            <a:ext cx="6172200" cy="4122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Microsoft Azure Stack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ExpressRoute / VPN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Azure Active Directory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Azure Batch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Service Bus Relay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Azure Data Factory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SQL Server Stretch Database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5"/>
            <a:ext cx="3986776" cy="4165049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HYBRID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370566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Reduced development cost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Application portability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Speed to deploy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Network isolation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Persistent storage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Standardised output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2797686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CONTAINER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114680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What </a:t>
            </a:r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Why </a:t>
            </a:r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GB" sz="8000" u="sng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How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5297424" y="1597575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9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 container implementation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Tools for image creation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Engine for hosting images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Networking capabilities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Docker Hub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2797686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141842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22876"/>
            <a:ext cx="6172200" cy="5209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b="1" dirty="0">
                <a:solidFill>
                  <a:srgbClr val="4472C3"/>
                </a:solidFill>
                <a:latin typeface="Consolas" panose="020B0609020204030204" pitchFamily="49" charset="0"/>
              </a:rPr>
              <a:t>FROM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mcr.microsoft.com/dotnet/core/aspnet:2.2 </a:t>
            </a: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AS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base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WORKDIR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/app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EXPOSE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80</a:t>
            </a:r>
          </a:p>
          <a:p>
            <a:pPr marL="0" indent="0">
              <a:buNone/>
            </a:pPr>
            <a:endParaRPr lang="en-GB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FROM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mcr.microsoft.com/dotnet/core/sdk:2.2 </a:t>
            </a: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AS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build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WORKDIR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/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endParaRPr lang="en-GB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COPY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HelloWorld.csproj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HelloWorld.csproj</a:t>
            </a:r>
            <a:endParaRPr lang="en-GB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RUN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dotnet restore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HelloWorld.csproj</a:t>
            </a:r>
            <a:endParaRPr lang="en-GB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COPY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. .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RUN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dotnet build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HelloWorld.csproj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GB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FROM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build </a:t>
            </a: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AS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publish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RUN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dotnet publish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HelloWorld.csproj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GB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FROM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base </a:t>
            </a: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AS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final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WORKDIR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/app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COPY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--from=publish /app .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4472C4"/>
                </a:solidFill>
                <a:latin typeface="Consolas" panose="020B0609020204030204" pitchFamily="49" charset="0"/>
              </a:rPr>
              <a:t>ENTRYPOINT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["dotnet", "HelloWorld.dll"]</a:t>
            </a:r>
            <a:endParaRPr lang="en-GB" sz="1100" dirty="0">
              <a:solidFill>
                <a:schemeClr val="bg1"/>
              </a:solidFill>
              <a:latin typeface="Consolas" panose="020B0609020204030204" pitchFamily="49" charset="0"/>
              <a:cs typeface="Catamaran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2797686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DOCKERFILE</a:t>
            </a:r>
          </a:p>
        </p:txBody>
      </p:sp>
    </p:spTree>
    <p:extLst>
      <p:ext uri="{BB962C8B-B14F-4D97-AF65-F5344CB8AC3E}">
        <p14:creationId xmlns:p14="http://schemas.microsoft.com/office/powerpoint/2010/main" val="1469607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Virtual Machine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Azure Container Registry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Azure Container Instances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WebApp for Containers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Azure Container Services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Azure Kubernetes Service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Service Fabric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Service Fabric Mesh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2797686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AZURE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37696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What </a:t>
            </a:r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Why </a:t>
            </a:r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How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5297424" y="1597575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30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A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ZURE CONTAINER REGISTRY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7183374" y="3529582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6DDB505-A17E-4444-8CAB-5A1BF5D18287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0130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az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group create --name &lt;NAME&gt; --location &lt;LOCATION&gt;</a:t>
            </a:r>
          </a:p>
          <a:p>
            <a:pPr marL="0" indent="0">
              <a:buNone/>
            </a:pPr>
            <a:b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az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acr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create --name &lt;NAME&gt;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--resource-group &lt;GROUP&gt;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--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sku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basic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--admin-enabled true</a:t>
            </a:r>
          </a:p>
          <a:p>
            <a:pPr marL="0" indent="0">
              <a:buNone/>
            </a:pPr>
            <a:b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az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acr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task create --name &lt;BUILD_TASK&gt;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--registry &lt;NAME&gt;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--context &lt;GIT_URL&gt;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--image &lt;IMAGE&gt;:{{.Run.ID}}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--git-access-token &lt;TOKEN&gt;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--</a:t>
            </a:r>
            <a:r>
              <a:rPr lang="en-GB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os</a:t>
            </a: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&lt;OS&gt;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--commit-trigger-enabled true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--branch &lt;BRANCH&gt; \</a:t>
            </a:r>
          </a:p>
          <a:p>
            <a:pPr marL="0" indent="0">
              <a:buNone/>
            </a:pPr>
            <a:r>
              <a:rPr lang="en-GB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--file &lt;DOCKERFILE_PATH&gt;</a:t>
            </a:r>
          </a:p>
          <a:p>
            <a:pPr marL="0" indent="0">
              <a:buNone/>
            </a:pPr>
            <a:endParaRPr lang="en-GB" sz="1100" dirty="0">
              <a:solidFill>
                <a:schemeClr val="bg1"/>
              </a:solidFill>
              <a:latin typeface="Consolas" panose="020B0609020204030204" pitchFamily="49" charset="0"/>
              <a:cs typeface="Catamaran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2797686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AZURE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CONTAINER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REGISTRY</a:t>
            </a:r>
          </a:p>
        </p:txBody>
      </p:sp>
    </p:spTree>
    <p:extLst>
      <p:ext uri="{BB962C8B-B14F-4D97-AF65-F5344CB8AC3E}">
        <p14:creationId xmlns:p14="http://schemas.microsoft.com/office/powerpoint/2010/main" val="1739272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A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ZURE CONTAINER INSTANCES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7183374" y="3529582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6DDB505-A17E-4444-8CAB-5A1BF5D18287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3976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az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container create --name &lt;NAME&gt;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--resource-group &lt;GROUP&gt;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--image &lt;IMAGE&gt;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--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os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-type Linux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--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ip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-address Public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--ports &lt;PORTS&gt;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--registry-login-server &lt;ACR&gt;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--registry-username &lt;USER&gt;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--registry-password &lt;PASSWORD&gt;              </a:t>
            </a:r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Catamaran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2797686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AZURE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CONTAINER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2218437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SERVICE FABRIC MESH</a:t>
            </a:r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7183374" y="3529582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6DDB505-A17E-4444-8CAB-5A1BF5D18287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87430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4132664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SERVICE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FABRIC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MESH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ADC75C-306B-47DA-8BF8-5C8FB9073CDD}"/>
              </a:ext>
            </a:extLst>
          </p:cNvPr>
          <p:cNvSpPr/>
          <p:nvPr/>
        </p:nvSpPr>
        <p:spPr>
          <a:xfrm>
            <a:off x="7467600" y="2124061"/>
            <a:ext cx="1838322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NETWORK (192.168.1.0/24)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B8B2B-579D-4226-8AF1-ADF73BBD6EDA}"/>
              </a:ext>
            </a:extLst>
          </p:cNvPr>
          <p:cNvSpPr/>
          <p:nvPr/>
        </p:nvSpPr>
        <p:spPr>
          <a:xfrm>
            <a:off x="7467600" y="1368687"/>
            <a:ext cx="1838322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285397-BF9E-4A4B-A212-B8CFBC252C64}"/>
              </a:ext>
            </a:extLst>
          </p:cNvPr>
          <p:cNvSpPr/>
          <p:nvPr/>
        </p:nvSpPr>
        <p:spPr>
          <a:xfrm>
            <a:off x="7467600" y="613313"/>
            <a:ext cx="1838322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PUBILC IP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4D8BC-DF24-4F58-AC91-55EF90199D9E}"/>
              </a:ext>
            </a:extLst>
          </p:cNvPr>
          <p:cNvSpPr/>
          <p:nvPr/>
        </p:nvSpPr>
        <p:spPr>
          <a:xfrm>
            <a:off x="6301892" y="2879435"/>
            <a:ext cx="4108930" cy="342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294DA-EC65-4F66-8EC1-60D3AEB1C3D9}"/>
              </a:ext>
            </a:extLst>
          </p:cNvPr>
          <p:cNvSpPr/>
          <p:nvPr/>
        </p:nvSpPr>
        <p:spPr>
          <a:xfrm>
            <a:off x="6492391" y="2930469"/>
            <a:ext cx="3771720" cy="381000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AE7FE-5D0B-45B3-A341-99DB98A0B0F6}"/>
              </a:ext>
            </a:extLst>
          </p:cNvPr>
          <p:cNvSpPr/>
          <p:nvPr/>
        </p:nvSpPr>
        <p:spPr>
          <a:xfrm>
            <a:off x="6492391" y="3447718"/>
            <a:ext cx="828630" cy="1638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236C60-89FE-4031-9713-FE4F3F5C73F4}"/>
              </a:ext>
            </a:extLst>
          </p:cNvPr>
          <p:cNvSpPr/>
          <p:nvPr/>
        </p:nvSpPr>
        <p:spPr>
          <a:xfrm>
            <a:off x="7473421" y="3447718"/>
            <a:ext cx="828630" cy="1638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387237-A345-4328-AF02-3EF4F19E794F}"/>
              </a:ext>
            </a:extLst>
          </p:cNvPr>
          <p:cNvSpPr/>
          <p:nvPr/>
        </p:nvSpPr>
        <p:spPr>
          <a:xfrm>
            <a:off x="8454451" y="3447718"/>
            <a:ext cx="828630" cy="1638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D7CEA-D8C3-4574-B772-A18EB1D84FE9}"/>
              </a:ext>
            </a:extLst>
          </p:cNvPr>
          <p:cNvSpPr/>
          <p:nvPr/>
        </p:nvSpPr>
        <p:spPr>
          <a:xfrm>
            <a:off x="9435481" y="3444501"/>
            <a:ext cx="828630" cy="1638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A90BE-F861-434E-8E46-AD09FE2F7B20}"/>
              </a:ext>
            </a:extLst>
          </p:cNvPr>
          <p:cNvSpPr/>
          <p:nvPr/>
        </p:nvSpPr>
        <p:spPr>
          <a:xfrm>
            <a:off x="6492391" y="5222777"/>
            <a:ext cx="377172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SECRETS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A54C5E-0B2F-437F-9BAC-19F5F2FA5E3C}"/>
              </a:ext>
            </a:extLst>
          </p:cNvPr>
          <p:cNvSpPr/>
          <p:nvPr/>
        </p:nvSpPr>
        <p:spPr>
          <a:xfrm>
            <a:off x="6492391" y="5738812"/>
            <a:ext cx="377172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PERSISTENT STORAGE</a:t>
            </a:r>
          </a:p>
        </p:txBody>
      </p:sp>
    </p:spTree>
    <p:extLst>
      <p:ext uri="{BB962C8B-B14F-4D97-AF65-F5344CB8AC3E}">
        <p14:creationId xmlns:p14="http://schemas.microsoft.com/office/powerpoint/2010/main" val="2446986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az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mesh deployment create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atamaran" panose="00000500000000000000" pitchFamily="2" charset="0"/>
              </a:rPr>
              <a:t>        --resource-group &lt;GROUP&gt;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atamaran" panose="00000500000000000000" pitchFamily="2" charset="0"/>
              </a:rPr>
              <a:t>        --template-file &lt;FILENAME&gt; \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Catamaran" panose="00000500000000000000" pitchFamily="2" charset="0"/>
              </a:rPr>
              <a:t>        --parameters “{…}”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5"/>
            <a:ext cx="3986776" cy="3822149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SERVICE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FABRIC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MESH</a:t>
            </a:r>
          </a:p>
        </p:txBody>
      </p:sp>
    </p:spTree>
    <p:extLst>
      <p:ext uri="{BB962C8B-B14F-4D97-AF65-F5344CB8AC3E}">
        <p14:creationId xmlns:p14="http://schemas.microsoft.com/office/powerpoint/2010/main" val="2692479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ACR build tasks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GitHub repos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AppService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AKS, Draft and Helm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Service Fabric Deployment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Virtual machine DSC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4132664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AZURE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574548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SCALABLE </a:t>
            </a:r>
            <a:r>
              <a:rPr lang="en-US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US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PORTABLE </a:t>
            </a:r>
            <a:r>
              <a:rPr lang="en-US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US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ENCAPSULATED</a:t>
            </a:r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7183374" y="3529582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6DDB505-A17E-4444-8CAB-5A1BF5D18287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DEVOPS </a:t>
            </a:r>
            <a:r>
              <a:rPr lang="en-GB" sz="72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72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 ORCHESTRATION </a:t>
            </a:r>
            <a:r>
              <a:rPr lang="en-GB" sz="72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72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820511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CF6DDA-9882-4368-B789-7071995F1E96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1500" dirty="0">
                <a:solidFill>
                  <a:srgbClr val="FFFFFF"/>
                </a:solidFill>
                <a:latin typeface="Helvetica LT Pro ExtraComp" panose="020B0508030502060204" pitchFamily="34" charset="0"/>
              </a:rPr>
              <a:t>End.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7A4B010-59FE-419C-8450-283B6454F738}"/>
              </a:ext>
            </a:extLst>
          </p:cNvPr>
          <p:cNvSpPr txBox="1">
            <a:spLocks/>
          </p:cNvSpPr>
          <p:nvPr/>
        </p:nvSpPr>
        <p:spPr>
          <a:xfrm>
            <a:off x="1524000" y="4190880"/>
            <a:ext cx="9144000" cy="2585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Background p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hoto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by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frank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mckenna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on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CF7099-DBCD-4E71-AC75-A9D757B4C3F8}"/>
              </a:ext>
            </a:extLst>
          </p:cNvPr>
          <p:cNvCxnSpPr>
            <a:cxnSpLocks/>
          </p:cNvCxnSpPr>
          <p:nvPr/>
        </p:nvCxnSpPr>
        <p:spPr>
          <a:xfrm flipH="1">
            <a:off x="8806070" y="3876260"/>
            <a:ext cx="1861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3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u="sng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What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Why </a:t>
            </a:r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How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5297424" y="1597575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6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8B54CB-0505-4D7C-A61F-BBEBF1D707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1441" y="4650199"/>
            <a:ext cx="660369" cy="492813"/>
          </a:xfr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04F2CBD-D75E-4DC7-B75E-98AD84BBF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2538" y="1032784"/>
            <a:ext cx="638174" cy="44672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15E1ADD-26C4-4479-B689-EC9AAB5B5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4455" y="2777259"/>
            <a:ext cx="638175" cy="6381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354C588-9E9E-4B0C-809D-C7071D864A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4454" y="922876"/>
            <a:ext cx="638175" cy="66653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9C025E8-C9FD-45EA-8156-547B548B28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92538" y="2777259"/>
            <a:ext cx="638175" cy="638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464801-9398-48D7-A5C9-8CB499B92B15}"/>
              </a:ext>
            </a:extLst>
          </p:cNvPr>
          <p:cNvSpPr txBox="1"/>
          <p:nvPr/>
        </p:nvSpPr>
        <p:spPr>
          <a:xfrm>
            <a:off x="5758077" y="1757488"/>
            <a:ext cx="2107096" cy="47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latin typeface="Catamaran" panose="00000500000000000000" pitchFamily="2" charset="0"/>
                <a:cs typeface="Catamaran" panose="00000500000000000000" pitchFamily="2" charset="0"/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3A6194-B935-4ADD-94FA-9B92A56F9867}"/>
              </a:ext>
            </a:extLst>
          </p:cNvPr>
          <p:cNvSpPr txBox="1"/>
          <p:nvPr/>
        </p:nvSpPr>
        <p:spPr>
          <a:xfrm>
            <a:off x="8709993" y="1757488"/>
            <a:ext cx="2107096" cy="47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latin typeface="Catamaran" panose="00000500000000000000" pitchFamily="2" charset="0"/>
                <a:cs typeface="Catamaran" panose="00000500000000000000" pitchFamily="2" charset="0"/>
              </a:rPr>
              <a:t>Datacentre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ECDAC0-AB84-4C45-9E4F-28862EDCB585}"/>
              </a:ext>
            </a:extLst>
          </p:cNvPr>
          <p:cNvSpPr txBox="1"/>
          <p:nvPr/>
        </p:nvSpPr>
        <p:spPr>
          <a:xfrm>
            <a:off x="5758077" y="3597689"/>
            <a:ext cx="2107096" cy="47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latin typeface="Catamaran" panose="00000500000000000000" pitchFamily="2" charset="0"/>
                <a:cs typeface="Catamaran" panose="00000500000000000000" pitchFamily="2" charset="0"/>
              </a:rPr>
              <a:t>Virtual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1E2D4-4B4F-4FFF-B03D-6A0DE8DF8BFB}"/>
              </a:ext>
            </a:extLst>
          </p:cNvPr>
          <p:cNvSpPr txBox="1"/>
          <p:nvPr/>
        </p:nvSpPr>
        <p:spPr>
          <a:xfrm>
            <a:off x="8709994" y="3597689"/>
            <a:ext cx="2107096" cy="47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latin typeface="Catamaran" panose="00000500000000000000" pitchFamily="2" charset="0"/>
                <a:cs typeface="Catamaran" panose="00000500000000000000" pitchFamily="2" charset="0"/>
              </a:rPr>
              <a:t>Container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EE503-030D-452F-81D1-31C14ECBB997}"/>
              </a:ext>
            </a:extLst>
          </p:cNvPr>
          <p:cNvSpPr txBox="1"/>
          <p:nvPr/>
        </p:nvSpPr>
        <p:spPr>
          <a:xfrm>
            <a:off x="5758077" y="5397948"/>
            <a:ext cx="2107096" cy="47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latin typeface="Catamaran" panose="00000500000000000000" pitchFamily="2" charset="0"/>
                <a:cs typeface="Catamaran" panose="00000500000000000000" pitchFamily="2" charset="0"/>
              </a:rPr>
              <a:t>Process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26" y="1597576"/>
            <a:ext cx="3959325" cy="2797686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COMPUTE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EVOLUTION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93460D-EC15-4FFA-B6D2-4A91EE0CEBE2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CE9627B9-38E8-4F58-9F8C-D2DB62BB78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58741" y="4591805"/>
            <a:ext cx="609600" cy="609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4B5BEA-3CC4-475F-87E2-07437CAA2712}"/>
              </a:ext>
            </a:extLst>
          </p:cNvPr>
          <p:cNvSpPr txBox="1"/>
          <p:nvPr/>
        </p:nvSpPr>
        <p:spPr>
          <a:xfrm>
            <a:off x="8709993" y="5397948"/>
            <a:ext cx="2107096" cy="47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latin typeface="Catamaran" panose="00000500000000000000" pitchFamily="2" charset="0"/>
                <a:cs typeface="Catamaran" panose="00000500000000000000" pitchFamily="2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1171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76" y="1894232"/>
            <a:ext cx="6172200" cy="34657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A container is a standard unit of software that packages up code and all its dependencies so the application runs quickly and reliably from one computing environment to another.</a:t>
            </a:r>
            <a:endParaRPr lang="en-GB" b="1" i="1" dirty="0">
              <a:solidFill>
                <a:schemeClr val="bg1"/>
              </a:solidFill>
              <a:latin typeface="Catamaran" panose="00000500000000000000" pitchFamily="2" charset="0"/>
              <a:cs typeface="Catamaran" panose="00000500000000000000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5B47F3-A781-4AC3-9B9A-E65677425C75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8464ED9-486E-4F45-961F-109FD4B5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189A7F-1BA0-42F0-B149-A624527F3676}"/>
              </a:ext>
            </a:extLst>
          </p:cNvPr>
          <p:cNvSpPr txBox="1">
            <a:spLocks/>
          </p:cNvSpPr>
          <p:nvPr/>
        </p:nvSpPr>
        <p:spPr>
          <a:xfrm>
            <a:off x="164600" y="1597576"/>
            <a:ext cx="3932230" cy="27976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117676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CAEB07-DBD5-4898-AD2F-D80E1F542C8B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14F239C-CABB-4C2D-AC5B-14A869C85ADF}"/>
              </a:ext>
            </a:extLst>
          </p:cNvPr>
          <p:cNvGrpSpPr/>
          <p:nvPr/>
        </p:nvGrpSpPr>
        <p:grpSpPr>
          <a:xfrm>
            <a:off x="6726936" y="733835"/>
            <a:ext cx="3419855" cy="5398608"/>
            <a:chOff x="5181600" y="681642"/>
            <a:chExt cx="3419855" cy="53986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D2D289-544E-4167-8736-C3DBC6B88C9E}"/>
                </a:ext>
              </a:extLst>
            </p:cNvPr>
            <p:cNvGrpSpPr/>
            <p:nvPr/>
          </p:nvGrpSpPr>
          <p:grpSpPr>
            <a:xfrm>
              <a:off x="5181600" y="1270746"/>
              <a:ext cx="3419854" cy="4809504"/>
              <a:chOff x="7933944" y="1322940"/>
              <a:chExt cx="3419854" cy="480950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6042D1-D2D9-4C55-A9B8-B557D8604E84}"/>
                  </a:ext>
                </a:extLst>
              </p:cNvPr>
              <p:cNvSpPr/>
              <p:nvPr/>
            </p:nvSpPr>
            <p:spPr>
              <a:xfrm>
                <a:off x="7933944" y="1322940"/>
                <a:ext cx="3419854" cy="4809504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1B83EE-4629-434E-85BB-8D49AAF5A842}"/>
                  </a:ext>
                </a:extLst>
              </p:cNvPr>
              <p:cNvSpPr/>
              <p:nvPr/>
            </p:nvSpPr>
            <p:spPr>
              <a:xfrm>
                <a:off x="8028432" y="1426464"/>
                <a:ext cx="3200400" cy="566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ENVIRONMENT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372C5B9-D988-407A-9E88-D9A2CB2CA4A0}"/>
                  </a:ext>
                </a:extLst>
              </p:cNvPr>
              <p:cNvSpPr/>
              <p:nvPr/>
            </p:nvSpPr>
            <p:spPr>
              <a:xfrm>
                <a:off x="8028432" y="2096917"/>
                <a:ext cx="3200400" cy="566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NETWORK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994FA11-9850-4969-8E03-AB4D40AAD5F0}"/>
                  </a:ext>
                </a:extLst>
              </p:cNvPr>
              <p:cNvSpPr/>
              <p:nvPr/>
            </p:nvSpPr>
            <p:spPr>
              <a:xfrm>
                <a:off x="8028432" y="2767370"/>
                <a:ext cx="3200400" cy="566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FILESYSTEM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A6FF97-E0D6-41E3-83CF-E304F0891076}"/>
                  </a:ext>
                </a:extLst>
              </p:cNvPr>
              <p:cNvSpPr/>
              <p:nvPr/>
            </p:nvSpPr>
            <p:spPr>
              <a:xfrm>
                <a:off x="8028432" y="3437823"/>
                <a:ext cx="3200400" cy="566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CONFIGURATION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5697923-2D60-4BB6-BBA9-73E95443F283}"/>
                  </a:ext>
                </a:extLst>
              </p:cNvPr>
              <p:cNvSpPr/>
              <p:nvPr/>
            </p:nvSpPr>
            <p:spPr>
              <a:xfrm>
                <a:off x="8028432" y="4108276"/>
                <a:ext cx="3200400" cy="566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DEPENDENCIES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81E2EF-D8A9-479A-9253-F9F67F598A74}"/>
                  </a:ext>
                </a:extLst>
              </p:cNvPr>
              <p:cNvSpPr/>
              <p:nvPr/>
            </p:nvSpPr>
            <p:spPr>
              <a:xfrm>
                <a:off x="8028432" y="4778729"/>
                <a:ext cx="3200400" cy="566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APPLICATION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E52FEB6-6F5E-4D86-8BE5-28C7C2D3473F}"/>
                  </a:ext>
                </a:extLst>
              </p:cNvPr>
              <p:cNvSpPr/>
              <p:nvPr/>
            </p:nvSpPr>
            <p:spPr>
              <a:xfrm>
                <a:off x="8028432" y="5452003"/>
                <a:ext cx="3200400" cy="5669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ENTRY POINT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30A091-42AF-4744-BEA2-8AE487A0A630}"/>
                </a:ext>
              </a:extLst>
            </p:cNvPr>
            <p:cNvSpPr/>
            <p:nvPr/>
          </p:nvSpPr>
          <p:spPr>
            <a:xfrm>
              <a:off x="5181600" y="681642"/>
              <a:ext cx="3419855" cy="56732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</a:rPr>
                <a:t>CONTAINER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24DBFFEA-C104-4774-AF94-753B0B45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79" y="1597576"/>
            <a:ext cx="3922765" cy="2797686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8214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AB301-F072-47C5-A304-A58EC662790B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3E9B303-9623-4D2F-AD89-A6309584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8" y="1597576"/>
            <a:ext cx="3968482" cy="2797686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CONTAINER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APPLICATION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21CE5-339A-47DF-AF91-84F4CEEC3167}"/>
              </a:ext>
            </a:extLst>
          </p:cNvPr>
          <p:cNvSpPr/>
          <p:nvPr/>
        </p:nvSpPr>
        <p:spPr>
          <a:xfrm>
            <a:off x="4981574" y="5391149"/>
            <a:ext cx="6753145" cy="741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INFRASTRUCTURE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804AD-3422-47AB-AEB3-1B7849FA31DC}"/>
              </a:ext>
            </a:extLst>
          </p:cNvPr>
          <p:cNvSpPr/>
          <p:nvPr/>
        </p:nvSpPr>
        <p:spPr>
          <a:xfrm>
            <a:off x="4981574" y="4524374"/>
            <a:ext cx="6753149" cy="741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HOST OPERATING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99D367-857A-4431-877A-6964176AA7E0}"/>
              </a:ext>
            </a:extLst>
          </p:cNvPr>
          <p:cNvSpPr/>
          <p:nvPr/>
        </p:nvSpPr>
        <p:spPr>
          <a:xfrm>
            <a:off x="4981574" y="3653969"/>
            <a:ext cx="6753151" cy="741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CONTAINER RUNTIME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71B2BE-EDC0-46CE-879C-D134F50BCDF5}"/>
              </a:ext>
            </a:extLst>
          </p:cNvPr>
          <p:cNvSpPr/>
          <p:nvPr/>
        </p:nvSpPr>
        <p:spPr>
          <a:xfrm>
            <a:off x="4981575" y="922876"/>
            <a:ext cx="1038214" cy="2601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CONTAINER INSTANCE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06F807-4E27-46F9-ADD1-1BB926B29D10}"/>
              </a:ext>
            </a:extLst>
          </p:cNvPr>
          <p:cNvSpPr/>
          <p:nvPr/>
        </p:nvSpPr>
        <p:spPr>
          <a:xfrm>
            <a:off x="6124564" y="922876"/>
            <a:ext cx="1038214" cy="2601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CONTAINER INSTANCE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9EE8CD-BE99-4DE2-B9A1-9AD4E1EF029A}"/>
              </a:ext>
            </a:extLst>
          </p:cNvPr>
          <p:cNvSpPr/>
          <p:nvPr/>
        </p:nvSpPr>
        <p:spPr>
          <a:xfrm>
            <a:off x="7267553" y="922876"/>
            <a:ext cx="1038214" cy="2601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CONTAINER INSTANCE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1F887F-D9D9-4DE3-BBE8-76396F856271}"/>
              </a:ext>
            </a:extLst>
          </p:cNvPr>
          <p:cNvSpPr/>
          <p:nvPr/>
        </p:nvSpPr>
        <p:spPr>
          <a:xfrm>
            <a:off x="8410542" y="922875"/>
            <a:ext cx="1038214" cy="2601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CONTAINER INSTANCE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7FE27E-A230-41EF-84E5-8B0775DADF76}"/>
              </a:ext>
            </a:extLst>
          </p:cNvPr>
          <p:cNvSpPr/>
          <p:nvPr/>
        </p:nvSpPr>
        <p:spPr>
          <a:xfrm>
            <a:off x="9553531" y="922874"/>
            <a:ext cx="1038214" cy="2601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CONTAINER INSTANCE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8499C-39EF-4482-8749-F73EEF133FB2}"/>
              </a:ext>
            </a:extLst>
          </p:cNvPr>
          <p:cNvSpPr/>
          <p:nvPr/>
        </p:nvSpPr>
        <p:spPr>
          <a:xfrm>
            <a:off x="10696520" y="922873"/>
            <a:ext cx="1038214" cy="2601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CONTAINER INSTANCE</a:t>
            </a:r>
          </a:p>
        </p:txBody>
      </p:sp>
    </p:spTree>
    <p:extLst>
      <p:ext uri="{BB962C8B-B14F-4D97-AF65-F5344CB8AC3E}">
        <p14:creationId xmlns:p14="http://schemas.microsoft.com/office/powerpoint/2010/main" val="366669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9590004-8999-4063-B796-751204FB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What </a:t>
            </a:r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GB" sz="8000" u="sng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Why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</a:t>
            </a:r>
            <a:r>
              <a:rPr lang="en-GB" sz="8000" dirty="0">
                <a:solidFill>
                  <a:srgbClr val="4472C4"/>
                </a:solidFill>
                <a:latin typeface="Helvetica LT Pro ExtraComp" panose="020B0508030502060204" pitchFamily="34" charset="0"/>
              </a:rPr>
              <a:t>/</a:t>
            </a: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 How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53801F-9F18-415D-8387-2818E42EE25E}"/>
              </a:ext>
            </a:extLst>
          </p:cNvPr>
          <p:cNvSpPr txBox="1">
            <a:spLocks/>
          </p:cNvSpPr>
          <p:nvPr/>
        </p:nvSpPr>
        <p:spPr>
          <a:xfrm>
            <a:off x="5297424" y="1597575"/>
            <a:ext cx="627887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8000" dirty="0">
              <a:solidFill>
                <a:schemeClr val="bg1"/>
              </a:solidFill>
              <a:latin typeface="Helvetica LT Pro ExtraComp" panose="020B05080305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8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C57CC-DA95-4796-9F16-90A92297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610138"/>
            <a:ext cx="6172200" cy="3597965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GB" sz="16600" dirty="0">
                <a:solidFill>
                  <a:schemeClr val="bg1"/>
                </a:solidFill>
                <a:latin typeface="Catamaran" panose="00000500000000000000" pitchFamily="2" charset="0"/>
                <a:cs typeface="Catamaran" panose="00000500000000000000" pitchFamily="2" charset="0"/>
              </a:rPr>
              <a:t>$3.76tn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6F1DD-48CF-451F-8307-0B0239D1E557}"/>
              </a:ext>
            </a:extLst>
          </p:cNvPr>
          <p:cNvCxnSpPr>
            <a:cxnSpLocks/>
          </p:cNvCxnSpPr>
          <p:nvPr/>
        </p:nvCxnSpPr>
        <p:spPr>
          <a:xfrm>
            <a:off x="4394684" y="922876"/>
            <a:ext cx="0" cy="520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B66D67F-C998-426E-8046-5F386B8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32" y="1597576"/>
            <a:ext cx="3986776" cy="3971120"/>
          </a:xfrm>
        </p:spPr>
        <p:txBody>
          <a:bodyPr anchor="t">
            <a:normAutofit/>
          </a:bodyPr>
          <a:lstStyle/>
          <a:p>
            <a:pPr algn="r"/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CLOUD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REVENUE</a:t>
            </a:r>
            <a:b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</a:br>
            <a:r>
              <a:rPr lang="en-GB" sz="8000" dirty="0">
                <a:solidFill>
                  <a:schemeClr val="bg1"/>
                </a:solidFill>
                <a:latin typeface="Helvetica LT Pro ExtraComp" panose="020B0508030502060204" pitchFamily="34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37364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5967</TotalTime>
  <Words>515</Words>
  <Application>Microsoft Office PowerPoint</Application>
  <PresentationFormat>Widescreen</PresentationFormat>
  <Paragraphs>162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Catamaran</vt:lpstr>
      <vt:lpstr>Consolas</vt:lpstr>
      <vt:lpstr>Helvetica LT Pro ExtraComp</vt:lpstr>
      <vt:lpstr>Office Theme</vt:lpstr>
      <vt:lpstr>PowerPoint Presentation</vt:lpstr>
      <vt:lpstr>What / Why / How</vt:lpstr>
      <vt:lpstr>What / Why / How</vt:lpstr>
      <vt:lpstr>COMPUTE EVOLUTION</vt:lpstr>
      <vt:lpstr>PowerPoint Presentation</vt:lpstr>
      <vt:lpstr>CONTENTS</vt:lpstr>
      <vt:lpstr>CONTAINER APPLICATION</vt:lpstr>
      <vt:lpstr>What / Why / How</vt:lpstr>
      <vt:lpstr>CLOUD REVENUE 2019</vt:lpstr>
      <vt:lpstr>$3,760,000,000,000</vt:lpstr>
      <vt:lpstr>$3,760,000,000,000</vt:lpstr>
      <vt:lpstr>VENDOR LOCK-IN</vt:lpstr>
      <vt:lpstr>MULTI VENDOR CLOUD</vt:lpstr>
      <vt:lpstr>HYBRID CLOUD</vt:lpstr>
      <vt:lpstr>CONTAINER BENEFITS</vt:lpstr>
      <vt:lpstr>What / Why / How</vt:lpstr>
      <vt:lpstr>DOCKER</vt:lpstr>
      <vt:lpstr>DOCKERFILE</vt:lpstr>
      <vt:lpstr>AZURE SERVICES</vt:lpstr>
      <vt:lpstr>AZURE CONTAINER REGISTRY</vt:lpstr>
      <vt:lpstr>AZURE CONTAINER REGISTRY</vt:lpstr>
      <vt:lpstr>AZURE CONTAINER INSTANCES</vt:lpstr>
      <vt:lpstr>AZURE CONTAINER INSTANCES</vt:lpstr>
      <vt:lpstr>SERVICE FABRIC MESH</vt:lpstr>
      <vt:lpstr>SERVICE FABRIC MESH</vt:lpstr>
      <vt:lpstr>SERVICE FABRIC MESH</vt:lpstr>
      <vt:lpstr>AZURE DEVOPS</vt:lpstr>
      <vt:lpstr>SCALABLE / PORTABLE / ENCAPSULATED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dc:creator>Simon Dale</dc:creator>
  <cp:lastModifiedBy>Simon Dale</cp:lastModifiedBy>
  <cp:revision>34</cp:revision>
  <dcterms:created xsi:type="dcterms:W3CDTF">2019-02-13T21:27:28Z</dcterms:created>
  <dcterms:modified xsi:type="dcterms:W3CDTF">2019-03-20T22:50:37Z</dcterms:modified>
</cp:coreProperties>
</file>