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9" r:id="rId7"/>
    <p:sldId id="270" r:id="rId8"/>
    <p:sldId id="271" r:id="rId9"/>
    <p:sldId id="262" r:id="rId10"/>
    <p:sldId id="283" r:id="rId11"/>
    <p:sldId id="272" r:id="rId12"/>
    <p:sldId id="277" r:id="rId13"/>
    <p:sldId id="268" r:id="rId14"/>
    <p:sldId id="284" r:id="rId15"/>
    <p:sldId id="278" r:id="rId16"/>
    <p:sldId id="279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4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6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4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2EDB-A241-4DB8-9DD4-D0E3DCE31B60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FD1A-217B-4CD9-989F-397CAD998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79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microsoft.com/en-us/learning/exam-az-101.aspx" TargetMode="External"/><Relationship Id="rId7" Type="http://schemas.openxmlformats.org/officeDocument/2006/relationships/hyperlink" Target="https://www.microsoft.com/en-us/learning/exam-az-400.aspx" TargetMode="External"/><Relationship Id="rId2" Type="http://schemas.openxmlformats.org/officeDocument/2006/relationships/hyperlink" Target="https://www.microsoft.com/en-us/learning/exam-az-10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learning/exam-az-301.aspx" TargetMode="External"/><Relationship Id="rId5" Type="http://schemas.openxmlformats.org/officeDocument/2006/relationships/hyperlink" Target="https://www.microsoft.com/en-us/learning/exam-az-300.aspx" TargetMode="External"/><Relationship Id="rId4" Type="http://schemas.openxmlformats.org/officeDocument/2006/relationships/hyperlink" Target="https://www.microsoft.com/en-us/learning/exam-az-203.aspx" TargetMode="Externa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ischool.microsoft.com/" TargetMode="External"/><Relationship Id="rId2" Type="http://schemas.openxmlformats.org/officeDocument/2006/relationships/hyperlink" Target="http://azurecitade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pler.bjss.com/display/BCDF/Azure+-+Getting+Started" TargetMode="External"/><Relationship Id="rId4" Type="http://schemas.openxmlformats.org/officeDocument/2006/relationships/hyperlink" Target="https://channel9.msdn.com/Shows/Azure-Frida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" TargetMode="External"/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azure/overview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3644-73E4-4157-8C99-18D923D11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GB" sz="8800" dirty="0">
                <a:solidFill>
                  <a:srgbClr val="FFFFFF"/>
                </a:solidFill>
                <a:latin typeface="Helvetica LT Pro ExtraComp" panose="020B0508030502060204" pitchFamily="34" charset="0"/>
              </a:rPr>
              <a:t>Azure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BD6-9BDB-40A5-B180-1DDCFD5C8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Introduction to Microsoft Azure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E71A82-77AA-4635-A278-E4D609A40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12" y="528695"/>
            <a:ext cx="3507458" cy="35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308D-1B23-4074-9B11-5CCE8C2F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Data Storage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Web / App / Function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Networks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VMs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Containers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Service Fabric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Kubernetes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Security, Monitoring, Alerting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IoT, Stream Processing</a:t>
            </a:r>
          </a:p>
          <a:p>
            <a:r>
              <a:rPr lang="en-GB" dirty="0">
                <a:latin typeface="Catamaran" panose="00000500000000000000" pitchFamily="2" charset="0"/>
                <a:cs typeface="Catamaran" panose="00000500000000000000" pitchFamily="2" charset="0"/>
              </a:rPr>
              <a:t>Azure ML Studio, Cognitive 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0B69-5396-42BB-A7E9-8E169A49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Infrastructure (AZ-10X)</a:t>
            </a:r>
          </a:p>
          <a:p>
            <a:pPr lvl="1"/>
            <a:r>
              <a:rPr lang="en-GB" dirty="0">
                <a:hlinkClick r:id="rId2"/>
              </a:rPr>
              <a:t>https://www.microsoft.com/en-us/learning/exam-az-100.aspx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https://www.microsoft.com/en-us/learning/exam-az-101.aspx</a:t>
            </a:r>
            <a:r>
              <a:rPr lang="en-GB" dirty="0"/>
              <a:t> </a:t>
            </a:r>
          </a:p>
          <a:p>
            <a:r>
              <a:rPr lang="en-GB" dirty="0"/>
              <a:t>Development (AZ-20X)</a:t>
            </a:r>
          </a:p>
          <a:p>
            <a:pPr lvl="1"/>
            <a:r>
              <a:rPr lang="en-GB" dirty="0">
                <a:hlinkClick r:id="rId4"/>
              </a:rPr>
              <a:t>https://www.microsoft.com/en-us/learning/exam-az-203.aspx</a:t>
            </a:r>
            <a:r>
              <a:rPr lang="en-GB" dirty="0"/>
              <a:t> </a:t>
            </a:r>
          </a:p>
          <a:p>
            <a:r>
              <a:rPr lang="en-GB" dirty="0"/>
              <a:t>Architecture (AZ-30X)</a:t>
            </a:r>
          </a:p>
          <a:p>
            <a:pPr lvl="1"/>
            <a:r>
              <a:rPr lang="en-GB" dirty="0">
                <a:hlinkClick r:id="rId5"/>
              </a:rPr>
              <a:t>https://www.microsoft.com/en-us/learning/exam-az-300.aspx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https://www.microsoft.com/en-us/learning/exam-az-301.aspx</a:t>
            </a:r>
            <a:endParaRPr lang="en-GB" dirty="0"/>
          </a:p>
          <a:p>
            <a:r>
              <a:rPr lang="en-GB" dirty="0"/>
              <a:t>DevOps (AZ-40X)</a:t>
            </a:r>
          </a:p>
          <a:p>
            <a:pPr lvl="1"/>
            <a:r>
              <a:rPr lang="en-GB" dirty="0">
                <a:hlinkClick r:id="rId7"/>
              </a:rPr>
              <a:t>https://www.microsoft.com/en-us/learning/exam-az-400.aspx</a:t>
            </a:r>
            <a:endParaRPr lang="en-GB" dirty="0"/>
          </a:p>
        </p:txBody>
      </p:sp>
      <p:pic>
        <p:nvPicPr>
          <p:cNvPr id="6" name="Picture 5" descr="A blue and white sign&#10;&#10;Description generated with very high confidence">
            <a:extLst>
              <a:ext uri="{FF2B5EF4-FFF2-40B4-BE49-F238E27FC236}">
                <a16:creationId xmlns:a16="http://schemas.microsoft.com/office/drawing/2014/main" id="{10724A68-A011-49A3-8E98-3CDBD70A3F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075" y="4143375"/>
            <a:ext cx="1562366" cy="1562366"/>
          </a:xfrm>
          <a:prstGeom prst="rect">
            <a:avLst/>
          </a:prstGeom>
        </p:spPr>
      </p:pic>
      <p:pic>
        <p:nvPicPr>
          <p:cNvPr id="8" name="Picture 7" descr="A blue and white sign&#10;&#10;Description generated with very high confidence">
            <a:extLst>
              <a:ext uri="{FF2B5EF4-FFF2-40B4-BE49-F238E27FC236}">
                <a16:creationId xmlns:a16="http://schemas.microsoft.com/office/drawing/2014/main" id="{059B32C5-2479-4813-91CC-EF1A0E38D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075" y="1933442"/>
            <a:ext cx="1562366" cy="15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10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8EBC-25BD-497F-A571-A3DB98C0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MSDN</a:t>
            </a:r>
          </a:p>
          <a:p>
            <a:r>
              <a:rPr lang="en-GB" dirty="0"/>
              <a:t>O’Reilly Learning (Safari Books Online)</a:t>
            </a:r>
          </a:p>
          <a:p>
            <a:r>
              <a:rPr lang="en-GB" dirty="0"/>
              <a:t>Azure Citadel (</a:t>
            </a:r>
            <a:r>
              <a:rPr lang="en-GB" dirty="0">
                <a:hlinkClick r:id="rId2"/>
              </a:rPr>
              <a:t>http://azurecitadel.com</a:t>
            </a:r>
            <a:r>
              <a:rPr lang="en-GB" dirty="0"/>
              <a:t>)</a:t>
            </a:r>
          </a:p>
          <a:p>
            <a:r>
              <a:rPr lang="en-GB" dirty="0"/>
              <a:t>AI School (</a:t>
            </a:r>
            <a:r>
              <a:rPr lang="en-GB" dirty="0">
                <a:hlinkClick r:id="rId3"/>
              </a:rPr>
              <a:t>http://aischool.microsoft.com</a:t>
            </a:r>
            <a:r>
              <a:rPr lang="en-GB" dirty="0"/>
              <a:t>)</a:t>
            </a:r>
          </a:p>
          <a:p>
            <a:r>
              <a:rPr lang="en-GB" dirty="0"/>
              <a:t>Azure Friday (</a:t>
            </a:r>
            <a:r>
              <a:rPr lang="en-GB" dirty="0">
                <a:hlinkClick r:id="rId4"/>
              </a:rPr>
              <a:t>https://channel9.msdn.com/Shows/Azure-Friday</a:t>
            </a:r>
            <a:r>
              <a:rPr lang="en-GB" dirty="0"/>
              <a:t>)</a:t>
            </a:r>
          </a:p>
          <a:p>
            <a:r>
              <a:rPr lang="en-GB" dirty="0"/>
              <a:t>Udemy/Linux Academy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https://kepler.bjss.com/display/BCDF/Azure+-+Getting+Started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67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Sample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C1250-7069-4FDB-A33B-1EC27AF96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9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Web Application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DDDF1-EFE3-4302-BDF8-21BB49E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App Service Environment</a:t>
            </a:r>
          </a:p>
          <a:p>
            <a:r>
              <a:rPr lang="en-GB" dirty="0"/>
              <a:t>ASP.NET MVC Application</a:t>
            </a:r>
          </a:p>
          <a:p>
            <a:r>
              <a:rPr lang="en-GB" dirty="0"/>
              <a:t>KeyVault</a:t>
            </a:r>
          </a:p>
          <a:p>
            <a:r>
              <a:rPr lang="en-GB" dirty="0"/>
              <a:t>Azure DevOps Deployment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60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Break into Teams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20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Start Hacking!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69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Recap &amp; Progress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526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End.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94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Azure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6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DEAEC3E-3045-44B7-8321-2F092CBA858E}"/>
              </a:ext>
            </a:extLst>
          </p:cNvPr>
          <p:cNvSpPr/>
          <p:nvPr/>
        </p:nvSpPr>
        <p:spPr>
          <a:xfrm>
            <a:off x="7026588" y="1057397"/>
            <a:ext cx="2548859" cy="2506781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5A6575-6E8C-4DB9-8EE0-06A1CDD65061}"/>
              </a:ext>
            </a:extLst>
          </p:cNvPr>
          <p:cNvSpPr/>
          <p:nvPr/>
        </p:nvSpPr>
        <p:spPr>
          <a:xfrm>
            <a:off x="7204741" y="1232609"/>
            <a:ext cx="2192554" cy="2156358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B9CD3D-840D-4ABA-B7FD-D31B10ADA50E}"/>
              </a:ext>
            </a:extLst>
          </p:cNvPr>
          <p:cNvSpPr/>
          <p:nvPr/>
        </p:nvSpPr>
        <p:spPr>
          <a:xfrm>
            <a:off x="7399012" y="1408782"/>
            <a:ext cx="1804012" cy="180401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A31179-3A90-4D05-8E9F-023B72A8F885}"/>
              </a:ext>
            </a:extLst>
          </p:cNvPr>
          <p:cNvSpPr/>
          <p:nvPr/>
        </p:nvSpPr>
        <p:spPr>
          <a:xfrm>
            <a:off x="7615218" y="1624988"/>
            <a:ext cx="1371600" cy="137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Azure DevOps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 smarter, collaborate better, and ship faster with a set of modern dev services.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4C771-1738-46B3-AA9B-F1AB31F1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8" y="5327537"/>
            <a:ext cx="508026" cy="508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8CD4D-A2E2-4B67-A2D9-42F4796F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7" y="5327537"/>
            <a:ext cx="508026" cy="508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2EB64-5A53-48BE-8D5A-2169A673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96" y="5327537"/>
            <a:ext cx="508026" cy="508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7CDEE-4253-442F-9191-5719545EA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95" y="5327537"/>
            <a:ext cx="508026" cy="508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D155EB-7CCA-4003-85DD-7A89B0173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94" y="5378340"/>
            <a:ext cx="457223" cy="4572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CFE49C-6264-4920-A4A0-293FD1128BF7}"/>
              </a:ext>
            </a:extLst>
          </p:cNvPr>
          <p:cNvSpPr txBox="1"/>
          <p:nvPr/>
        </p:nvSpPr>
        <p:spPr>
          <a:xfrm>
            <a:off x="7805528" y="217998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B0F0"/>
                </a:solidFill>
              </a:rPr>
              <a:t>Azure DevOps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4ECA36-3630-4164-92C9-F3B00CECC61D}"/>
              </a:ext>
            </a:extLst>
          </p:cNvPr>
          <p:cNvSpPr/>
          <p:nvPr/>
        </p:nvSpPr>
        <p:spPr>
          <a:xfrm>
            <a:off x="9916353" y="441239"/>
            <a:ext cx="694948" cy="6949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7E4CAD-EC24-48E3-AC31-50730765336D}"/>
              </a:ext>
            </a:extLst>
          </p:cNvPr>
          <p:cNvSpPr/>
          <p:nvPr/>
        </p:nvSpPr>
        <p:spPr>
          <a:xfrm>
            <a:off x="9946549" y="420876"/>
            <a:ext cx="694948" cy="6949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F3CAC0-D9BB-4D40-83CF-F906F2B2AD78}"/>
              </a:ext>
            </a:extLst>
          </p:cNvPr>
          <p:cNvSpPr/>
          <p:nvPr/>
        </p:nvSpPr>
        <p:spPr>
          <a:xfrm>
            <a:off x="5284781" y="614760"/>
            <a:ext cx="694948" cy="6949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097876-39CF-4A09-9C05-C7D89F570A20}"/>
              </a:ext>
            </a:extLst>
          </p:cNvPr>
          <p:cNvSpPr/>
          <p:nvPr/>
        </p:nvSpPr>
        <p:spPr>
          <a:xfrm>
            <a:off x="5314977" y="594397"/>
            <a:ext cx="694948" cy="6949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753B48-701B-4430-B437-95F9391A17CE}"/>
              </a:ext>
            </a:extLst>
          </p:cNvPr>
          <p:cNvSpPr/>
          <p:nvPr/>
        </p:nvSpPr>
        <p:spPr>
          <a:xfrm>
            <a:off x="4721501" y="2461955"/>
            <a:ext cx="694948" cy="6949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2B381A-B84F-4614-9A18-3F95609F2327}"/>
              </a:ext>
            </a:extLst>
          </p:cNvPr>
          <p:cNvSpPr/>
          <p:nvPr/>
        </p:nvSpPr>
        <p:spPr>
          <a:xfrm>
            <a:off x="4751697" y="2441592"/>
            <a:ext cx="694948" cy="6949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9A6A32-75A4-43DB-AE45-4F146C395187}"/>
              </a:ext>
            </a:extLst>
          </p:cNvPr>
          <p:cNvSpPr/>
          <p:nvPr/>
        </p:nvSpPr>
        <p:spPr>
          <a:xfrm>
            <a:off x="6308012" y="3589588"/>
            <a:ext cx="694948" cy="6949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F8ACFF-27E2-44F9-BAA2-2BDF1DAF484B}"/>
              </a:ext>
            </a:extLst>
          </p:cNvPr>
          <p:cNvSpPr/>
          <p:nvPr/>
        </p:nvSpPr>
        <p:spPr>
          <a:xfrm>
            <a:off x="6338208" y="3569225"/>
            <a:ext cx="694948" cy="6949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DFD44E-AC3C-4E13-BDDD-E13DC7FD9734}"/>
              </a:ext>
            </a:extLst>
          </p:cNvPr>
          <p:cNvSpPr/>
          <p:nvPr/>
        </p:nvSpPr>
        <p:spPr>
          <a:xfrm>
            <a:off x="11064803" y="2970084"/>
            <a:ext cx="694948" cy="6949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43ADDE-EEE9-48C0-B210-40DCFFED6011}"/>
              </a:ext>
            </a:extLst>
          </p:cNvPr>
          <p:cNvSpPr/>
          <p:nvPr/>
        </p:nvSpPr>
        <p:spPr>
          <a:xfrm>
            <a:off x="11094999" y="2949721"/>
            <a:ext cx="694948" cy="69494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C53049-149E-4416-899F-A97C6C259C97}"/>
              </a:ext>
            </a:extLst>
          </p:cNvPr>
          <p:cNvCxnSpPr>
            <a:cxnSpLocks/>
          </p:cNvCxnSpPr>
          <p:nvPr/>
        </p:nvCxnSpPr>
        <p:spPr>
          <a:xfrm>
            <a:off x="5979729" y="1099657"/>
            <a:ext cx="1711611" cy="9080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A47059-86F9-491F-89B1-8B553FC5B378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446645" y="2492601"/>
            <a:ext cx="2180731" cy="2964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1667DF-6DC6-42F7-90C5-AEE712F3D37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6931383" y="2896337"/>
            <a:ext cx="999590" cy="7746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3D606-6B89-43D5-8D8D-C75E97F2745C}"/>
              </a:ext>
            </a:extLst>
          </p:cNvPr>
          <p:cNvCxnSpPr>
            <a:cxnSpLocks/>
          </p:cNvCxnSpPr>
          <p:nvPr/>
        </p:nvCxnSpPr>
        <p:spPr>
          <a:xfrm>
            <a:off x="8948248" y="2507908"/>
            <a:ext cx="2146751" cy="6633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360499-A9C8-4BDA-95A6-9D7252CAB0AB}"/>
              </a:ext>
            </a:extLst>
          </p:cNvPr>
          <p:cNvCxnSpPr>
            <a:cxnSpLocks/>
            <a:stCxn id="24" idx="3"/>
            <a:endCxn id="19" idx="7"/>
          </p:cNvCxnSpPr>
          <p:nvPr/>
        </p:nvCxnSpPr>
        <p:spPr>
          <a:xfrm flipH="1">
            <a:off x="8785952" y="1034414"/>
            <a:ext cx="1232174" cy="7914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81B8E24F-DB22-4C8C-BFC6-39534D171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9577" y="3684090"/>
            <a:ext cx="412209" cy="41220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1359458-AF06-4D9A-B8C3-7740A46C3A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7787" y="572114"/>
            <a:ext cx="392472" cy="3924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8FE1404-60A8-44AF-828C-21CEB6874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6303" y="2612282"/>
            <a:ext cx="567727" cy="3879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C2808D-8C10-4C9D-BEB8-12F5DE8976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5240" y="248553"/>
            <a:ext cx="7331552" cy="41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6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Software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6E87-3F48-4B18-A492-3E0476701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12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Azure Portal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CCC596-7C57-4698-9AA4-8AA7FFFE5F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1F813-49D6-4A88-9608-3B9C3D01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https://portal.azure.com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65B2-644F-43A7-AC97-D70F87C984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9800" y="987425"/>
            <a:ext cx="6172200" cy="487362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38DFF-874A-43E5-AEED-BE078B8B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4" y="2057400"/>
            <a:ext cx="6028675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Azure Shell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CCC596-7C57-4698-9AA4-8AA7FFFE5F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1F813-49D6-4A88-9608-3B9C3D01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https://shell.azure.com</a:t>
            </a: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https://docs.microsoft.com/en-us/cli/azure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65B2-644F-43A7-AC97-D70F87C984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9800" y="987425"/>
            <a:ext cx="6172200" cy="487362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7F17-E1B7-4DBC-A657-9E1321F1A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4" y="2057401"/>
            <a:ext cx="6050841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4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PowerShell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CCC596-7C57-4698-9AA4-8AA7FFFE5F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1F813-49D6-4A88-9608-3B9C3D01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https://github.com/powershell/powershell</a:t>
            </a:r>
            <a:endParaRPr lang="en-GB" dirty="0"/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https://docs.microsoft.com/en-us/powershell/azure/overview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65B2-644F-43A7-AC97-D70F87C984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9800" y="987425"/>
            <a:ext cx="6172200" cy="487362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03F74-4D9A-4193-A8DC-0AB41E95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4" y="2057400"/>
            <a:ext cx="5691554" cy="37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VS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1F813-49D6-4A88-9608-3B9C3D01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665B2-644F-43A7-AC97-D70F87C984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9800" y="987425"/>
            <a:ext cx="6172200" cy="487362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7B6C0-61DB-47A5-A8DA-87129D31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4" y="2057400"/>
            <a:ext cx="6050841" cy="3811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40A44C-0A0A-43F2-AA0D-7EDC61AC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75" y="2553433"/>
            <a:ext cx="3252421" cy="388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E8C7C-D51B-437C-8B2A-8C42974E5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75" y="3063020"/>
            <a:ext cx="3252421" cy="42347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B6D1DDA-8CEC-4D8D-A73C-A571ACAE1DE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023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35E-03D3-4BDA-8C63-31309C4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Helvetica LT Pro ExtraComp" panose="020B0508030502060204" pitchFamily="34" charset="0"/>
              </a:rPr>
              <a:t>ARM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308D-1B23-4074-9B11-5CCE8C2F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2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https://github.com/Azure/azure-quickstart-templates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A3EB6-6015-470A-A01E-C2509D7FF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7993" y="1825625"/>
            <a:ext cx="662508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"$schema"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"https://schema.management.azure.com/schemas/2015-01-01/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deploymentTemplate.json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#"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"</a:t>
            </a:r>
            <a:r>
              <a:rPr lang="en-GB" sz="900" dirty="0" err="1">
                <a:solidFill>
                  <a:srgbClr val="C7444A"/>
                </a:solidFill>
                <a:latin typeface="Consolas" panose="020B0609020204030204" pitchFamily="49" charset="0"/>
              </a:rPr>
              <a:t>contentVersion</a:t>
            </a: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"1.0.0.0"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"parameters"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{},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"resources"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"name"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"[parameters('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storageAccountName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')]"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"type"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Microsoft.Storage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/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storageAccounts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</a:t>
            </a:r>
            <a:r>
              <a:rPr lang="en-GB" sz="900" dirty="0" err="1">
                <a:solidFill>
                  <a:srgbClr val="C7444A"/>
                </a:solidFill>
                <a:latin typeface="Consolas" panose="020B0609020204030204" pitchFamily="49" charset="0"/>
              </a:rPr>
              <a:t>apiVersion</a:t>
            </a: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"2018-07-01"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"location"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"[parameters('location')]"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"kind"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"StorageV2"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</a:t>
            </a:r>
            <a:r>
              <a:rPr lang="en-GB" sz="900" dirty="0" err="1">
                <a:solidFill>
                  <a:srgbClr val="C7444A"/>
                </a:solidFill>
                <a:latin typeface="Consolas" panose="020B0609020204030204" pitchFamily="49" charset="0"/>
              </a:rPr>
              <a:t>sku</a:t>
            </a: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"name"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Standard_LRS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"tier"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"Standard"</a:t>
            </a:r>
            <a:endParaRPr lang="en-GB" sz="9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"properties"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"</a:t>
            </a:r>
            <a:r>
              <a:rPr lang="en-GB" sz="900" dirty="0" err="1">
                <a:solidFill>
                  <a:srgbClr val="C7444A"/>
                </a:solidFill>
                <a:latin typeface="Consolas" panose="020B0609020204030204" pitchFamily="49" charset="0"/>
              </a:rPr>
              <a:t>accessTier</a:t>
            </a: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"Hot"</a:t>
            </a:r>
            <a:endParaRPr lang="en-GB" sz="9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"resources"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    "name"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"[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concat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('default/', parameters('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containerName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'))]"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    "type"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blobServices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/containers"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    "</a:t>
            </a:r>
            <a:r>
              <a:rPr lang="en-GB" sz="900" dirty="0" err="1">
                <a:solidFill>
                  <a:srgbClr val="C7444A"/>
                </a:solidFill>
                <a:latin typeface="Consolas" panose="020B0609020204030204" pitchFamily="49" charset="0"/>
              </a:rPr>
              <a:t>apiVersion</a:t>
            </a: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"2018-07-01"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                    "</a:t>
            </a:r>
            <a:r>
              <a:rPr lang="en-GB" sz="900" dirty="0" err="1">
                <a:solidFill>
                  <a:srgbClr val="C7444A"/>
                </a:solidFill>
                <a:latin typeface="Consolas" panose="020B0609020204030204" pitchFamily="49" charset="0"/>
              </a:rPr>
              <a:t>dependsOn</a:t>
            </a:r>
            <a:r>
              <a:rPr lang="en-GB" sz="900" dirty="0">
                <a:solidFill>
                  <a:srgbClr val="C7444A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                        "[parameters('</a:t>
            </a:r>
            <a:r>
              <a:rPr lang="en-GB" sz="900" dirty="0" err="1">
                <a:solidFill>
                  <a:srgbClr val="9AA83A"/>
                </a:solidFill>
                <a:latin typeface="Consolas" panose="020B0609020204030204" pitchFamily="49" charset="0"/>
              </a:rPr>
              <a:t>storageAccountName</a:t>
            </a:r>
            <a:r>
              <a:rPr lang="en-GB" sz="900" dirty="0">
                <a:solidFill>
                  <a:srgbClr val="9AA83A"/>
                </a:solidFill>
                <a:latin typeface="Consolas" panose="020B0609020204030204" pitchFamily="49" charset="0"/>
              </a:rPr>
              <a:t>')]"</a:t>
            </a:r>
            <a:endParaRPr lang="en-GB" sz="9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    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D454-844A-494B-92E2-C5D785250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46" y="3121534"/>
            <a:ext cx="4466261" cy="30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2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520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Catamaran</vt:lpstr>
      <vt:lpstr>Consolas</vt:lpstr>
      <vt:lpstr>Helvetica LT Pro ExtraComp</vt:lpstr>
      <vt:lpstr>Office Theme</vt:lpstr>
      <vt:lpstr>Azure Workshop</vt:lpstr>
      <vt:lpstr>Azure Platform</vt:lpstr>
      <vt:lpstr>Azure DevOps</vt:lpstr>
      <vt:lpstr>Software Requirements</vt:lpstr>
      <vt:lpstr>Azure Portal</vt:lpstr>
      <vt:lpstr>Azure Shell</vt:lpstr>
      <vt:lpstr>PowerShell</vt:lpstr>
      <vt:lpstr>VS Code</vt:lpstr>
      <vt:lpstr>ARM Templates</vt:lpstr>
      <vt:lpstr>Workshop Overview</vt:lpstr>
      <vt:lpstr>Certifications</vt:lpstr>
      <vt:lpstr>Learning Resources</vt:lpstr>
      <vt:lpstr>Sample Project</vt:lpstr>
      <vt:lpstr>Web Application </vt:lpstr>
      <vt:lpstr>Break into Teams</vt:lpstr>
      <vt:lpstr>Start Hacking!</vt:lpstr>
      <vt:lpstr>Recap &amp; Progress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Workshop</dc:title>
  <dc:creator>Simon Dale</dc:creator>
  <cp:lastModifiedBy>Simon Dale</cp:lastModifiedBy>
  <cp:revision>21</cp:revision>
  <dcterms:created xsi:type="dcterms:W3CDTF">2019-02-22T08:39:43Z</dcterms:created>
  <dcterms:modified xsi:type="dcterms:W3CDTF">2019-03-07T16:51:52Z</dcterms:modified>
</cp:coreProperties>
</file>