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986"/>
  </p:normalViewPr>
  <p:slideViewPr>
    <p:cSldViewPr snapToGrid="0" snapToObjects="1">
      <p:cViewPr varScale="1">
        <p:scale>
          <a:sx n="102" d="100"/>
          <a:sy n="102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0F89-B5B2-0245-84A4-0DBE232CF26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1851-7868-B942-8D1F-2492F789DC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4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Yuchen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41851-7868-B942-8D1F-2492F789D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9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41851-7868-B942-8D1F-2492F789D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roblog.jonworth.eu/" TargetMode="External"/><Relationship Id="rId4" Type="http://schemas.openxmlformats.org/officeDocument/2006/relationships/hyperlink" Target="https://www.lucidchart.com/pages/what-is-a-flowchart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BC3E-C322-6840-AF71-A5C211E3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72365"/>
            <a:ext cx="8361229" cy="2098226"/>
          </a:xfrm>
        </p:spPr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markets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089A6-7445-4046-9A0B-F88203FFD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Tatiana</a:t>
            </a:r>
          </a:p>
          <a:p>
            <a:r>
              <a:rPr lang="en-US" altLang="zh-CN" dirty="0" err="1"/>
              <a:t>Yuchen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F409-A29D-E741-BD16-B7A208EB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34" y="247650"/>
            <a:ext cx="9601200" cy="148590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C24-E23E-5E4A-8069-30AA3EFD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097" y="1151198"/>
            <a:ext cx="3452117" cy="5459152"/>
          </a:xfrm>
        </p:spPr>
        <p:txBody>
          <a:bodyPr>
            <a:normAutofit/>
          </a:bodyPr>
          <a:lstStyle/>
          <a:p>
            <a:r>
              <a:rPr lang="en-US" altLang="zh-CN" dirty="0"/>
              <a:t>2627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endParaRPr lang="fr-FR" altLang="zh-CN" dirty="0"/>
          </a:p>
          <a:p>
            <a:r>
              <a:rPr lang="fr-FR" altLang="zh-CN" b="1" dirty="0"/>
              <a:t>Variables</a:t>
            </a:r>
            <a:r>
              <a:rPr lang="fr-FR" altLang="zh-CN" dirty="0"/>
              <a:t> : </a:t>
            </a:r>
            <a:br>
              <a:rPr lang="fr-FR" altLang="zh-CN" i="1" dirty="0"/>
            </a:br>
            <a:r>
              <a:rPr lang="fr-FR" altLang="zh-CN" i="1" dirty="0"/>
              <a:t>ID, </a:t>
            </a:r>
            <a:r>
              <a:rPr lang="en-US" altLang="zh-CN" i="1" dirty="0"/>
              <a:t>Gender,</a:t>
            </a:r>
            <a:r>
              <a:rPr lang="zh-CN" altLang="en-US" i="1" dirty="0"/>
              <a:t> </a:t>
            </a:r>
            <a:r>
              <a:rPr lang="fr-FR" altLang="zh-CN" i="1" dirty="0"/>
              <a:t>Age, </a:t>
            </a:r>
            <a:br>
              <a:rPr lang="fr-FR" altLang="zh-CN" i="1" dirty="0"/>
            </a:br>
            <a:r>
              <a:rPr lang="en-US" altLang="zh-CN" i="1" dirty="0" err="1"/>
              <a:t>Ever_Married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fr-FR" altLang="zh-CN" i="1" dirty="0" err="1"/>
              <a:t>Family</a:t>
            </a:r>
            <a:r>
              <a:rPr lang="fr-FR" altLang="zh-CN" i="1" dirty="0"/>
              <a:t> size,</a:t>
            </a:r>
            <a:br>
              <a:rPr lang="fr-FR" altLang="zh-CN" i="1" dirty="0"/>
            </a:br>
            <a:r>
              <a:rPr lang="en-US" altLang="zh-CN" i="1" dirty="0"/>
              <a:t>Graduated,</a:t>
            </a:r>
            <a:r>
              <a:rPr lang="zh-CN" altLang="en-US" i="1" dirty="0"/>
              <a:t> </a:t>
            </a:r>
            <a:r>
              <a:rPr lang="en-US" altLang="zh-CN" i="1" dirty="0"/>
              <a:t>Profession,</a:t>
            </a:r>
            <a:r>
              <a:rPr lang="zh-CN" altLang="en-US" i="1" dirty="0"/>
              <a:t> </a:t>
            </a:r>
            <a:r>
              <a:rPr lang="en-US" altLang="zh-CN" i="1" dirty="0" err="1"/>
              <a:t>Work_Experience</a:t>
            </a:r>
            <a:r>
              <a:rPr lang="en-US" altLang="zh-CN" i="1" dirty="0"/>
              <a:t>,</a:t>
            </a:r>
            <a:r>
              <a:rPr lang="zh-CN" altLang="en-US" i="1" dirty="0"/>
              <a:t>            </a:t>
            </a:r>
            <a:r>
              <a:rPr lang="en-US" altLang="zh-CN" b="1" i="1" dirty="0" err="1"/>
              <a:t>Spending_Score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altLang="zh-CN" b="1" i="1" dirty="0"/>
              <a:t>Var_1</a:t>
            </a:r>
          </a:p>
          <a:p>
            <a:r>
              <a:rPr lang="en-US" altLang="zh-CN" b="1" i="1" dirty="0"/>
              <a:t>Different data types : </a:t>
            </a:r>
            <a:r>
              <a:rPr lang="en-US" altLang="zh-CN" i="1" dirty="0"/>
              <a:t>mostly categorical (nominal), not ordinal</a:t>
            </a:r>
          </a:p>
          <a:p>
            <a:r>
              <a:rPr lang="en-US" altLang="zh-CN" b="1" i="1" dirty="0" err="1"/>
              <a:t>Spending_Score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High</a:t>
            </a:r>
            <a:r>
              <a:rPr lang="zh-CN" altLang="en-US" b="1" dirty="0"/>
              <a:t> </a:t>
            </a:r>
            <a:r>
              <a:rPr lang="en-US" altLang="zh-CN" dirty="0"/>
              <a:t>(target</a:t>
            </a:r>
            <a:r>
              <a:rPr lang="zh-CN" altLang="en-US" dirty="0"/>
              <a:t> </a:t>
            </a:r>
            <a:r>
              <a:rPr lang="en-US" altLang="zh-CN" dirty="0"/>
              <a:t>group),</a:t>
            </a:r>
            <a:r>
              <a:rPr lang="zh-CN" altLang="en-US" dirty="0"/>
              <a:t> </a:t>
            </a:r>
            <a:r>
              <a:rPr lang="en-US" altLang="zh-CN" dirty="0"/>
              <a:t>Average,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</a:p>
          <a:p>
            <a:r>
              <a:rPr lang="en-US" altLang="zh-CN" i="1" dirty="0"/>
              <a:t>A mystery variable : Var_1, </a:t>
            </a:r>
            <a:r>
              <a:rPr lang="en-US" altLang="zh-CN" dirty="0"/>
              <a:t>with</a:t>
            </a:r>
            <a:r>
              <a:rPr lang="en-US" altLang="zh-CN" i="1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categories.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0509D-5615-0A4C-B773-1C8F48BD5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0" r="9514"/>
          <a:stretch/>
        </p:blipFill>
        <p:spPr>
          <a:xfrm>
            <a:off x="960634" y="990600"/>
            <a:ext cx="7148186" cy="42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E906-0137-5E49-AC67-B309E80C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EAB1-FE5B-3444-99B1-4792B1BF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971"/>
            <a:ext cx="10302658" cy="1221171"/>
          </a:xfrm>
        </p:spPr>
        <p:txBody>
          <a:bodyPr>
            <a:normAutofit/>
          </a:bodyPr>
          <a:lstStyle/>
          <a:p>
            <a:r>
              <a:rPr lang="en-US" altLang="zh-CN" dirty="0"/>
              <a:t>Setting up </a:t>
            </a:r>
            <a:r>
              <a:rPr lang="en-US" altLang="zh-CN" dirty="0" err="1"/>
              <a:t>Github</a:t>
            </a:r>
            <a:r>
              <a:rPr lang="en-US" altLang="zh-CN" dirty="0"/>
              <a:t> – using the readme file to follow progress (but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Jira) </a:t>
            </a:r>
          </a:p>
          <a:p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: who are the high spending costumers the company should focus on 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96A40F-F44E-7448-A662-B5D6C7C9A512}"/>
              </a:ext>
            </a:extLst>
          </p:cNvPr>
          <p:cNvSpPr txBox="1">
            <a:spLocks/>
          </p:cNvSpPr>
          <p:nvPr/>
        </p:nvSpPr>
        <p:spPr>
          <a:xfrm>
            <a:off x="1371600" y="2402621"/>
            <a:ext cx="10590756" cy="4060810"/>
          </a:xfrm>
          <a:prstGeom prst="rect">
            <a:avLst/>
          </a:prstGeom>
        </p:spPr>
        <p:txBody>
          <a:bodyPr vert="horz" lIns="72000" tIns="45720" rIns="0" bIns="45720" numCol="2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373063">
              <a:buNone/>
            </a:pPr>
            <a:r>
              <a:rPr lang="en-US" altLang="zh-CN" b="1" dirty="0"/>
              <a:t>Data cleaning… </a:t>
            </a:r>
          </a:p>
          <a:p>
            <a:pPr marL="409575" indent="-373063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fr-FR" altLang="zh-CN" dirty="0"/>
              <a:t>(duplicates, </a:t>
            </a:r>
            <a:r>
              <a:rPr lang="fr-FR" altLang="zh-CN" dirty="0" err="1"/>
              <a:t>outliers</a:t>
            </a:r>
            <a:r>
              <a:rPr lang="fr-FR" altLang="zh-CN" dirty="0"/>
              <a:t>, </a:t>
            </a:r>
            <a:r>
              <a:rPr lang="fr-FR" altLang="zh-CN" dirty="0" err="1"/>
              <a:t>odd</a:t>
            </a:r>
            <a:r>
              <a:rPr lang="fr-FR" altLang="zh-CN" dirty="0"/>
              <a:t> data)</a:t>
            </a:r>
          </a:p>
          <a:p>
            <a:pPr marL="409575" indent="-373063"/>
            <a:r>
              <a:rPr lang="fr-FR" altLang="zh-CN" dirty="0"/>
              <a:t>NA values and imputation – </a:t>
            </a:r>
            <a:r>
              <a:rPr lang="fr-FR" altLang="zh-CN" dirty="0" err="1"/>
              <a:t>column</a:t>
            </a:r>
            <a:r>
              <a:rPr lang="fr-FR" altLang="zh-CN" dirty="0"/>
              <a:t> by </a:t>
            </a:r>
            <a:r>
              <a:rPr lang="fr-FR" altLang="zh-CN" dirty="0" err="1"/>
              <a:t>column</a:t>
            </a:r>
            <a:r>
              <a:rPr lang="fr-FR" altLang="zh-CN" dirty="0"/>
              <a:t> </a:t>
            </a:r>
            <a:r>
              <a:rPr lang="fr-FR" altLang="zh-CN" dirty="0" err="1"/>
              <a:t>approach</a:t>
            </a:r>
            <a:endParaRPr lang="fr-FR" altLang="zh-CN" dirty="0"/>
          </a:p>
          <a:p>
            <a:pPr marL="409575" indent="-373063">
              <a:buNone/>
            </a:pPr>
            <a:endParaRPr lang="fr-FR" altLang="zh-CN" b="1" i="1" dirty="0"/>
          </a:p>
          <a:p>
            <a:pPr marL="409575" indent="-373063">
              <a:buNone/>
            </a:pPr>
            <a:r>
              <a:rPr lang="fr-FR" altLang="zh-CN" b="1" i="1" dirty="0" err="1"/>
              <a:t>Highlights</a:t>
            </a:r>
            <a:r>
              <a:rPr lang="fr-FR" altLang="zh-CN" b="1" i="1" dirty="0"/>
              <a:t> &amp; challenges</a:t>
            </a:r>
            <a:r>
              <a:rPr lang="fr-FR" altLang="zh-CN" dirty="0"/>
              <a:t> : </a:t>
            </a:r>
          </a:p>
          <a:p>
            <a:pPr marL="409575" indent="-373063"/>
            <a:r>
              <a:rPr lang="fr-FR" altLang="zh-CN" dirty="0"/>
              <a:t>Drop </a:t>
            </a:r>
            <a:r>
              <a:rPr lang="fr-FR" altLang="zh-CN" dirty="0" err="1"/>
              <a:t>work</a:t>
            </a:r>
            <a:r>
              <a:rPr lang="fr-FR" altLang="zh-CN" dirty="0"/>
              <a:t> XP</a:t>
            </a:r>
          </a:p>
          <a:p>
            <a:pPr marL="409575" indent="-373063"/>
            <a:r>
              <a:rPr lang="fr-FR" altLang="zh-CN" dirty="0"/>
              <a:t>Imputation for </a:t>
            </a:r>
            <a:r>
              <a:rPr lang="fr-FR" altLang="zh-CN" dirty="0" err="1"/>
              <a:t>family</a:t>
            </a:r>
            <a:r>
              <a:rPr lang="fr-FR" altLang="zh-CN" dirty="0"/>
              <a:t> size : </a:t>
            </a:r>
            <a:r>
              <a:rPr lang="fr-FR" altLang="zh-CN" dirty="0" err="1"/>
              <a:t>mean</a:t>
            </a:r>
            <a:r>
              <a:rPr lang="fr-FR" altLang="zh-CN" dirty="0"/>
              <a:t> (2.8) or </a:t>
            </a:r>
            <a:r>
              <a:rPr lang="fr-FR" altLang="zh-CN" dirty="0" err="1"/>
              <a:t>median</a:t>
            </a:r>
            <a:r>
              <a:rPr lang="fr-FR" altLang="zh-CN" dirty="0"/>
              <a:t> (2) ? </a:t>
            </a:r>
          </a:p>
          <a:p>
            <a:pPr marL="409575" indent="-373063"/>
            <a:r>
              <a:rPr lang="fr-FR" altLang="zh-CN" dirty="0"/>
              <a:t>No </a:t>
            </a:r>
            <a:r>
              <a:rPr lang="fr-FR" altLang="zh-CN" dirty="0" err="1"/>
              <a:t>forced</a:t>
            </a:r>
            <a:r>
              <a:rPr lang="fr-FR" altLang="zh-CN" dirty="0"/>
              <a:t> imputation for profession (« </a:t>
            </a:r>
            <a:r>
              <a:rPr lang="fr-FR" altLang="zh-CN" dirty="0" err="1"/>
              <a:t>unknown</a:t>
            </a:r>
            <a:r>
              <a:rPr lang="fr-FR" altLang="zh-CN" dirty="0"/>
              <a:t> ») </a:t>
            </a:r>
          </a:p>
          <a:p>
            <a:pPr marL="409575" indent="-373063">
              <a:buNone/>
            </a:pPr>
            <a:r>
              <a:rPr lang="fr-FR" altLang="zh-CN" b="1" dirty="0"/>
              <a:t>&amp; </a:t>
            </a:r>
            <a:r>
              <a:rPr lang="fr-FR" altLang="zh-CN" b="1" dirty="0" err="1"/>
              <a:t>analyzing</a:t>
            </a:r>
            <a:r>
              <a:rPr lang="fr-FR" altLang="zh-CN" b="1" dirty="0"/>
              <a:t> </a:t>
            </a:r>
          </a:p>
          <a:p>
            <a:pPr marL="409575" indent="-373063"/>
            <a:r>
              <a:rPr lang="fr-FR" altLang="zh-CN" dirty="0" err="1"/>
              <a:t>Checking</a:t>
            </a:r>
            <a:r>
              <a:rPr lang="fr-FR" altLang="zh-CN" dirty="0"/>
              <a:t> for </a:t>
            </a:r>
            <a:r>
              <a:rPr lang="fr-FR" altLang="zh-CN" dirty="0" err="1"/>
              <a:t>correlations</a:t>
            </a:r>
            <a:r>
              <a:rPr lang="fr-FR" altLang="zh-CN" dirty="0"/>
              <a:t> </a:t>
            </a:r>
          </a:p>
          <a:p>
            <a:pPr marL="409575" indent="-373063"/>
            <a:r>
              <a:rPr lang="fr-FR" altLang="zh-CN" dirty="0"/>
              <a:t>The </a:t>
            </a:r>
            <a:r>
              <a:rPr lang="fr-FR" altLang="zh-CN" dirty="0" err="1"/>
              <a:t>crosstab</a:t>
            </a:r>
            <a:r>
              <a:rPr lang="fr-FR" altLang="zh-CN" dirty="0"/>
              <a:t> </a:t>
            </a:r>
            <a:r>
              <a:rPr lang="fr-FR" altLang="zh-CN" dirty="0" err="1"/>
              <a:t>method</a:t>
            </a:r>
            <a:r>
              <a:rPr lang="fr-FR" altLang="zh-CN" dirty="0"/>
              <a:t> (</a:t>
            </a:r>
            <a:r>
              <a:rPr lang="fr-FR" altLang="zh-CN" dirty="0" err="1"/>
              <a:t>thanks</a:t>
            </a:r>
            <a:r>
              <a:rPr lang="fr-FR" altLang="zh-CN" dirty="0"/>
              <a:t> </a:t>
            </a:r>
            <a:r>
              <a:rPr lang="fr-FR" altLang="zh-CN" dirty="0" err="1"/>
              <a:t>Berkay</a:t>
            </a:r>
            <a:r>
              <a:rPr lang="fr-FR" altLang="zh-CN" dirty="0"/>
              <a:t> 🥰) </a:t>
            </a:r>
          </a:p>
          <a:p>
            <a:pPr marL="409575" indent="-373063">
              <a:buNone/>
            </a:pPr>
            <a:endParaRPr lang="fr-FR" altLang="zh-CN" dirty="0"/>
          </a:p>
          <a:p>
            <a:pPr marL="409575" indent="-373063">
              <a:buNone/>
            </a:pPr>
            <a:r>
              <a:rPr lang="fr-FR" altLang="zh-CN" b="1" i="1" dirty="0" err="1"/>
              <a:t>Highlights</a:t>
            </a:r>
            <a:r>
              <a:rPr lang="fr-FR" altLang="zh-CN" b="1" i="1" dirty="0"/>
              <a:t> &amp; challenges</a:t>
            </a:r>
            <a:r>
              <a:rPr lang="fr-FR" altLang="zh-CN" dirty="0"/>
              <a:t> : </a:t>
            </a:r>
          </a:p>
          <a:p>
            <a:pPr marL="409575" indent="-373063"/>
            <a:r>
              <a:rPr lang="fr-FR" altLang="zh-CN" dirty="0"/>
              <a:t>New </a:t>
            </a:r>
            <a:r>
              <a:rPr lang="fr-FR" altLang="zh-CN" dirty="0" err="1"/>
              <a:t>categorical</a:t>
            </a:r>
            <a:r>
              <a:rPr lang="fr-FR" altLang="zh-CN" dirty="0"/>
              <a:t> variables for </a:t>
            </a:r>
            <a:r>
              <a:rPr lang="fr-FR" altLang="zh-CN" dirty="0" err="1"/>
              <a:t>age</a:t>
            </a:r>
            <a:r>
              <a:rPr lang="fr-FR" altLang="zh-CN" dirty="0"/>
              <a:t> (quartiles)</a:t>
            </a:r>
          </a:p>
          <a:p>
            <a:pPr marL="409575" indent="-373063"/>
            <a:r>
              <a:rPr lang="fr-FR" altLang="zh-CN" dirty="0"/>
              <a:t>And for </a:t>
            </a:r>
            <a:r>
              <a:rPr lang="fr-FR" altLang="zh-CN" dirty="0" err="1"/>
              <a:t>family</a:t>
            </a:r>
            <a:r>
              <a:rPr lang="fr-FR" altLang="zh-CN" dirty="0"/>
              <a:t> size </a:t>
            </a:r>
          </a:p>
          <a:p>
            <a:pPr marL="409575" indent="-373063"/>
            <a:r>
              <a:rPr lang="fr-FR" altLang="zh-CN" dirty="0"/>
              <a:t>Visualisation </a:t>
            </a:r>
            <a:r>
              <a:rPr lang="fr-FR" altLang="zh-CN" dirty="0" err="1"/>
              <a:t>with</a:t>
            </a:r>
            <a:r>
              <a:rPr lang="fr-FR" altLang="zh-CN" dirty="0"/>
              <a:t> Python vs. SQL </a:t>
            </a:r>
          </a:p>
          <a:p>
            <a:pPr marL="409575" indent="-373063"/>
            <a:r>
              <a:rPr lang="fr-FR" altLang="zh-CN" dirty="0" err="1"/>
              <a:t>Should</a:t>
            </a:r>
            <a:r>
              <a:rPr lang="fr-FR" altLang="zh-CN" dirty="0"/>
              <a:t> </a:t>
            </a:r>
            <a:r>
              <a:rPr lang="fr-FR" altLang="zh-CN" dirty="0" err="1"/>
              <a:t>we</a:t>
            </a:r>
            <a:r>
              <a:rPr lang="fr-FR" altLang="zh-CN" dirty="0"/>
              <a:t> </a:t>
            </a:r>
            <a:r>
              <a:rPr lang="fr-FR" altLang="zh-CN" dirty="0" err="1"/>
              <a:t>explode</a:t>
            </a:r>
            <a:r>
              <a:rPr lang="fr-FR" altLang="zh-CN" dirty="0"/>
              <a:t> </a:t>
            </a:r>
            <a:r>
              <a:rPr lang="fr-FR" altLang="zh-CN" dirty="0" err="1"/>
              <a:t>everything</a:t>
            </a:r>
            <a:r>
              <a:rPr lang="fr-FR" altLang="zh-CN" dirty="0"/>
              <a:t> ? </a:t>
            </a:r>
          </a:p>
          <a:p>
            <a:pPr marL="36512" indent="0">
              <a:buNone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5505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5CC-5106-FF4A-9965-8991483F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85" y="147181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C95A-D460-5A4C-A514-347537FC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85" y="890131"/>
            <a:ext cx="9601200" cy="4663986"/>
          </a:xfrm>
        </p:spPr>
        <p:txBody>
          <a:bodyPr/>
          <a:lstStyle/>
          <a:p>
            <a:r>
              <a:rPr lang="fr-FR" altLang="zh-CN" dirty="0"/>
              <a:t>An exploration table for the first key variables (</a:t>
            </a:r>
            <a:r>
              <a:rPr lang="fr-FR" altLang="zh-CN" dirty="0" err="1"/>
              <a:t>gender</a:t>
            </a:r>
            <a:r>
              <a:rPr lang="fr-FR" altLang="zh-CN" dirty="0"/>
              <a:t>, </a:t>
            </a:r>
            <a:r>
              <a:rPr lang="fr-FR" altLang="zh-CN" dirty="0" err="1"/>
              <a:t>married</a:t>
            </a:r>
            <a:r>
              <a:rPr lang="fr-FR" altLang="zh-CN" dirty="0"/>
              <a:t>, </a:t>
            </a:r>
            <a:r>
              <a:rPr lang="fr-FR" altLang="zh-CN" dirty="0" err="1"/>
              <a:t>graduated</a:t>
            </a:r>
            <a:r>
              <a:rPr lang="fr-FR" altLang="zh-CN" dirty="0"/>
              <a:t>) </a:t>
            </a:r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pPr marL="0" indent="0">
              <a:buNone/>
            </a:pPr>
            <a:endParaRPr lang="fr-FR" dirty="0"/>
          </a:p>
          <a:p>
            <a:r>
              <a:rPr lang="fr-FR" altLang="zh-CN" b="1" i="1" dirty="0"/>
              <a:t>High </a:t>
            </a:r>
            <a:r>
              <a:rPr lang="fr-FR" altLang="zh-CN" b="1" i="1" dirty="0" err="1"/>
              <a:t>spending</a:t>
            </a:r>
            <a:r>
              <a:rPr lang="fr-FR" altLang="zh-CN" b="1" i="1" dirty="0"/>
              <a:t> </a:t>
            </a:r>
            <a:r>
              <a:rPr lang="fr-FR" altLang="zh-CN" b="1" i="1" dirty="0" err="1"/>
              <a:t>costumers</a:t>
            </a:r>
            <a:r>
              <a:rPr lang="fr-FR" altLang="zh-CN" b="1" i="1" dirty="0"/>
              <a:t> (</a:t>
            </a:r>
            <a:r>
              <a:rPr lang="fr-FR" altLang="zh-CN" b="1" i="1" dirty="0" err="1"/>
              <a:t>our</a:t>
            </a:r>
            <a:r>
              <a:rPr lang="fr-FR" altLang="zh-CN" b="1" i="1" dirty="0"/>
              <a:t> new </a:t>
            </a:r>
            <a:r>
              <a:rPr lang="fr-FR" altLang="zh-CN" b="1" i="1" dirty="0" err="1"/>
              <a:t>market</a:t>
            </a:r>
            <a:r>
              <a:rPr lang="fr-FR" altLang="zh-CN" b="1" i="1" dirty="0"/>
              <a:t>) </a:t>
            </a:r>
            <a:r>
              <a:rPr lang="fr-FR" altLang="zh-CN" dirty="0"/>
              <a:t>: </a:t>
            </a:r>
          </a:p>
          <a:p>
            <a:pPr>
              <a:buFontTx/>
              <a:buChar char="-"/>
            </a:pPr>
            <a:r>
              <a:rPr lang="fr-FR" altLang="zh-CN" dirty="0"/>
              <a:t>(have been) </a:t>
            </a:r>
            <a:r>
              <a:rPr lang="fr-FR" altLang="zh-CN" b="1" dirty="0" err="1"/>
              <a:t>married</a:t>
            </a:r>
            <a:r>
              <a:rPr lang="fr-FR" altLang="zh-CN" dirty="0"/>
              <a:t>, </a:t>
            </a:r>
            <a:r>
              <a:rPr lang="fr-FR" altLang="zh-CN" b="1" dirty="0" err="1"/>
              <a:t>graduated</a:t>
            </a:r>
            <a:r>
              <a:rPr lang="fr-FR" altLang="zh-CN" dirty="0"/>
              <a:t>, </a:t>
            </a:r>
            <a:r>
              <a:rPr lang="fr-FR" altLang="zh-CN" dirty="0" err="1"/>
              <a:t>family</a:t>
            </a:r>
            <a:r>
              <a:rPr lang="fr-FR" altLang="zh-CN" dirty="0"/>
              <a:t> size +2, </a:t>
            </a:r>
            <a:r>
              <a:rPr lang="fr-FR" altLang="zh-CN" dirty="0" err="1"/>
              <a:t>older</a:t>
            </a:r>
            <a:r>
              <a:rPr lang="fr-FR" altLang="zh-CN" dirty="0"/>
              <a:t> (</a:t>
            </a:r>
            <a:r>
              <a:rPr lang="fr-FR" altLang="zh-CN" i="1" dirty="0" err="1"/>
              <a:t>age</a:t>
            </a:r>
            <a:r>
              <a:rPr lang="fr-FR" altLang="zh-CN" i="1" dirty="0"/>
              <a:t> </a:t>
            </a:r>
            <a:r>
              <a:rPr lang="fr-FR" altLang="zh-CN" i="1" dirty="0" err="1"/>
              <a:t>mean</a:t>
            </a:r>
            <a:r>
              <a:rPr lang="fr-FR" altLang="zh-CN" i="1" dirty="0"/>
              <a:t> = 59, vs. 47 for </a:t>
            </a:r>
            <a:r>
              <a:rPr lang="fr-FR" altLang="zh-CN" i="1" dirty="0" err="1"/>
              <a:t>average</a:t>
            </a:r>
            <a:r>
              <a:rPr lang="fr-FR" altLang="zh-CN" i="1" dirty="0"/>
              <a:t> </a:t>
            </a:r>
            <a:r>
              <a:rPr lang="fr-FR" altLang="zh-CN" i="1" dirty="0" err="1"/>
              <a:t>spenders</a:t>
            </a:r>
            <a:r>
              <a:rPr lang="fr-FR" altLang="zh-CN" i="1" dirty="0"/>
              <a:t> and 38 for </a:t>
            </a:r>
            <a:r>
              <a:rPr lang="fr-FR" altLang="zh-CN" i="1" dirty="0" err="1"/>
              <a:t>low</a:t>
            </a:r>
            <a:r>
              <a:rPr lang="fr-FR" altLang="zh-CN" i="1" dirty="0"/>
              <a:t> </a:t>
            </a:r>
            <a:r>
              <a:rPr lang="fr-FR" altLang="zh-CN" i="1" dirty="0" err="1"/>
              <a:t>spenders</a:t>
            </a:r>
            <a:r>
              <a:rPr lang="fr-FR" altLang="zh-CN" dirty="0"/>
              <a:t>) </a:t>
            </a:r>
          </a:p>
          <a:p>
            <a:pPr>
              <a:buFontTx/>
              <a:buChar char="-"/>
            </a:pPr>
            <a:r>
              <a:rPr lang="fr-FR" dirty="0"/>
              <a:t>Top </a:t>
            </a:r>
            <a:r>
              <a:rPr lang="fr-FR" dirty="0" err="1"/>
              <a:t>spending</a:t>
            </a:r>
            <a:r>
              <a:rPr lang="fr-FR" dirty="0"/>
              <a:t> </a:t>
            </a:r>
            <a:r>
              <a:rPr lang="fr-FR" b="1" dirty="0"/>
              <a:t>professions</a:t>
            </a:r>
            <a:r>
              <a:rPr lang="fr-FR" dirty="0"/>
              <a:t> : </a:t>
            </a:r>
            <a:r>
              <a:rPr lang="fr-FR" b="1" dirty="0" err="1"/>
              <a:t>lawyers</a:t>
            </a:r>
            <a:r>
              <a:rPr lang="fr-FR" dirty="0"/>
              <a:t> (31% vs. 8% in </a:t>
            </a:r>
            <a:r>
              <a:rPr lang="fr-FR" dirty="0" err="1"/>
              <a:t>gen</a:t>
            </a:r>
            <a:r>
              <a:rPr lang="fr-FR" dirty="0"/>
              <a:t> pop), </a:t>
            </a:r>
            <a:r>
              <a:rPr lang="fr-FR" b="1" dirty="0" err="1"/>
              <a:t>executives</a:t>
            </a:r>
            <a:r>
              <a:rPr lang="fr-FR" dirty="0"/>
              <a:t> (30% vs. 7%),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artists</a:t>
            </a:r>
            <a:r>
              <a:rPr lang="fr-FR" dirty="0"/>
              <a:t> (20% </a:t>
            </a:r>
            <a:r>
              <a:rPr lang="fr-FR" i="1" dirty="0"/>
              <a:t>but &gt;30% in </a:t>
            </a:r>
            <a:r>
              <a:rPr lang="fr-FR" i="1" dirty="0" err="1"/>
              <a:t>gen</a:t>
            </a:r>
            <a:r>
              <a:rPr lang="fr-FR" i="1" dirty="0"/>
              <a:t> pop) ! Note </a:t>
            </a:r>
            <a:r>
              <a:rPr lang="fr-FR" i="1" dirty="0" err="1"/>
              <a:t>redundancy</a:t>
            </a:r>
            <a:r>
              <a:rPr lang="fr-FR" i="1" dirty="0"/>
              <a:t> w/ graduation</a:t>
            </a:r>
            <a:endParaRPr lang="fr-FR" altLang="zh-CN" dirty="0"/>
          </a:p>
          <a:p>
            <a:r>
              <a:rPr lang="fr-FR" altLang="zh-CN" dirty="0"/>
              <a:t>A clean </a:t>
            </a:r>
            <a:r>
              <a:rPr lang="fr-FR" altLang="zh-CN" dirty="0" err="1"/>
              <a:t>dataset</a:t>
            </a:r>
            <a:r>
              <a:rPr lang="fr-FR" altLang="zh-CN" dirty="0"/>
              <a:t> </a:t>
            </a:r>
            <a:r>
              <a:rPr lang="fr-FR" altLang="zh-CN" dirty="0" err="1"/>
              <a:t>that</a:t>
            </a:r>
            <a:r>
              <a:rPr lang="fr-FR" altLang="zh-CN" dirty="0"/>
              <a:t> </a:t>
            </a:r>
            <a:r>
              <a:rPr lang="fr-FR" altLang="zh-CN" dirty="0" err="1"/>
              <a:t>can</a:t>
            </a:r>
            <a:r>
              <a:rPr lang="fr-FR" altLang="zh-CN" dirty="0"/>
              <a:t> </a:t>
            </a:r>
            <a:r>
              <a:rPr lang="fr-FR" altLang="zh-CN" dirty="0" err="1"/>
              <a:t>be</a:t>
            </a:r>
            <a:r>
              <a:rPr lang="fr-FR" altLang="zh-CN" dirty="0"/>
              <a:t> </a:t>
            </a:r>
            <a:r>
              <a:rPr lang="fr-FR" altLang="zh-CN" dirty="0" err="1"/>
              <a:t>further</a:t>
            </a:r>
            <a:r>
              <a:rPr lang="fr-FR" altLang="zh-CN" dirty="0"/>
              <a:t> </a:t>
            </a:r>
            <a:r>
              <a:rPr lang="fr-FR" altLang="zh-CN" dirty="0" err="1"/>
              <a:t>analyzed</a:t>
            </a: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87AA3D82-1BAF-0549-ACB0-83D657E95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888192"/>
              </p:ext>
            </p:extLst>
          </p:nvPr>
        </p:nvGraphicFramePr>
        <p:xfrm>
          <a:off x="1067669" y="1303883"/>
          <a:ext cx="8589897" cy="236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6273800" imgH="1727200" progId="Excel.Sheet.12">
                  <p:embed/>
                </p:oleObj>
              </mc:Choice>
              <mc:Fallback>
                <p:oleObj name="Worksheet" r:id="rId3" imgW="6273800" imgH="1727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7669" y="1303883"/>
                        <a:ext cx="8589897" cy="236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1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98F8-5407-644A-A4A2-B7A2B2B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27" y="2290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sociologists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…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63744-A8B2-574E-98B3-A30B7E3C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14935"/>
            <a:ext cx="4524334" cy="334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DF5AC-1905-7541-869E-584D00DF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68" y="971985"/>
            <a:ext cx="3155859" cy="45907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0875D-DE80-784A-9956-DDE5C79C58F1}"/>
              </a:ext>
            </a:extLst>
          </p:cNvPr>
          <p:cNvSpPr/>
          <p:nvPr/>
        </p:nvSpPr>
        <p:spPr>
          <a:xfrm>
            <a:off x="1327759" y="5174891"/>
            <a:ext cx="441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/>
              <a:t>Expected</a:t>
            </a:r>
            <a:r>
              <a:rPr lang="fr-FR" sz="1200" dirty="0"/>
              <a:t> </a:t>
            </a:r>
            <a:r>
              <a:rPr lang="fr-FR" sz="1200" dirty="0" err="1"/>
              <a:t>decision</a:t>
            </a:r>
            <a:r>
              <a:rPr lang="fr-FR" sz="1200" dirty="0"/>
              <a:t> </a:t>
            </a:r>
            <a:r>
              <a:rPr lang="fr-FR" sz="1200" dirty="0" err="1"/>
              <a:t>making</a:t>
            </a:r>
            <a:r>
              <a:rPr lang="fr-FR" sz="1200" dirty="0"/>
              <a:t> </a:t>
            </a:r>
            <a:r>
              <a:rPr lang="fr-FR" sz="1200" dirty="0" err="1"/>
              <a:t>flowchart</a:t>
            </a:r>
            <a:r>
              <a:rPr lang="fr-FR" sz="1200" dirty="0"/>
              <a:t> in </a:t>
            </a:r>
            <a:r>
              <a:rPr lang="fr-FR" sz="1200" dirty="0" err="1"/>
              <a:t>Ironhack</a:t>
            </a:r>
            <a:r>
              <a:rPr lang="fr-FR" sz="1200" dirty="0"/>
              <a:t> </a:t>
            </a:r>
            <a:r>
              <a:rPr lang="fr-FR" sz="1200" dirty="0" err="1"/>
              <a:t>project</a:t>
            </a:r>
            <a:r>
              <a:rPr lang="fr-FR" sz="1200" dirty="0"/>
              <a:t> </a:t>
            </a:r>
          </a:p>
          <a:p>
            <a:r>
              <a:rPr lang="fr-FR" sz="1200" dirty="0"/>
              <a:t>(source : </a:t>
            </a:r>
            <a:r>
              <a:rPr lang="fr-FR" sz="1200" dirty="0">
                <a:hlinkClick r:id="rId4"/>
              </a:rPr>
              <a:t>https://www.lucidchart.com/pages/what-is-a-flowchart-tutorial</a:t>
            </a:r>
            <a:r>
              <a:rPr lang="fr-FR" sz="1200" dirty="0"/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43850-3861-A846-9AB7-0353D4F50DDE}"/>
              </a:ext>
            </a:extLst>
          </p:cNvPr>
          <p:cNvSpPr/>
          <p:nvPr/>
        </p:nvSpPr>
        <p:spPr>
          <a:xfrm>
            <a:off x="7416278" y="5659393"/>
            <a:ext cx="441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/>
              <a:t>Actual</a:t>
            </a:r>
            <a:r>
              <a:rPr lang="fr-FR" sz="1200" dirty="0"/>
              <a:t> </a:t>
            </a:r>
            <a:r>
              <a:rPr lang="fr-FR" sz="1200" dirty="0" err="1"/>
              <a:t>decision</a:t>
            </a:r>
            <a:r>
              <a:rPr lang="fr-FR" sz="1200" dirty="0"/>
              <a:t> </a:t>
            </a:r>
            <a:r>
              <a:rPr lang="fr-FR" sz="1200" dirty="0" err="1"/>
              <a:t>making</a:t>
            </a:r>
            <a:r>
              <a:rPr lang="fr-FR" sz="1200" dirty="0"/>
              <a:t> </a:t>
            </a:r>
            <a:r>
              <a:rPr lang="fr-FR" sz="1200" dirty="0" err="1"/>
              <a:t>flowchart</a:t>
            </a:r>
            <a:r>
              <a:rPr lang="fr-FR" sz="1200" dirty="0"/>
              <a:t> in </a:t>
            </a:r>
            <a:r>
              <a:rPr lang="fr-FR" sz="1200" dirty="0" err="1"/>
              <a:t>Ironhack</a:t>
            </a:r>
            <a:r>
              <a:rPr lang="fr-FR" sz="1200" dirty="0"/>
              <a:t> </a:t>
            </a:r>
            <a:r>
              <a:rPr lang="fr-FR" sz="1200" dirty="0" err="1"/>
              <a:t>project</a:t>
            </a:r>
            <a:r>
              <a:rPr lang="fr-FR" sz="1200" dirty="0"/>
              <a:t> </a:t>
            </a:r>
          </a:p>
          <a:p>
            <a:r>
              <a:rPr lang="fr-FR" sz="1200" dirty="0"/>
              <a:t>(source Jon </a:t>
            </a:r>
            <a:r>
              <a:rPr lang="fr-FR" sz="1200" dirty="0" err="1"/>
              <a:t>Worth's</a:t>
            </a:r>
            <a:r>
              <a:rPr lang="fr-FR" sz="1200" dirty="0"/>
              <a:t> "</a:t>
            </a:r>
            <a:r>
              <a:rPr lang="fr-FR" sz="1200" dirty="0" err="1"/>
              <a:t>Brexit</a:t>
            </a:r>
            <a:r>
              <a:rPr lang="fr-FR" sz="1200" dirty="0"/>
              <a:t> - </a:t>
            </a:r>
            <a:r>
              <a:rPr lang="fr-FR" sz="1200" dirty="0" err="1"/>
              <a:t>what</a:t>
            </a:r>
            <a:r>
              <a:rPr lang="fr-FR" sz="1200" dirty="0"/>
              <a:t> </a:t>
            </a:r>
            <a:r>
              <a:rPr lang="fr-FR" sz="1200" dirty="0" err="1"/>
              <a:t>next</a:t>
            </a:r>
            <a:r>
              <a:rPr lang="fr-FR" sz="1200" dirty="0"/>
              <a:t>?" </a:t>
            </a:r>
            <a:r>
              <a:rPr lang="fr-FR" sz="1200" dirty="0" err="1"/>
              <a:t>diagram</a:t>
            </a:r>
            <a:r>
              <a:rPr lang="fr-FR" sz="1200" dirty="0"/>
              <a:t> - </a:t>
            </a:r>
            <a:r>
              <a:rPr lang="fr-FR" sz="1200" dirty="0">
                <a:hlinkClick r:id="rId5"/>
              </a:rPr>
              <a:t>https://euroblog.jonworth.eu/</a:t>
            </a:r>
            <a:r>
              <a:rPr lang="fr-FR" sz="1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7318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1383</TotalTime>
  <Words>257</Words>
  <Application>Microsoft Macintosh PowerPoint</Application>
  <PresentationFormat>Widescreen</PresentationFormat>
  <Paragraphs>50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Crop</vt:lpstr>
      <vt:lpstr>Microsoft Excel Worksheet</vt:lpstr>
      <vt:lpstr>New markets</vt:lpstr>
      <vt:lpstr>The Original Dataset </vt:lpstr>
      <vt:lpstr>Process</vt:lpstr>
      <vt:lpstr>Results </vt:lpstr>
      <vt:lpstr>Two sociologists  working together…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simondeqin@gmail.com</dc:creator>
  <cp:lastModifiedBy>Tatiana DE FERAUDY</cp:lastModifiedBy>
  <cp:revision>17</cp:revision>
  <dcterms:created xsi:type="dcterms:W3CDTF">2023-04-28T16:26:50Z</dcterms:created>
  <dcterms:modified xsi:type="dcterms:W3CDTF">2023-04-30T18:53:18Z</dcterms:modified>
</cp:coreProperties>
</file>