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2" Target="slides/slide6.xml"/><Relationship Type="http://schemas.openxmlformats.org/officeDocument/2006/relationships/presProps" Id="rId2" Target="presProps.xml"/><Relationship Type="http://schemas.openxmlformats.org/officeDocument/2006/relationships/theme" Id="rId1" Target="theme/theme2.xml"/><Relationship Type="http://schemas.openxmlformats.org/officeDocument/2006/relationships/slide" Id="rId10" Target="slides/slide4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5.xml"/><Relationship Type="http://schemas.openxmlformats.org/officeDocument/2006/relationships/tableStyles" Id="rId3" Target="tableStyles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 lang="en_US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4" id="16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0" id="1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6" id="17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2" id="18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89" id="18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5" id="1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9" id="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name="Shape 10" id="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2" id="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name="Shape 13" id="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5" id="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Clr>
                <a:srgbClr val="3F3F3F"/>
              </a:buClr>
              <a:buNone/>
              <a:defRPr sz="2000">
                <a:solidFill>
                  <a:srgbClr val="3F3F3F"/>
                </a:solidFill>
              </a:defRPr>
            </a:lvl1pPr>
            <a:lvl2pPr indent="0" marL="457200" rtl="0">
              <a:buClr>
                <a:srgbClr val="3F3F3F"/>
              </a:buClr>
              <a:buNone/>
              <a:defRPr sz="1800">
                <a:solidFill>
                  <a:srgbClr val="3F3F3F"/>
                </a:solidFill>
              </a:defRPr>
            </a:lvl2pPr>
            <a:lvl3pPr indent="0" marL="914400" rtl="0">
              <a:buClr>
                <a:srgbClr val="3F3F3F"/>
              </a:buClr>
              <a:buNone/>
              <a:defRPr sz="1600">
                <a:solidFill>
                  <a:srgbClr val="3F3F3F"/>
                </a:solidFill>
              </a:defRPr>
            </a:lvl3pPr>
            <a:lvl4pPr indent="0" marL="1371600" rtl="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4pPr>
            <a:lvl5pPr indent="0" marL="1828800" rtl="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5pPr>
            <a:lvl6pPr indent="0" marL="2286000" rtl="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6pPr>
            <a:lvl7pPr indent="0" marL="2743200" rtl="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7pPr>
            <a:lvl8pPr indent="0" marL="3200400" rtl="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8pPr>
            <a:lvl9pPr indent="0" marL="3657600" rtl="0"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name="Shape 96" id="96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7" id="97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8" id="98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02" id="102"/>
          <p:cNvSpPr txBox="1"/>
          <p:nvPr>
            <p:ph type="body" idx="2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03" id="103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4" id="104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5" id="105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109" id="109"/>
          <p:cNvSpPr txBox="1"/>
          <p:nvPr>
            <p:ph type="body" idx="2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110" id="110"/>
          <p:cNvSpPr txBox="1"/>
          <p:nvPr>
            <p:ph type="body" idx="3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111" id="111"/>
          <p:cNvSpPr txBox="1"/>
          <p:nvPr>
            <p:ph type="body" idx="4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112" id="112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3" id="113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4" id="114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17" id="11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8" id="11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9" id="11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2" id="122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3" id="123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127" id="127"/>
          <p:cNvSpPr txBox="1"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128" id="128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9" id="129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0" id="130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33" id="133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buClr>
                <a:srgbClr val="3F3F3F"/>
              </a:buClr>
              <a:buFont typeface="Arial"/>
              <a:buNone/>
              <a:defRPr i="0" baseline="0" strike="noStrike" sz="3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135" id="135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6" id="136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7" id="137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40" id="140"/>
          <p:cNvSpPr txBox="1"/>
          <p:nvPr>
            <p:ph type="body" idx="1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141" id="141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2" id="142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3" id="143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46" id="146"/>
          <p:cNvSpPr txBox="1"/>
          <p:nvPr>
            <p:ph type="body" idx="1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147" id="147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8" id="148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9" id="149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9" id="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20" id="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22" id="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23" id="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4" id="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25" id="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30" id="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31" id="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33" id="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34" id="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6" id="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42" id="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43" id="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45" id="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46" id="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48" id="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52" id="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53" id="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55" id="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56" id="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7" id="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58" id="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62" id="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63" id="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4" id="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65" id="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66" id="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7" id="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68" id="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algn="l" rtl="0">
              <a:defRPr sz="1400">
                <a:solidFill>
                  <a:srgbClr val="000000"/>
                </a:solidFill>
              </a:defRPr>
            </a:lvl2pPr>
            <a:lvl3pPr algn="l" rtl="0">
              <a:defRPr sz="1400">
                <a:solidFill>
                  <a:srgbClr val="000000"/>
                </a:solidFill>
              </a:defRPr>
            </a:lvl3pPr>
            <a:lvl4pPr algn="l" rtl="0">
              <a:defRPr sz="1400">
                <a:solidFill>
                  <a:srgbClr val="000000"/>
                </a:solidFill>
              </a:defRPr>
            </a:lvl4pPr>
            <a:lvl5pPr algn="l" rtl="0">
              <a:defRPr sz="1400">
                <a:solidFill>
                  <a:srgbClr val="000000"/>
                </a:solidFill>
              </a:defRPr>
            </a:lvl5pPr>
            <a:lvl6pPr algn="l" rtl="0">
              <a:defRPr sz="1400">
                <a:solidFill>
                  <a:srgbClr val="000000"/>
                </a:solidFill>
              </a:defRPr>
            </a:lvl6pPr>
            <a:lvl7pPr algn="l" rtl="0">
              <a:defRPr sz="1400">
                <a:solidFill>
                  <a:srgbClr val="000000"/>
                </a:solidFill>
              </a:defRPr>
            </a:lvl7pPr>
            <a:lvl8pPr algn="l" rtl="0">
              <a:defRPr sz="1400">
                <a:solidFill>
                  <a:srgbClr val="000000"/>
                </a:solidFill>
              </a:defRPr>
            </a:lvl8pPr>
            <a:lvl9pPr algn="l"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177800" marL="742950" rtl="0">
              <a:spcBef>
                <a:spcPts val="560"/>
              </a:spcBef>
              <a:defRPr sz="2800"/>
            </a:lvl2pPr>
            <a:lvl3pPr indent="-136525" marL="1143000" rtl="0">
              <a:spcBef>
                <a:spcPts val="480"/>
              </a:spcBef>
              <a:defRPr sz="2400"/>
            </a:lvl3pPr>
            <a:lvl4pPr indent="-152400" marL="1600200" rtl="0">
              <a:spcBef>
                <a:spcPts val="400"/>
              </a:spcBef>
              <a:defRPr sz="2000"/>
            </a:lvl4pPr>
            <a:lvl5pPr indent="-152400" marL="2057400" rtl="0">
              <a:spcBef>
                <a:spcPts val="400"/>
              </a:spcBef>
              <a:defRPr sz="2000"/>
            </a:lvl5pPr>
            <a:lvl6pPr indent="-152400" marL="2514600" rtl="0">
              <a:spcBef>
                <a:spcPts val="400"/>
              </a:spcBef>
              <a:defRPr sz="2000"/>
            </a:lvl6pPr>
            <a:lvl7pPr indent="-152400" marL="2971800" rtl="0">
              <a:spcBef>
                <a:spcPts val="400"/>
              </a:spcBef>
              <a:defRPr sz="2000"/>
            </a:lvl7pPr>
            <a:lvl8pPr indent="-152400" marL="3429000" rtl="0">
              <a:spcBef>
                <a:spcPts val="400"/>
              </a:spcBef>
              <a:defRPr sz="2000"/>
            </a:lvl8pPr>
            <a:lvl9pPr indent="-152400" marL="3886200">
              <a:spcBef>
                <a:spcPts val="400"/>
              </a:spcBef>
              <a:defRPr sz="2000"/>
            </a:lvl9pPr>
          </a:lstStyle>
          <a:p/>
        </p:txBody>
      </p:sp>
      <p:sp>
        <p:nvSpPr>
          <p:cNvPr name="Shape 72" id="72"/>
          <p:cNvSpPr txBox="1"/>
          <p:nvPr>
            <p:ph type="dt" idx="10"/>
          </p:nvPr>
        </p:nvSpPr>
        <p:spPr>
          <a:xfrm>
            <a:off y="6356350" x="457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marL="457200" rtl="0">
              <a:defRPr sz="1800">
                <a:solidFill>
                  <a:schemeClr val="dk1"/>
                </a:solidFill>
              </a:defRPr>
            </a:lvl2pPr>
            <a:lvl3pPr indent="0" marL="914400" rtl="0">
              <a:defRPr sz="1800">
                <a:solidFill>
                  <a:schemeClr val="dk1"/>
                </a:solidFill>
              </a:defRPr>
            </a:lvl3pPr>
            <a:lvl4pPr indent="0" marL="1371600" rtl="0">
              <a:defRPr sz="1800">
                <a:solidFill>
                  <a:schemeClr val="dk1"/>
                </a:solidFill>
              </a:defRPr>
            </a:lvl4pPr>
            <a:lvl5pPr indent="0" marL="1828800" rtl="0">
              <a:defRPr sz="1800">
                <a:solidFill>
                  <a:schemeClr val="dk1"/>
                </a:solidFill>
              </a:defRPr>
            </a:lvl5pPr>
            <a:lvl6pPr indent="0" marL="2286000" rtl="0">
              <a:defRPr sz="1800">
                <a:solidFill>
                  <a:schemeClr val="dk1"/>
                </a:solidFill>
              </a:defRPr>
            </a:lvl6pPr>
            <a:lvl7pPr indent="0" marL="2743200" rtl="0">
              <a:defRPr sz="1800">
                <a:solidFill>
                  <a:schemeClr val="dk1"/>
                </a:solidFill>
              </a:defRPr>
            </a:lvl7pPr>
            <a:lvl8pPr indent="0" marL="3200400" rtl="0">
              <a:defRPr sz="1800">
                <a:solidFill>
                  <a:schemeClr val="dk1"/>
                </a:solidFill>
              </a:defRPr>
            </a:lvl8pPr>
            <a:lvl9pPr indent="0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73" id="73"/>
          <p:cNvSpPr txBox="1"/>
          <p:nvPr>
            <p:ph type="ftr" idx="11"/>
          </p:nvPr>
        </p:nvSpPr>
        <p:spPr>
          <a:xfrm>
            <a:off y="6356350" x="3124200"/>
            <a:ext cy="365099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algn="l" marL="457200" rtl="0">
              <a:defRPr sz="1800">
                <a:solidFill>
                  <a:schemeClr val="dk1"/>
                </a:solidFill>
              </a:defRPr>
            </a:lvl2pPr>
            <a:lvl3pPr indent="0" algn="l" marL="914400" rtl="0">
              <a:defRPr sz="1800">
                <a:solidFill>
                  <a:schemeClr val="dk1"/>
                </a:solidFill>
              </a:defRPr>
            </a:lvl3pPr>
            <a:lvl4pPr indent="0" algn="l" marL="1371600" rtl="0">
              <a:defRPr sz="1800">
                <a:solidFill>
                  <a:schemeClr val="dk1"/>
                </a:solidFill>
              </a:defRPr>
            </a:lvl4pPr>
            <a:lvl5pPr indent="0" algn="l" marL="1828800" rtl="0">
              <a:defRPr sz="1800">
                <a:solidFill>
                  <a:schemeClr val="dk1"/>
                </a:solidFill>
              </a:defRPr>
            </a:lvl5pPr>
            <a:lvl6pPr indent="0" algn="l" marL="2286000" rtl="0">
              <a:defRPr sz="1800">
                <a:solidFill>
                  <a:schemeClr val="dk1"/>
                </a:solidFill>
              </a:defRPr>
            </a:lvl6pPr>
            <a:lvl7pPr indent="0" algn="l" marL="2743200" rtl="0">
              <a:defRPr sz="1800">
                <a:solidFill>
                  <a:schemeClr val="dk1"/>
                </a:solidFill>
              </a:defRPr>
            </a:lvl7pPr>
            <a:lvl8pPr indent="0" algn="l" marL="3200400" rtl="0">
              <a:defRPr sz="1800">
                <a:solidFill>
                  <a:schemeClr val="dk1"/>
                </a:solidFill>
              </a:defRPr>
            </a:lvl8pPr>
            <a:lvl9pPr indent="0" algn="l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74" id="74"/>
          <p:cNvSpPr txBox="1"/>
          <p:nvPr>
            <p:ph type="sldNum" idx="12"/>
          </p:nvPr>
        </p:nvSpPr>
        <p:spPr>
          <a:xfrm>
            <a:off y="6356350" x="6553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indent="0" algn="l" marL="457200" rtl="0">
              <a:defRPr sz="1800">
                <a:solidFill>
                  <a:schemeClr val="dk1"/>
                </a:solidFill>
              </a:defRPr>
            </a:lvl2pPr>
            <a:lvl3pPr indent="0" algn="l" marL="914400" rtl="0">
              <a:defRPr sz="1800">
                <a:solidFill>
                  <a:schemeClr val="dk1"/>
                </a:solidFill>
              </a:defRPr>
            </a:lvl3pPr>
            <a:lvl4pPr indent="0" algn="l" marL="1371600" rtl="0">
              <a:defRPr sz="1800">
                <a:solidFill>
                  <a:schemeClr val="dk1"/>
                </a:solidFill>
              </a:defRPr>
            </a:lvl4pPr>
            <a:lvl5pPr indent="0" algn="l" marL="1828800" rtl="0">
              <a:defRPr sz="1800">
                <a:solidFill>
                  <a:schemeClr val="dk1"/>
                </a:solidFill>
              </a:defRPr>
            </a:lvl5pPr>
            <a:lvl6pPr indent="0" algn="l" marL="2286000" rtl="0">
              <a:defRPr sz="1800">
                <a:solidFill>
                  <a:schemeClr val="dk1"/>
                </a:solidFill>
              </a:defRPr>
            </a:lvl6pPr>
            <a:lvl7pPr indent="0" algn="l" marL="2743200" rtl="0">
              <a:defRPr sz="1800">
                <a:solidFill>
                  <a:schemeClr val="dk1"/>
                </a:solidFill>
              </a:defRPr>
            </a:lvl7pPr>
            <a:lvl8pPr indent="0" algn="l" marL="3200400" rtl="0">
              <a:defRPr sz="1800">
                <a:solidFill>
                  <a:schemeClr val="dk1"/>
                </a:solidFill>
              </a:defRPr>
            </a:lvl8pPr>
            <a:lvl9pPr indent="0" algn="l" marL="3657600"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i="0" baseline="0" strike="noStrike" sz="4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83" id="83"/>
          <p:cNvSpPr txBox="1"/>
          <p:nvPr>
            <p:ph type="subTitle" idx="1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i="0" baseline="0" strike="noStrike" sz="3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ctr" marL="457200" rtl="0">
              <a:spcBef>
                <a:spcPts val="560"/>
              </a:spcBef>
              <a:buClr>
                <a:srgbClr val="3F3F3F"/>
              </a:buClr>
              <a:buFont typeface="Arial"/>
              <a:buNone/>
              <a:defRPr i="0" baseline="0" strike="noStrike" sz="28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ctr" marL="914400" rtl="0">
              <a:spcBef>
                <a:spcPts val="480"/>
              </a:spcBef>
              <a:buClr>
                <a:srgbClr val="3F3F3F"/>
              </a:buClr>
              <a:buFont typeface="Arial"/>
              <a:buNone/>
              <a:defRPr i="0" baseline="0" strike="noStrike" sz="24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ctr" marL="13716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ctr" marL="18288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ctr" marL="22860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ctr" marL="27432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ctr" marL="32004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ctr" marL="3657600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i="0" baseline="0" strike="noStrike" sz="20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4" id="84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5" id="85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6" id="86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780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36525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5240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5240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5240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5240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15240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15240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90" id="90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1" id="91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2" id="92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8" Target="../theme/theme4.xml"/><Relationship Type="http://schemas.openxmlformats.org/officeDocument/2006/relationships/slideLayout" Id="rId7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theme" Id="rId12" Target="../theme/theme1.xml"/><Relationship Type="http://schemas.openxmlformats.org/officeDocument/2006/relationships/slideLayout" Id="rId2" Target="../slideLayouts/slideLayout9.xml"/><Relationship Type="http://schemas.openxmlformats.org/officeDocument/2006/relationships/slideLayout" Id="rId1" Target="../slideLayouts/slideLayout8.xml"/><Relationship Type="http://schemas.openxmlformats.org/officeDocument/2006/relationships/slideLayout" Id="rId10" Target="../slideLayouts/slideLayout17.xml"/><Relationship Type="http://schemas.openxmlformats.org/officeDocument/2006/relationships/slideLayout" Id="rId4" Target="../slideLayouts/slideLayout11.xml"/><Relationship Type="http://schemas.openxmlformats.org/officeDocument/2006/relationships/slideLayout" Id="rId11" Target="../slideLayouts/slideLayout18.xml"/><Relationship Type="http://schemas.openxmlformats.org/officeDocument/2006/relationships/slideLayout" Id="rId3" Target="../slideLayouts/slideLayout10.xml"/><Relationship Type="http://schemas.openxmlformats.org/officeDocument/2006/relationships/slideLayout" Id="rId9" Target="../slideLayouts/slideLayout16.xml"/><Relationship Type="http://schemas.openxmlformats.org/officeDocument/2006/relationships/slideLayout" Id="rId6" Target="../slideLayouts/slideLayout13.xml"/><Relationship Type="http://schemas.openxmlformats.org/officeDocument/2006/relationships/slideLayout" Id="rId5" Target="../slideLayouts/slideLayout12.xml"/><Relationship Type="http://schemas.openxmlformats.org/officeDocument/2006/relationships/slideLayout" Id="rId8" Target="../slideLayouts/slideLayout15.xml"/><Relationship Type="http://schemas.openxmlformats.org/officeDocument/2006/relationships/slideLayout" Id="rId7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i="0" baseline="0" strike="noStrike" sz="4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8" id="78"/>
          <p:cNvSpPr txBox="1"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0" id="80"/>
          <p:cNvSpPr txBox="1"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1.png"/><Relationship Type="http://schemas.openxmlformats.org/officeDocument/2006/relationships/image" Id="rId3" Target="../media/image00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7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7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7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 txBox="1"/>
          <p:nvPr>
            <p:ph type="ctrTitle"/>
          </p:nvPr>
        </p:nvSpPr>
        <p:spPr>
          <a:xfrm>
            <a:off y="551174" x="685800"/>
            <a:ext cy="1219199" cx="777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_US" sz="3200"/>
              <a:t>GET</a:t>
            </a:r>
            <a:r>
              <a:rPr lang="en_US" i="0" baseline="0" strike="noStrike" sz="32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Crono</a:t>
            </a:r>
          </a:p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Graham Benevelli, Tri Nguyen, and Edwin Edge</a:t>
            </a:r>
          </a:p>
        </p:txBody>
      </p:sp>
      <p:sp>
        <p:nvSpPr>
          <p:cNvPr name="Shape 152" id="152"/>
          <p:cNvSpPr/>
          <p:nvPr/>
        </p:nvSpPr>
        <p:spPr>
          <a:xfrm>
            <a:off y="2219325" x="5905500"/>
            <a:ext cy="5410200" cx="3238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53" id="153"/>
          <p:cNvSpPr txBox="1"/>
          <p:nvPr/>
        </p:nvSpPr>
        <p:spPr>
          <a:xfrm>
            <a:off y="4143200" x="1425600"/>
            <a:ext cy="2940299" cx="2906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_US"/>
              <a:t>Insert slide #3 from previous presentation here</a:t>
            </a:r>
          </a:p>
        </p:txBody>
      </p:sp>
      <p:sp>
        <p:nvSpPr>
          <p:cNvPr name="Shape 154" id="154"/>
          <p:cNvSpPr/>
          <p:nvPr/>
        </p:nvSpPr>
        <p:spPr>
          <a:xfrm>
            <a:off y="2219325" x="-48075"/>
            <a:ext cy="4638675" cx="619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name="Shape 155" id="155"/>
          <p:cNvSpPr/>
          <p:nvPr/>
        </p:nvSpPr>
        <p:spPr>
          <a:xfrm>
            <a:off y="6397675" x="2193625"/>
            <a:ext cy="206699" cx="11225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US"/>
              <a:t>[[1]] -&gt; [[2]]</a:t>
            </a:r>
          </a:p>
        </p:txBody>
      </p:sp>
      <p:sp>
        <p:nvSpPr>
          <p:cNvPr name="Shape 156" id="156"/>
          <p:cNvSpPr/>
          <p:nvPr/>
        </p:nvSpPr>
        <p:spPr>
          <a:xfrm>
            <a:off y="6397675" x="918050"/>
            <a:ext cy="206699" cx="11225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[[1]] -&gt; [[2]]</a:t>
            </a:r>
          </a:p>
        </p:txBody>
      </p:sp>
      <p:sp>
        <p:nvSpPr>
          <p:cNvPr name="Shape 157" id="157"/>
          <p:cNvSpPr/>
          <p:nvPr/>
        </p:nvSpPr>
        <p:spPr>
          <a:xfrm>
            <a:off y="5286500" x="2921150"/>
            <a:ext cy="206699" cx="11225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number</a:t>
            </a:r>
          </a:p>
        </p:txBody>
      </p:sp>
      <p:sp>
        <p:nvSpPr>
          <p:cNvPr name="Shape 158" id="158"/>
          <p:cNvSpPr/>
          <p:nvPr/>
        </p:nvSpPr>
        <p:spPr>
          <a:xfrm>
            <a:off y="5286500" x="4226975"/>
            <a:ext cy="206699" cx="742200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[x]</a:t>
            </a:r>
          </a:p>
        </p:txBody>
      </p:sp>
      <p:sp>
        <p:nvSpPr>
          <p:cNvPr name="Shape 159" id="159"/>
          <p:cNvSpPr/>
          <p:nvPr/>
        </p:nvSpPr>
        <p:spPr>
          <a:xfrm>
            <a:off y="5286500" x="5126250"/>
            <a:ext cy="206699" cx="8963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boolean</a:t>
            </a:r>
          </a:p>
        </p:txBody>
      </p:sp>
      <p:sp>
        <p:nvSpPr>
          <p:cNvPr name="Shape 160" id="160"/>
          <p:cNvSpPr/>
          <p:nvPr/>
        </p:nvSpPr>
        <p:spPr>
          <a:xfrm>
            <a:off y="5589200" x="4226975"/>
            <a:ext cy="206699" cx="864300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boolean</a:t>
            </a:r>
          </a:p>
        </p:txBody>
      </p:sp>
      <p:sp>
        <p:nvSpPr>
          <p:cNvPr name="Shape 161" id="161"/>
          <p:cNvSpPr/>
          <p:nvPr/>
        </p:nvSpPr>
        <p:spPr>
          <a:xfrm>
            <a:off y="4219700" x="4516650"/>
            <a:ext cy="206699" cx="8963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_US"/>
              <a:t>[[1]]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 txBox="1"/>
          <p:nvPr>
            <p:ph type="ctrTitle"/>
          </p:nvPr>
        </p:nvSpPr>
        <p:spPr>
          <a:xfrm>
            <a:off y="367274" x="618975"/>
            <a:ext cy="14700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_US"/>
              <a:t>Quick Introduction to Crono &amp; Type Inferencing:</a:t>
            </a:r>
          </a:p>
        </p:txBody>
      </p:sp>
      <p:sp>
        <p:nvSpPr>
          <p:cNvPr name="Shape 167" id="167"/>
          <p:cNvSpPr txBox="1"/>
          <p:nvPr>
            <p:ph type="subTitle" idx="1"/>
          </p:nvPr>
        </p:nvSpPr>
        <p:spPr>
          <a:xfrm>
            <a:off y="2005025" x="1004050"/>
            <a:ext cy="1752600" cx="64007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algn="l" marL="457200" rtl="0" lv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_US"/>
              <a:t>Programming language based on Lisp</a:t>
            </a:r>
          </a:p>
          <a:p>
            <a:pPr indent="-381000" marR="0" algn="l" marL="45720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_US"/>
              <a:t>Haskell can determine type of functions given no other information whatsoever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_US" sz="3200"/>
              <a:t>Steps of Type Inferencing</a:t>
            </a:r>
          </a:p>
        </p:txBody>
      </p:sp>
      <p:sp>
        <p:nvSpPr>
          <p:cNvPr name="Shape 173" id="173"/>
          <p:cNvSpPr txBox="1"/>
          <p:nvPr>
            <p:ph type="body" idx="1"/>
          </p:nvPr>
        </p:nvSpPr>
        <p:spPr>
          <a:xfrm>
            <a:off y="1417637" x="457199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810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CronoTypeConstraint</a:t>
            </a:r>
          </a:p>
          <a:p>
            <a:pPr indent="-3810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CronoTypeVar</a:t>
            </a:r>
          </a:p>
          <a:p>
            <a:pPr indent="-3810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CronoConstraintCreator</a:t>
            </a:r>
          </a:p>
          <a:p>
            <a:r>
              <a:t/>
            </a:r>
          </a:p>
          <a:p>
            <a:pPr indent="-3810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Blindy assign each item (Cons, number, etc.) an identifier that is unique and ambiguous</a:t>
            </a:r>
          </a:p>
          <a:p>
            <a:pPr indent="-3810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Build CronoTypeConstraints off of different CronoTypes</a:t>
            </a:r>
          </a:p>
          <a:p>
            <a:pPr indent="-381000" marR="0" algn="l" marL="914400" rtl="0"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_US" sz="2400"/>
              <a:t>a number, symbol, cons, or a known function</a:t>
            </a:r>
          </a:p>
          <a:p>
            <a:pPr indent="-3810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Get back a series of constraints</a:t>
            </a:r>
          </a:p>
          <a:p>
            <a:pPr indent="-381000" marR="0" algn="l" marL="914400" rtl="0"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_US" sz="2400"/>
              <a:t>i.e. [[1]] = [y] -&gt; [z]</a:t>
            </a:r>
          </a:p>
          <a:p>
            <a:pPr indent="-381000" marR="0" algn="l" marL="914400" rtl="0"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_US" sz="2400"/>
              <a:t>i.e. [[2]] = number</a:t>
            </a:r>
          </a:p>
          <a:p>
            <a:pPr indent="-3810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 sz="2400"/>
              <a:t>feed to unification process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419100" marR="0" algn="l" marL="457200" rtl="0" lvl="0">
              <a:spcBef>
                <a:spcPts val="400"/>
              </a:spcBef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Two stacks</a:t>
            </a:r>
          </a:p>
          <a:p>
            <a:pPr indent="-381000" marR="0" algn="l" marL="914400" rtl="0"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_US" sz="2400"/>
              <a:t>TODO stack, finished stack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Pull constraints off TODO</a:t>
            </a:r>
          </a:p>
          <a:p>
            <a:pPr indent="-381000" marR="0" algn="l" marL="914400" rtl="0"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_US" sz="2400"/>
              <a:t>Substitute constraint into both stacks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Place constraint onto finished stack</a:t>
            </a:r>
          </a:p>
          <a:p>
            <a:pPr indent="-419100" marR="0" algn="l" marL="457200" rtl="0" lvl="0">
              <a:spcBef>
                <a:spcPts val="400"/>
              </a:spcBef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Rinse and repeat</a:t>
            </a:r>
          </a:p>
          <a:p>
            <a:pPr indent="-419100" marR="0" algn="l" marL="457200" rtl="0" lvl="0">
              <a:spcBef>
                <a:spcPts val="400"/>
              </a:spcBef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Example (define double (x) (* x 2))</a:t>
            </a:r>
          </a:p>
        </p:txBody>
      </p:sp>
      <p:sp>
        <p:nvSpPr>
          <p:cNvPr name="Shape 179" id="179"/>
          <p:cNvSpPr txBox="1"/>
          <p:nvPr>
            <p:ph type="title"/>
          </p:nvPr>
        </p:nvSpPr>
        <p:spPr>
          <a:xfrm>
            <a:off y="353562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/>
              <a:t>The Unification Algorithm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 txBox="1"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Type Inferencing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Haskell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Unification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Abstract Syntax Tree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_US" sz="2400"/>
              <a:t>Lisp</a:t>
            </a:r>
          </a:p>
        </p:txBody>
      </p:sp>
      <p:sp>
        <p:nvSpPr>
          <p:cNvPr name="Shape 185" id="185"/>
          <p:cNvSpPr txBox="1"/>
          <p:nvPr>
            <p:ph type="title"/>
          </p:nvPr>
        </p:nvSpPr>
        <p:spPr>
          <a:xfrm>
            <a:off y="323987" x="62495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_US"/>
              <a:t>Concepts</a:t>
            </a:r>
          </a:p>
        </p:txBody>
      </p:sp>
      <p:sp>
        <p:nvSpPr>
          <p:cNvPr name="Shape 186" id="186"/>
          <p:cNvSpPr txBox="1"/>
          <p:nvPr>
            <p:ph type="title" idx="2"/>
          </p:nvPr>
        </p:nvSpPr>
        <p:spPr>
          <a:xfrm>
            <a:off y="4181762" x="62495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_US"/>
              <a:t>If Time Other Examples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US"/>
              <a:t>Examples</a:t>
            </a:r>
          </a:p>
        </p:txBody>
      </p:sp>
      <p:sp>
        <p:nvSpPr>
          <p:cNvPr name="Shape 192" id="192"/>
          <p:cNvSpPr txBox="1"/>
          <p:nvPr>
            <p:ph type="body" idx="1"/>
          </p:nvPr>
        </p:nvSpPr>
        <p:spPr>
          <a:xfrm>
            <a:off y="1600200" x="250238"/>
            <a:ext cy="4526100" cx="8823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/>
              <a:t>(+ 5 4)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/>
              <a:t>(= 1 2)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/>
              <a:t>(if (= 1 1) 9 8)  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/>
              <a:t>(define even (x) (= x (* 2 (/ x 2))))</a:t>
            </a:r>
          </a:p>
          <a:p>
            <a:pPr indent="-419100" marL="45720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_US"/>
              <a:t>(define fact (n) (if (= n 1) 1 (* n (fact (- n 1)))))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