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5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8B1A28-7ECF-CB26-E16A-DA39FA2B892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631AC60-77F8-F3C7-E54E-6D6AA3403C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9E65B3C-6BEE-DA8A-EFC1-BC2DABCE9156}"/>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79D76180-DDDF-CEE2-89F9-99312078A6C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06C104D-5EA1-C438-09E6-A99068544056}"/>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1116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3C5C1F-D3AF-13EA-CEFB-487B190E6F9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829D3CE-AB0D-F2D3-0FB4-76C505E452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6A7A92C-03C7-3AFD-0D2F-3FD005C62D4B}"/>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D91845F9-B26D-528E-45CF-9AE52286785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84249C-FBC0-F0A6-F844-C79D3C559A51}"/>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111918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60F39CF-17B1-B380-F62E-828F225326B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B053CC8-E61C-367E-9EF2-3F14D9C414D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7BD0A88-910E-C3B1-612E-9C8774714549}"/>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7F7FFE43-0E5D-E416-8D09-4AC1839703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0B87406-A628-BD14-A75B-BAC88F1B4AD0}"/>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193566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F152F-7689-1A6C-17EF-EC302093F7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AA99162-794F-E86A-20CF-B6C4356D7BC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A26B71-85D6-C70D-CB2A-022D4D8FCB08}"/>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CAFB3BA1-1AA2-3C73-E5D8-AF351E6AC9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3EBA26-C0F9-4ADB-892C-0B47F4ABFAEA}"/>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1431485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059E2-D7C1-E3F0-05D9-C570DDFACA5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C2E40B-99C5-95A4-BCB2-54E7D1A35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F593443-96A1-EFA5-2286-314324D1A8F1}"/>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7004E170-0CEF-9045-C106-391D314F8D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76FFF42-99FE-403F-8CE3-500F86D1CAB8}"/>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6435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14CFE-EFA7-D622-72DB-21D03EE46F8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F470798-B4E7-09E1-9003-7456F588A3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B890655-4F79-C916-268A-D145D00012A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88382BD-61EA-AEF0-5F72-53BBD7F5DB6E}"/>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6" name="Fußzeilenplatzhalter 5">
            <a:extLst>
              <a:ext uri="{FF2B5EF4-FFF2-40B4-BE49-F238E27FC236}">
                <a16:creationId xmlns:a16="http://schemas.microsoft.com/office/drawing/2014/main" id="{47FE7309-F08A-01AD-B9F0-BA02E92608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4536406-6258-F7A5-8BB3-30F91BD61B39}"/>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387554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890DD-0901-36B3-4E6E-7DDFB687644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B3A9C35-AD2F-5A8E-BE87-73036F7C0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0C35BF-EC69-6A1F-874E-C5E03C9373D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591DE5-5CF6-F0FE-7829-69276215B8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E8FB2DA-B2C6-1705-10AC-B330901ABD4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CC65097-1D44-4859-8615-DFA9152EC826}"/>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8" name="Fußzeilenplatzhalter 7">
            <a:extLst>
              <a:ext uri="{FF2B5EF4-FFF2-40B4-BE49-F238E27FC236}">
                <a16:creationId xmlns:a16="http://schemas.microsoft.com/office/drawing/2014/main" id="{578DF91B-F8FC-CE35-3D39-A154EF57DF3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B56B80B-D8E2-4A95-026F-0D598E8655F4}"/>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410651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3748A-0833-7C7D-6A80-BE78EDE5D0A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B02EF3B-ECA6-DF25-195E-B21BC57D7BAB}"/>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4" name="Fußzeilenplatzhalter 3">
            <a:extLst>
              <a:ext uri="{FF2B5EF4-FFF2-40B4-BE49-F238E27FC236}">
                <a16:creationId xmlns:a16="http://schemas.microsoft.com/office/drawing/2014/main" id="{CEC11C38-FB6F-F1F1-EE75-4BF91944D9F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3AF7C9E-C42C-0B34-7D57-32B95B2FD6FF}"/>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36893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C40E002-609F-1556-40F9-C75123EB7527}"/>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3" name="Fußzeilenplatzhalter 2">
            <a:extLst>
              <a:ext uri="{FF2B5EF4-FFF2-40B4-BE49-F238E27FC236}">
                <a16:creationId xmlns:a16="http://schemas.microsoft.com/office/drawing/2014/main" id="{FA4F5260-FFCB-E436-23DF-FAEB486B321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A027737-4A3F-62CF-7C0A-9C2F9540F205}"/>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23927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059E5-C15E-857F-BA11-CFE0A61A158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4A25D4E-2717-D976-ECBA-05F1AF610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A7AAC8D-C552-D143-6EC5-0C1695E31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0B5DCB5-FCAF-ABF1-B994-2C72626C3CBA}"/>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6" name="Fußzeilenplatzhalter 5">
            <a:extLst>
              <a:ext uri="{FF2B5EF4-FFF2-40B4-BE49-F238E27FC236}">
                <a16:creationId xmlns:a16="http://schemas.microsoft.com/office/drawing/2014/main" id="{50E15B5D-D70C-56F4-53DF-8CCBA760AD0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B3FC2B9-52A0-6904-8075-3D5BA5516BE4}"/>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37584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B3338-E7E6-CF98-C0B1-435962F15DB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2BF6D68-8A50-5245-178D-D4D9D9731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7308AAA-36B4-E38E-8931-333CC7869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2EA1E86-897D-25BF-B332-EC6D14CBE428}"/>
              </a:ext>
            </a:extLst>
          </p:cNvPr>
          <p:cNvSpPr>
            <a:spLocks noGrp="1"/>
          </p:cNvSpPr>
          <p:nvPr>
            <p:ph type="dt" sz="half" idx="10"/>
          </p:nvPr>
        </p:nvSpPr>
        <p:spPr/>
        <p:txBody>
          <a:bodyPr/>
          <a:lstStyle/>
          <a:p>
            <a:fld id="{7D0CEC2F-6FA6-4618-9A6C-82C509207C97}" type="datetimeFigureOut">
              <a:rPr lang="de-DE" smtClean="0"/>
              <a:t>06.11.2023</a:t>
            </a:fld>
            <a:endParaRPr lang="de-DE"/>
          </a:p>
        </p:txBody>
      </p:sp>
      <p:sp>
        <p:nvSpPr>
          <p:cNvPr id="6" name="Fußzeilenplatzhalter 5">
            <a:extLst>
              <a:ext uri="{FF2B5EF4-FFF2-40B4-BE49-F238E27FC236}">
                <a16:creationId xmlns:a16="http://schemas.microsoft.com/office/drawing/2014/main" id="{972E445B-7926-D084-9DE1-C0A8DC7265A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DDB268-E61A-41F5-D50A-2DFD0A86D11B}"/>
              </a:ext>
            </a:extLst>
          </p:cNvPr>
          <p:cNvSpPr>
            <a:spLocks noGrp="1"/>
          </p:cNvSpPr>
          <p:nvPr>
            <p:ph type="sldNum" sz="quarter" idx="12"/>
          </p:nvPr>
        </p:nvSpPr>
        <p:spPr/>
        <p:txBody>
          <a:bodyPr/>
          <a:lstStyle/>
          <a:p>
            <a:fld id="{83674A17-CF28-49C1-BF87-89E23AA06D51}" type="slidenum">
              <a:rPr lang="de-DE" smtClean="0"/>
              <a:t>‹Nr.›</a:t>
            </a:fld>
            <a:endParaRPr lang="de-DE"/>
          </a:p>
        </p:txBody>
      </p:sp>
    </p:spTree>
    <p:extLst>
      <p:ext uri="{BB962C8B-B14F-4D97-AF65-F5344CB8AC3E}">
        <p14:creationId xmlns:p14="http://schemas.microsoft.com/office/powerpoint/2010/main" val="401884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6BF5D9D-E243-CA0D-F70D-3E1FC0BBB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5EB7493-160A-5165-F3E7-EC7D0A6D8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670E60-97D7-CE5D-3BE2-13A29B3AF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CEC2F-6FA6-4618-9A6C-82C509207C97}" type="datetimeFigureOut">
              <a:rPr lang="de-DE" smtClean="0"/>
              <a:t>06.11.2023</a:t>
            </a:fld>
            <a:endParaRPr lang="de-DE"/>
          </a:p>
        </p:txBody>
      </p:sp>
      <p:sp>
        <p:nvSpPr>
          <p:cNvPr id="5" name="Fußzeilenplatzhalter 4">
            <a:extLst>
              <a:ext uri="{FF2B5EF4-FFF2-40B4-BE49-F238E27FC236}">
                <a16:creationId xmlns:a16="http://schemas.microsoft.com/office/drawing/2014/main" id="{CEF58DDA-50A4-C251-BC90-A1AB0C3D7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9745BCA-BCE4-1F47-8BE3-A37E3C8C44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74A17-CF28-49C1-BF87-89E23AA06D51}" type="slidenum">
              <a:rPr lang="de-DE" smtClean="0"/>
              <a:t>‹Nr.›</a:t>
            </a:fld>
            <a:endParaRPr lang="de-DE"/>
          </a:p>
        </p:txBody>
      </p:sp>
    </p:spTree>
    <p:extLst>
      <p:ext uri="{BB962C8B-B14F-4D97-AF65-F5344CB8AC3E}">
        <p14:creationId xmlns:p14="http://schemas.microsoft.com/office/powerpoint/2010/main" val="156727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61CA5E3-29F6-6CFE-BB75-F12FB58ED7BE}"/>
              </a:ext>
            </a:extLst>
          </p:cNvPr>
          <p:cNvSpPr txBox="1"/>
          <p:nvPr/>
        </p:nvSpPr>
        <p:spPr>
          <a:xfrm>
            <a:off x="609599" y="1673767"/>
            <a:ext cx="6965576"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de-DE" dirty="0"/>
              <a:t>Scholarch Cogneon Akademie in </a:t>
            </a:r>
            <a:r>
              <a:rPr lang="de-DE" dirty="0" err="1"/>
              <a:t>Nürnbert</a:t>
            </a:r>
            <a:r>
              <a:rPr lang="de-DE" dirty="0"/>
              <a:t>, Experte Wissensmanagement &amp; Lernende Organisationen, Geschäftsführer Cogneon GmbH, Gesellschafter Corporate Learning Community gUG</a:t>
            </a:r>
          </a:p>
          <a:p>
            <a:pPr marL="285750" indent="-285750">
              <a:lnSpc>
                <a:spcPct val="150000"/>
              </a:lnSpc>
              <a:buFont typeface="Arial" panose="020B0604020202020204" pitchFamily="34" charset="0"/>
              <a:buChar char="•"/>
            </a:pPr>
            <a:r>
              <a:rPr lang="de-DE" dirty="0"/>
              <a:t>Seit 1999 bin ich jetzt im Bereich Wissensökonomie, Wissensmanagement, Lernende Organisationen und Lebenslanges Lernen tätig. So langsam wird mir klar, dass die Aufgaben dort mit dem Ende meines Lebens nicht abgeschlossen sein werden</a:t>
            </a:r>
          </a:p>
          <a:p>
            <a:pPr marL="285750" indent="-285750">
              <a:lnSpc>
                <a:spcPct val="150000"/>
              </a:lnSpc>
              <a:buFont typeface="Arial" panose="020B0604020202020204" pitchFamily="34" charset="0"/>
              <a:buChar char="•"/>
            </a:pPr>
            <a:r>
              <a:rPr lang="de-DE" dirty="0"/>
              <a:t>Im Projekt lernOS (lernos.org) machen wir unser Beratungs-Know-how zu Wissensmanagement in offenen Leitfäden zugreifbar.</a:t>
            </a:r>
          </a:p>
        </p:txBody>
      </p:sp>
      <p:sp>
        <p:nvSpPr>
          <p:cNvPr id="7" name="Rechteck 6">
            <a:extLst>
              <a:ext uri="{FF2B5EF4-FFF2-40B4-BE49-F238E27FC236}">
                <a16:creationId xmlns:a16="http://schemas.microsoft.com/office/drawing/2014/main" id="{FDBB71B8-46E6-704A-33E6-C611C25B6341}"/>
              </a:ext>
            </a:extLst>
          </p:cNvPr>
          <p:cNvSpPr/>
          <p:nvPr/>
        </p:nvSpPr>
        <p:spPr>
          <a:xfrm>
            <a:off x="806823" y="286871"/>
            <a:ext cx="6571129" cy="1272988"/>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4000" b="1" dirty="0">
                <a:solidFill>
                  <a:schemeClr val="tx1"/>
                </a:solidFill>
              </a:rPr>
              <a:t>Simon Dückert</a:t>
            </a:r>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142" y="403412"/>
            <a:ext cx="3384177" cy="3384177"/>
          </a:xfrm>
          <a:prstGeom prst="rect">
            <a:avLst/>
          </a:prstGeom>
        </p:spPr>
      </p:pic>
      <p:pic>
        <p:nvPicPr>
          <p:cNvPr id="1026" name="Picture 2" descr="HRM.de - COGNEON GmbH">
            <a:extLst>
              <a:ext uri="{FF2B5EF4-FFF2-40B4-BE49-F238E27FC236}">
                <a16:creationId xmlns:a16="http://schemas.microsoft.com/office/drawing/2014/main" id="{9F433E7F-0956-123E-1825-7C86627A1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20" b="21823"/>
          <a:stretch/>
        </p:blipFill>
        <p:spPr bwMode="auto">
          <a:xfrm>
            <a:off x="1030778" y="5709773"/>
            <a:ext cx="2855321" cy="765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rnOS – Cogneon Akademie">
            <a:extLst>
              <a:ext uri="{FF2B5EF4-FFF2-40B4-BE49-F238E27FC236}">
                <a16:creationId xmlns:a16="http://schemas.microsoft.com/office/drawing/2014/main" id="{2E93514B-F0EA-2775-B2CC-E04577AAF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0857" y="5688762"/>
            <a:ext cx="3147346" cy="78683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91053710-06B4-7263-AD36-56269F5E9AA5}"/>
              </a:ext>
            </a:extLst>
          </p:cNvPr>
          <p:cNvSpPr txBox="1"/>
          <p:nvPr/>
        </p:nvSpPr>
        <p:spPr>
          <a:xfrm>
            <a:off x="8645236" y="3857105"/>
            <a:ext cx="2174313" cy="369332"/>
          </a:xfrm>
          <a:prstGeom prst="rect">
            <a:avLst/>
          </a:prstGeom>
          <a:noFill/>
        </p:spPr>
        <p:txBody>
          <a:bodyPr wrap="none" rtlCol="0">
            <a:spAutoFit/>
          </a:bodyPr>
          <a:lstStyle/>
          <a:p>
            <a:r>
              <a:rPr lang="de-DE" dirty="0"/>
              <a:t>Vernetzen (</a:t>
            </a:r>
            <a:r>
              <a:rPr lang="de-DE" dirty="0" err="1"/>
              <a:t>Linkedin</a:t>
            </a:r>
            <a:r>
              <a:rPr lang="de-DE" dirty="0"/>
              <a:t>):</a:t>
            </a:r>
          </a:p>
        </p:txBody>
      </p:sp>
      <p:pic>
        <p:nvPicPr>
          <p:cNvPr id="1030" name="Picture 6" descr="Preview of your QR Code">
            <a:extLst>
              <a:ext uri="{FF2B5EF4-FFF2-40B4-BE49-F238E27FC236}">
                <a16:creationId xmlns:a16="http://schemas.microsoft.com/office/drawing/2014/main" id="{462ABEEA-13B6-7E2C-0666-261341DC8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9480" y="4359088"/>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20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6EFAD7-FA6D-5463-98E0-66C871D794BA}"/>
              </a:ext>
            </a:extLst>
          </p:cNvPr>
          <p:cNvSpPr>
            <a:spLocks noGrp="1"/>
          </p:cNvSpPr>
          <p:nvPr>
            <p:ph type="title"/>
          </p:nvPr>
        </p:nvSpPr>
        <p:spPr/>
        <p:txBody>
          <a:bodyPr>
            <a:noAutofit/>
          </a:bodyPr>
          <a:lstStyle/>
          <a:p>
            <a:pPr>
              <a:lnSpc>
                <a:spcPct val="100000"/>
              </a:lnSpc>
            </a:pPr>
            <a:r>
              <a:rPr lang="de-DE" sz="2400" dirty="0">
                <a:latin typeface="+mn-lt"/>
              </a:rPr>
              <a:t>Abschlussrunde und Ausblick</a:t>
            </a:r>
            <a:br>
              <a:rPr lang="de-DE" sz="2400" b="1" dirty="0">
                <a:latin typeface="+mn-lt"/>
              </a:rPr>
            </a:br>
            <a:r>
              <a:rPr lang="de-DE" sz="2400" b="1" dirty="0">
                <a:latin typeface="+mn-lt"/>
              </a:rPr>
              <a:t>Wissens- und </a:t>
            </a:r>
            <a:r>
              <a:rPr lang="de-DE" sz="2400" b="1" dirty="0" err="1">
                <a:latin typeface="+mn-lt"/>
              </a:rPr>
              <a:t>Innovationsmangement</a:t>
            </a:r>
            <a:r>
              <a:rPr lang="de-DE" sz="2400" b="1" dirty="0">
                <a:latin typeface="+mn-lt"/>
              </a:rPr>
              <a:t> im 21. Jahrhundert – </a:t>
            </a:r>
            <a:br>
              <a:rPr lang="de-DE" sz="2400" b="1" dirty="0">
                <a:latin typeface="+mn-lt"/>
              </a:rPr>
            </a:br>
            <a:r>
              <a:rPr lang="de-DE" sz="2400" b="1" dirty="0">
                <a:latin typeface="+mn-lt"/>
              </a:rPr>
              <a:t>zwei Seiten der gleichen Medaille</a:t>
            </a:r>
            <a:br>
              <a:rPr lang="de-DE" sz="2400" b="1" dirty="0">
                <a:latin typeface="+mn-lt"/>
              </a:rPr>
            </a:br>
            <a:r>
              <a:rPr lang="de-DE" sz="2400" b="1" dirty="0">
                <a:latin typeface="+mn-lt"/>
              </a:rPr>
              <a:t>#Wissensgesellschaft #Wissen #Innovation</a:t>
            </a:r>
          </a:p>
        </p:txBody>
      </p:sp>
      <p:sp>
        <p:nvSpPr>
          <p:cNvPr id="3" name="Inhaltsplatzhalter 2">
            <a:extLst>
              <a:ext uri="{FF2B5EF4-FFF2-40B4-BE49-F238E27FC236}">
                <a16:creationId xmlns:a16="http://schemas.microsoft.com/office/drawing/2014/main" id="{DF41C5FE-A943-4DA4-0811-8D9C0A9E7BCD}"/>
              </a:ext>
            </a:extLst>
          </p:cNvPr>
          <p:cNvSpPr>
            <a:spLocks noGrp="1"/>
          </p:cNvSpPr>
          <p:nvPr>
            <p:ph idx="1"/>
          </p:nvPr>
        </p:nvSpPr>
        <p:spPr/>
        <p:txBody>
          <a:bodyPr>
            <a:normAutofit fontScale="85000" lnSpcReduction="10000"/>
          </a:bodyPr>
          <a:lstStyle/>
          <a:p>
            <a:pPr>
              <a:lnSpc>
                <a:spcPct val="150000"/>
              </a:lnSpc>
              <a:buFont typeface="Symbol" panose="05050102010706020507" pitchFamily="18" charset="2"/>
              <a:buChar char="-"/>
            </a:pPr>
            <a:r>
              <a:rPr lang="de-DE" sz="2000" dirty="0"/>
              <a:t>Gesellschaft und Wirtschaft im 21. Jahrhundert sind durch dauerhaften Wandel gekennzeichnet. Das wird oft mit der Abkürzung VUCA beschrieben (en. für Volatilität, Unsicherheit, Komplexität und Mehrdeutigkeit) . </a:t>
            </a:r>
          </a:p>
          <a:p>
            <a:pPr>
              <a:lnSpc>
                <a:spcPct val="150000"/>
              </a:lnSpc>
              <a:buFont typeface="Symbol" panose="05050102010706020507" pitchFamily="18" charset="2"/>
              <a:buChar char="-"/>
            </a:pPr>
            <a:r>
              <a:rPr lang="de-DE" sz="2000" dirty="0"/>
              <a:t>Einzelpersonen und Organisationen aller Art müssen sich darauf durch kontinuierliches Lernen einstellen. Sonst werden sie in Zukunft keinen Erfolg haben und das Wohlergehen aller kann nicht garantiert werden.</a:t>
            </a:r>
          </a:p>
          <a:p>
            <a:pPr>
              <a:lnSpc>
                <a:spcPct val="150000"/>
              </a:lnSpc>
              <a:buFont typeface="Symbol" panose="05050102010706020507" pitchFamily="18" charset="2"/>
              <a:buChar char="-"/>
            </a:pPr>
            <a:r>
              <a:rPr lang="de-DE" sz="2000" dirty="0"/>
              <a:t>In Vergangenheit wurden unter Schlagworten wie Wissensmanagement, Digitale Transformation, Agilität, Weiterbildung, Digitaler Arbeitsplatz, Lebenslanges Lernen etc. schon viele gute Ansätze entwickelt. Im nächsten Schritt geht es darum, diese zu systematisieren und in die Breite zu bringen. Im Zentrum steht hier mitunter Innovation</a:t>
            </a:r>
          </a:p>
          <a:p>
            <a:pPr>
              <a:lnSpc>
                <a:spcPct val="150000"/>
              </a:lnSpc>
              <a:buFont typeface="Symbol" panose="05050102010706020507" pitchFamily="18" charset="2"/>
              <a:buChar char="-"/>
            </a:pPr>
            <a:r>
              <a:rPr lang="de-DE" sz="2000" dirty="0"/>
              <a:t>Wir brauchen eine Vision der Lernenden Gesellschaft ist, was wiederum die Basis für Innovation ist. Also zwei Seiten der gleichen Medaille.</a:t>
            </a:r>
          </a:p>
        </p:txBody>
      </p:sp>
    </p:spTree>
    <p:extLst>
      <p:ext uri="{BB962C8B-B14F-4D97-AF65-F5344CB8AC3E}">
        <p14:creationId xmlns:p14="http://schemas.microsoft.com/office/powerpoint/2010/main" val="2228847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Words>
  <Application>Microsoft Office PowerPoint</Application>
  <PresentationFormat>Breitbild</PresentationFormat>
  <Paragraphs>10</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Symbol</vt:lpstr>
      <vt:lpstr>Office</vt:lpstr>
      <vt:lpstr>PowerPoint-Präsentation</vt:lpstr>
      <vt:lpstr>Abschlussrunde und Ausblick Wissens- und Innovationsmangement im 21. Jahrhundert –  zwei Seiten der gleichen Medaille #Wissensgesellschaft #Wissen #Innovation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Anja Siber</dc:creator>
  <cp:lastModifiedBy>Simon Dückert</cp:lastModifiedBy>
  <cp:revision>9</cp:revision>
  <dcterms:created xsi:type="dcterms:W3CDTF">2023-10-18T15:15:35Z</dcterms:created>
  <dcterms:modified xsi:type="dcterms:W3CDTF">2023-11-06T15:27:21Z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2023-10-29T18:43:31Z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0e517450-21d8-4774-9f3d-ee65de13b349</vt:lpwstr>
  </property>
  <property fmtid="{D5CDD505-2E9C-101B-9397-08002B2CF9AE}" pid="8" name="MSIP_Label_9d258917-277f-42cd-a3cd-14c4e9ee58bc_ContentBits">
    <vt:lpwstr>0</vt:lpwstr>
  </property>
</Properties>
</file>