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80" r:id="rId4"/>
    <p:sldId id="279" r:id="rId5"/>
    <p:sldId id="282" r:id="rId6"/>
    <p:sldId id="281" r:id="rId7"/>
    <p:sldId id="283" r:id="rId8"/>
    <p:sldId id="285" r:id="rId9"/>
    <p:sldId id="284" r:id="rId10"/>
    <p:sldId id="286" r:id="rId11"/>
    <p:sldId id="291" r:id="rId12"/>
    <p:sldId id="268" r:id="rId13"/>
    <p:sldId id="287" r:id="rId14"/>
    <p:sldId id="288" r:id="rId15"/>
    <p:sldId id="292" r:id="rId16"/>
    <p:sldId id="290" r:id="rId17"/>
    <p:sldId id="293" r:id="rId18"/>
    <p:sldId id="277" r:id="rId19"/>
    <p:sldId id="296" r:id="rId20"/>
    <p:sldId id="294" r:id="rId21"/>
    <p:sldId id="295" r:id="rId22"/>
    <p:sldId id="289" r:id="rId23"/>
    <p:sldId id="260" r:id="rId24"/>
    <p:sldId id="276" r:id="rId25"/>
    <p:sldId id="278" r:id="rId26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howGuides="1">
      <p:cViewPr>
        <p:scale>
          <a:sx n="66" d="100"/>
          <a:sy n="66" d="100"/>
        </p:scale>
        <p:origin x="1330" y="3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462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72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499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16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66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4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09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41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695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4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9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4800" dirty="0" err="1"/>
              <a:t>Numerical</a:t>
            </a:r>
            <a:r>
              <a:rPr lang="it-IT" sz="4800" dirty="0"/>
              <a:t> Methods for </a:t>
            </a:r>
            <a:r>
              <a:rPr lang="it-IT" sz="4800" dirty="0" err="1"/>
              <a:t>Partial</a:t>
            </a:r>
            <a:r>
              <a:rPr lang="it-IT" sz="4800" dirty="0"/>
              <a:t> </a:t>
            </a:r>
            <a:r>
              <a:rPr lang="it-IT" sz="4800" dirty="0" err="1"/>
              <a:t>Differential</a:t>
            </a:r>
            <a:r>
              <a:rPr lang="it-IT" sz="4800" dirty="0"/>
              <a:t> </a:t>
            </a:r>
            <a:r>
              <a:rPr lang="it-IT" sz="4800" dirty="0" err="1"/>
              <a:t>Equations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err="1"/>
              <a:t>Navier</a:t>
            </a:r>
            <a:r>
              <a:rPr lang="it-IT" sz="2800" dirty="0"/>
              <a:t>-Stokes </a:t>
            </a:r>
            <a:r>
              <a:rPr lang="it-IT" sz="2800" dirty="0" err="1"/>
              <a:t>problem</a:t>
            </a:r>
            <a:r>
              <a:rPr lang="it-IT" sz="2800" dirty="0"/>
              <a:t> – flow </a:t>
            </a:r>
            <a:r>
              <a:rPr lang="it-IT" sz="2800" dirty="0" err="1"/>
              <a:t>past</a:t>
            </a:r>
            <a:r>
              <a:rPr lang="it-IT" sz="2800" dirty="0"/>
              <a:t> a </a:t>
            </a:r>
            <a:r>
              <a:rPr lang="it-IT" sz="2800" dirty="0" err="1"/>
              <a:t>cylinder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DE69A1-E3E7-842B-9CE7-966310DE1BEB}"/>
              </a:ext>
            </a:extLst>
          </p:cNvPr>
          <p:cNvSpPr txBox="1"/>
          <p:nvPr/>
        </p:nvSpPr>
        <p:spPr>
          <a:xfrm>
            <a:off x="1593436" y="2060848"/>
            <a:ext cx="100789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the </a:t>
            </a:r>
            <a:r>
              <a:rPr lang="it-IT" dirty="0" err="1"/>
              <a:t>discretization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derive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solve a linear system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Newton </a:t>
            </a:r>
            <a:r>
              <a:rPr lang="it-IT" dirty="0" err="1"/>
              <a:t>iteration</a:t>
            </a:r>
            <a:r>
              <a:rPr lang="it-IT" dirty="0"/>
              <a:t>, in </a:t>
            </a:r>
            <a:r>
              <a:rPr lang="it-IT" dirty="0" err="1"/>
              <a:t>every</a:t>
            </a:r>
            <a:r>
              <a:rPr lang="it-IT" dirty="0"/>
              <a:t> time step. The linear system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Jacobian</a:t>
            </a:r>
            <a:r>
              <a:rPr lang="it-IT" dirty="0"/>
              <a:t> of the system.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27B0597-914E-06A0-DEEE-294D00E1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2790826"/>
            <a:ext cx="2844793" cy="843368"/>
          </a:xfrm>
        </p:spPr>
      </p:pic>
    </p:spTree>
    <p:extLst>
      <p:ext uri="{BB962C8B-B14F-4D97-AF65-F5344CB8AC3E}">
        <p14:creationId xmlns:p14="http://schemas.microsoft.com/office/powerpoint/2010/main" val="10684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4EA9B-43DC-C52B-D9A8-3EBEE83C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Visualization</a:t>
            </a:r>
            <a:r>
              <a:rPr lang="it-IT" dirty="0"/>
              <a:t> of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CEB3B-F988-A11D-AF01-B52EB1E9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next</a:t>
            </a:r>
            <a:r>
              <a:rPr lang="it-IT" dirty="0"/>
              <a:t> slides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show some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visualized</a:t>
            </a:r>
            <a:r>
              <a:rPr lang="it-IT" dirty="0"/>
              <a:t> in </a:t>
            </a:r>
            <a:r>
              <a:rPr lang="it-IT" dirty="0" err="1"/>
              <a:t>Paraview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Stokes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B1DD92-B449-B336-09C7-598F3E3F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Stokes</a:t>
            </a:r>
          </a:p>
        </p:txBody>
      </p:sp>
      <p:pic>
        <p:nvPicPr>
          <p:cNvPr id="7" name="Segnaposto contenuto 6" descr="Immagine che contiene testo, interni, computer&#10;&#10;Descrizione generata automaticamente">
            <a:extLst>
              <a:ext uri="{FF2B5EF4-FFF2-40B4-BE49-F238E27FC236}">
                <a16:creationId xmlns:a16="http://schemas.microsoft.com/office/drawing/2014/main" id="{D8BA3480-B2AD-A36A-2B32-744DE51F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208" r="23997"/>
          <a:stretch/>
        </p:blipFill>
        <p:spPr>
          <a:xfrm>
            <a:off x="1701924" y="1772816"/>
            <a:ext cx="4678560" cy="4176464"/>
          </a:xfrm>
        </p:spPr>
      </p:pic>
      <p:pic>
        <p:nvPicPr>
          <p:cNvPr id="9" name="Immagine 8" descr="Immagine che contiene testo, interni, elettronico&#10;&#10;Descrizione generata automaticamente">
            <a:extLst>
              <a:ext uri="{FF2B5EF4-FFF2-40B4-BE49-F238E27FC236}">
                <a16:creationId xmlns:a16="http://schemas.microsoft.com/office/drawing/2014/main" id="{D05F4BF2-A2EC-1E92-EDF8-D85CA0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r="24401"/>
          <a:stretch/>
        </p:blipFill>
        <p:spPr>
          <a:xfrm>
            <a:off x="6484836" y="1772816"/>
            <a:ext cx="46785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6" name="Segnaposto contenuto 5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6D1E3A72-DDBD-B642-9D86-34FED5A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115" y="1600200"/>
            <a:ext cx="9687644" cy="4565650"/>
          </a:xfrm>
        </p:spPr>
      </p:pic>
    </p:spTree>
    <p:extLst>
      <p:ext uri="{BB962C8B-B14F-4D97-AF65-F5344CB8AC3E}">
        <p14:creationId xmlns:p14="http://schemas.microsoft.com/office/powerpoint/2010/main" val="2059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D8202-C346-8142-B7FD-E9AA6B9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 Stokes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47A20-0C47-5864-59BA-6321BDF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the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the flow inside a pipe with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obstacle</a:t>
            </a:r>
            <a:r>
              <a:rPr lang="it-IT" dirty="0"/>
              <a:t>,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simulate the flow of a </a:t>
            </a:r>
            <a:r>
              <a:rPr lang="it-IT" dirty="0" err="1"/>
              <a:t>section</a:t>
            </a:r>
            <a:r>
              <a:rPr lang="it-IT" dirty="0"/>
              <a:t> of a large </a:t>
            </a:r>
            <a:r>
              <a:rPr lang="it-IT" dirty="0" err="1"/>
              <a:t>fluid</a:t>
            </a:r>
            <a:r>
              <a:rPr lang="it-IT" dirty="0"/>
              <a:t> (e.g. the </a:t>
            </a:r>
            <a:r>
              <a:rPr lang="it-IT" dirty="0" err="1"/>
              <a:t>ocean</a:t>
            </a:r>
            <a:r>
              <a:rPr lang="it-IT" dirty="0"/>
              <a:t>) </a:t>
            </a:r>
            <a:r>
              <a:rPr lang="it-IT" dirty="0" err="1"/>
              <a:t>past</a:t>
            </a:r>
            <a:r>
              <a:rPr lang="it-IT" dirty="0"/>
              <a:t> a </a:t>
            </a:r>
            <a:r>
              <a:rPr lang="it-IT" dirty="0" err="1"/>
              <a:t>cylindrical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the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of u=0 on the </a:t>
            </a:r>
            <a:r>
              <a:rPr lang="it-IT" dirty="0" err="1"/>
              <a:t>wall</a:t>
            </a:r>
            <a:r>
              <a:rPr lang="it-IT" dirty="0"/>
              <a:t> and </a:t>
            </a:r>
            <a:r>
              <a:rPr lang="it-IT" dirty="0" err="1"/>
              <a:t>substituted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Neumann </a:t>
            </a:r>
            <a:r>
              <a:rPr lang="it-IT" dirty="0" err="1"/>
              <a:t>conditions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right</a:t>
            </a:r>
            <a:r>
              <a:rPr lang="it-IT" dirty="0"/>
              <a:t> hand side: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E0902D-FAEC-11EB-CA86-C7E85B2B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5013176"/>
            <a:ext cx="1800200" cy="6592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EA04467-6F0E-DF0C-2959-B1B49083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5148529"/>
            <a:ext cx="1581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7260429-A0B1-AF3E-B882-6FDC8383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81" t="4317" r="26266"/>
          <a:stretch/>
        </p:blipFill>
        <p:spPr>
          <a:xfrm>
            <a:off x="1593436" y="2156425"/>
            <a:ext cx="4068928" cy="4109078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B6D27-BABF-9E2D-336F-D59BA72BC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67" t="4568" r="26197"/>
          <a:stretch/>
        </p:blipFill>
        <p:spPr>
          <a:xfrm>
            <a:off x="6526462" y="2159740"/>
            <a:ext cx="4068928" cy="4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1)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1C66E91-377A-8EB8-AB5F-CB71015F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11106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Study of Reynolds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240AE8-4C1E-00B7-71CC-4EDB8B1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By keeping </a:t>
            </a:r>
            <a:r>
              <a:rPr lang="it-IT" dirty="0" err="1"/>
              <a:t>fixed</a:t>
            </a:r>
            <a:r>
              <a:rPr lang="it-IT" dirty="0"/>
              <a:t> the </a:t>
            </a:r>
            <a:r>
              <a:rPr lang="it-IT" dirty="0" err="1"/>
              <a:t>geometry</a:t>
            </a:r>
            <a:r>
              <a:rPr lang="it-IT" dirty="0"/>
              <a:t> of the </a:t>
            </a:r>
            <a:r>
              <a:rPr lang="it-IT" dirty="0" err="1"/>
              <a:t>structure</a:t>
            </a:r>
            <a:r>
              <a:rPr lang="it-IT" dirty="0"/>
              <a:t> and the data of the </a:t>
            </a:r>
            <a:r>
              <a:rPr lang="it-IT" dirty="0" err="1"/>
              <a:t>pyisical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the </a:t>
            </a:r>
            <a:r>
              <a:rPr lang="it-IT" dirty="0" err="1"/>
              <a:t>fluid’s</a:t>
            </a:r>
            <a:r>
              <a:rPr lang="it-IT" dirty="0"/>
              <a:t> </a:t>
            </a:r>
            <a:r>
              <a:rPr lang="it-IT" dirty="0" err="1"/>
              <a:t>viscosity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Reynold’s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Reynolds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produced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in the </a:t>
            </a:r>
            <a:r>
              <a:rPr lang="it-IT" dirty="0" err="1"/>
              <a:t>vorticity</a:t>
            </a:r>
            <a:r>
              <a:rPr lang="it-IT" dirty="0"/>
              <a:t> (</a:t>
            </a:r>
            <a:r>
              <a:rPr lang="it-IT" dirty="0" err="1"/>
              <a:t>curl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field) of the </a:t>
            </a:r>
            <a:r>
              <a:rPr lang="it-IT" dirty="0" err="1"/>
              <a:t>fluid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Nb Put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reynolds</a:t>
            </a:r>
            <a:r>
              <a:rPr lang="it-IT" dirty="0"/>
              <a:t> </a:t>
            </a:r>
            <a:r>
              <a:rPr lang="it-IT" u="sng" dirty="0"/>
              <a:t>50-100-200</a:t>
            </a:r>
          </a:p>
        </p:txBody>
      </p:sp>
    </p:spTree>
    <p:extLst>
      <p:ext uri="{BB962C8B-B14F-4D97-AF65-F5344CB8AC3E}">
        <p14:creationId xmlns:p14="http://schemas.microsoft.com/office/powerpoint/2010/main" val="128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4)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951803-9CE4-E82F-003F-B4B39016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6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/>
              <a:t>Created</a:t>
            </a:r>
            <a:r>
              <a:rPr lang="it-IT" dirty="0"/>
              <a:t> mesh with </a:t>
            </a:r>
            <a:r>
              <a:rPr lang="it-IT" dirty="0" err="1"/>
              <a:t>stationary</a:t>
            </a:r>
            <a:r>
              <a:rPr lang="it-IT" dirty="0"/>
              <a:t> Stokes</a:t>
            </a:r>
          </a:p>
          <a:p>
            <a:pPr rtl="0"/>
            <a:r>
              <a:rPr lang="it-IT" dirty="0" err="1"/>
              <a:t>Implement</a:t>
            </a:r>
            <a:r>
              <a:rPr lang="it-IT" dirty="0"/>
              <a:t> time-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Stokes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/>
              <a:t>Include non </a:t>
            </a:r>
            <a:r>
              <a:rPr lang="it-IT" dirty="0" err="1"/>
              <a:t>linearity</a:t>
            </a:r>
            <a:r>
              <a:rPr lang="it-IT" dirty="0"/>
              <a:t> in the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rtl="0"/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non-linear 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version</a:t>
            </a:r>
            <a:endParaRPr lang="it-IT" dirty="0"/>
          </a:p>
          <a:p>
            <a:pPr rtl="0"/>
            <a:r>
              <a:rPr lang="it-IT" dirty="0" err="1"/>
              <a:t>Analyze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/>
              <a:t>conditions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10)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2CD3B6-5229-A45E-D022-7392F71FF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379" y="1600200"/>
            <a:ext cx="9701117" cy="4572000"/>
          </a:xfrm>
        </p:spPr>
      </p:pic>
    </p:spTree>
    <p:extLst>
      <p:ext uri="{BB962C8B-B14F-4D97-AF65-F5344CB8AC3E}">
        <p14:creationId xmlns:p14="http://schemas.microsoft.com/office/powerpoint/2010/main" val="20518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Time-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(Re = 20)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905B58-EB4E-28D7-F245-7285F654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30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410CF-BB57-2020-3076-A67DE8CF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260B8-1021-2FA1-D578-03B1ABAB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appreciate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linear and the non-linear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plot the </a:t>
            </a:r>
            <a:r>
              <a:rPr lang="it-IT" dirty="0" err="1"/>
              <a:t>magnitude</a:t>
            </a:r>
            <a:r>
              <a:rPr lang="it-IT" dirty="0"/>
              <a:t> of the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the </a:t>
            </a:r>
            <a:r>
              <a:rPr lang="it-IT" dirty="0" err="1"/>
              <a:t>central</a:t>
            </a:r>
            <a:r>
              <a:rPr lang="it-IT" dirty="0"/>
              <a:t> line of the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flow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the </a:t>
            </a:r>
            <a:r>
              <a:rPr lang="it-IT" dirty="0" err="1"/>
              <a:t>cylinder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r>
              <a:rPr lang="it-IT" dirty="0"/>
              <a:t> and regular Stokes </a:t>
            </a:r>
            <a:r>
              <a:rPr lang="it-IT" dirty="0" err="1"/>
              <a:t>problem</a:t>
            </a:r>
            <a:r>
              <a:rPr lang="it-IT" dirty="0"/>
              <a:t> and the non-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Navier</a:t>
            </a:r>
            <a:r>
              <a:rPr lang="it-IT" dirty="0"/>
              <a:t>-Stokes one.</a:t>
            </a:r>
          </a:p>
        </p:txBody>
      </p:sp>
    </p:spTree>
    <p:extLst>
      <p:ext uri="{BB962C8B-B14F-4D97-AF65-F5344CB8AC3E}">
        <p14:creationId xmlns:p14="http://schemas.microsoft.com/office/powerpoint/2010/main" val="223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linear and non-linear </a:t>
            </a:r>
            <a:r>
              <a:rPr lang="it-IT" sz="3200" dirty="0" err="1"/>
              <a:t>problem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393DD5-238D-BDCB-F03D-952C399F8C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718" y="2514600"/>
            <a:ext cx="3854551" cy="3656013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961C097-CAC6-BC39-B118-2BAFA929A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073182" y="2514600"/>
            <a:ext cx="3856224" cy="3657600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200" dirty="0"/>
              <a:t>Brief </a:t>
            </a:r>
            <a:r>
              <a:rPr lang="it-IT" sz="3200" dirty="0" err="1"/>
              <a:t>discussion</a:t>
            </a:r>
            <a:r>
              <a:rPr lang="it-IT" sz="3200" dirty="0"/>
              <a:t> on </a:t>
            </a:r>
            <a:r>
              <a:rPr lang="it-IT" sz="3200" dirty="0" err="1"/>
              <a:t>Preconditioners</a:t>
            </a:r>
            <a:endParaRPr lang="it-IT" sz="32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stokes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Diagonal</a:t>
            </a:r>
            <a:r>
              <a:rPr lang="it-IT" dirty="0"/>
              <a:t> + CG</a:t>
            </a:r>
          </a:p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 err="1"/>
              <a:t>Navier</a:t>
            </a:r>
            <a:r>
              <a:rPr lang="it-IT" dirty="0"/>
              <a:t>-stokes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Block </a:t>
            </a:r>
            <a:r>
              <a:rPr lang="it-IT" dirty="0" err="1"/>
              <a:t>Triangular</a:t>
            </a:r>
            <a:r>
              <a:rPr lang="it-IT" dirty="0"/>
              <a:t> + GMRES</a:t>
            </a:r>
          </a:p>
        </p:txBody>
      </p:sp>
    </p:spTree>
    <p:extLst>
      <p:ext uri="{BB962C8B-B14F-4D97-AF65-F5344CB8AC3E}">
        <p14:creationId xmlns:p14="http://schemas.microsoft.com/office/powerpoint/2010/main" val="23586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26F89-B319-D3E3-EB6F-43DF9B33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 for the </a:t>
            </a:r>
            <a:r>
              <a:rPr lang="it-IT" sz="4800" dirty="0" err="1"/>
              <a:t>attention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638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99EFDB-D44B-B152-0DE9-A95B72FC16DA}"/>
              </a:ext>
            </a:extLst>
          </p:cNvPr>
          <p:cNvSpPr txBox="1"/>
          <p:nvPr/>
        </p:nvSpPr>
        <p:spPr>
          <a:xfrm>
            <a:off x="1701923" y="4005064"/>
            <a:ext cx="967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following </a:t>
            </a:r>
            <a:r>
              <a:rPr lang="it-IT" dirty="0" err="1"/>
              <a:t>spaces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77DCF3-E031-FC68-436A-B0CA1CE7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4603107"/>
            <a:ext cx="3905658" cy="2660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F72C92-D5AD-1D30-C542-4268764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21" y="4978809"/>
            <a:ext cx="1085850" cy="238125"/>
          </a:xfrm>
          <a:prstGeom prst="rect">
            <a:avLst/>
          </a:prstGeom>
        </p:spPr>
      </p:pic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AD8C9E9B-F633-C4F4-5D8F-4BE8153C0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1923" y="1778539"/>
            <a:ext cx="4874020" cy="1934337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E41CE6B-79B4-7BE2-CBA5-176330AC0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2638128"/>
            <a:ext cx="2138708" cy="7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Semi-Discrete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Stokes: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v </a:t>
            </a:r>
            <a:r>
              <a:rPr lang="it-IT" dirty="0" err="1"/>
              <a:t>is</a:t>
            </a:r>
            <a:r>
              <a:rPr lang="it-IT" dirty="0"/>
              <a:t> in V and q </a:t>
            </a:r>
            <a:r>
              <a:rPr lang="it-IT" dirty="0" err="1"/>
              <a:t>is</a:t>
            </a:r>
            <a:r>
              <a:rPr lang="it-IT" dirty="0"/>
              <a:t> in Q,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a,c</a:t>
            </a:r>
            <a:r>
              <a:rPr lang="it-IT" dirty="0"/>
              <a:t> are </a:t>
            </a:r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0A6486-C290-39A4-3EE6-8C8384E4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3961656"/>
            <a:ext cx="5644983" cy="9075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DD06BF-85E0-FF7A-4C16-C87CE9BD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79" y="5728202"/>
            <a:ext cx="1832931" cy="2880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E902499-E02D-0295-1326-7C55397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6" y="5733256"/>
            <a:ext cx="1859116" cy="28803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B9C1A5-D091-CFC9-D8FD-706825AE1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6" y="2215754"/>
            <a:ext cx="8654445" cy="8759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16A3A8-BC34-87E7-2181-EEB85B83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737" y="5728202"/>
            <a:ext cx="1348513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4F686-C753-22C1-F7D6-E34C5D79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</a:t>
            </a:r>
            <a:r>
              <a:rPr lang="it-IT" dirty="0" err="1"/>
              <a:t>Navier</a:t>
            </a:r>
            <a:r>
              <a:rPr lang="it-IT" dirty="0"/>
              <a:t>-Stokes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4BA5E9-DBD3-086D-462F-7E9C4C937E70}"/>
              </a:ext>
            </a:extLst>
          </p:cNvPr>
          <p:cNvSpPr txBox="1"/>
          <p:nvPr/>
        </p:nvSpPr>
        <p:spPr>
          <a:xfrm>
            <a:off x="1593436" y="422108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For the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spaces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u in V and p in Q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next</a:t>
            </a:r>
            <a:r>
              <a:rPr lang="it-IT" dirty="0"/>
              <a:t> slide):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AD67148-AB02-E1CD-60A1-2C9445C4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5" y="1913012"/>
            <a:ext cx="5601957" cy="1804020"/>
          </a:xfrm>
        </p:spPr>
      </p:pic>
    </p:spTree>
    <p:extLst>
      <p:ext uri="{BB962C8B-B14F-4D97-AF65-F5344CB8AC3E}">
        <p14:creationId xmlns:p14="http://schemas.microsoft.com/office/powerpoint/2010/main" val="15764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Navier</a:t>
            </a:r>
            <a:r>
              <a:rPr lang="it-IT" sz="2400" dirty="0"/>
              <a:t>-Stokes: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write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(with v in V and q in Q):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dirty="0" err="1"/>
              <a:t>a,c</a:t>
            </a:r>
            <a:r>
              <a:rPr lang="it-IT" sz="2400" dirty="0"/>
              <a:t> are </a:t>
            </a:r>
            <a:r>
              <a:rPr lang="it-IT" sz="2400" dirty="0" err="1"/>
              <a:t>defined</a:t>
            </a:r>
            <a:r>
              <a:rPr lang="it-IT" sz="2400" dirty="0"/>
              <a:t> like </a:t>
            </a:r>
            <a:r>
              <a:rPr lang="it-IT" sz="2400" dirty="0" err="1"/>
              <a:t>before</a:t>
            </a:r>
            <a:r>
              <a:rPr lang="it-IT" sz="2400" dirty="0"/>
              <a:t> and b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nonlinear</a:t>
            </a:r>
            <a:r>
              <a:rPr lang="it-IT" sz="2400" dirty="0"/>
              <a:t> </a:t>
            </a:r>
            <a:r>
              <a:rPr lang="it-IT" sz="2400" dirty="0" err="1"/>
              <a:t>form</a:t>
            </a:r>
            <a:r>
              <a:rPr lang="it-IT" sz="2400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B61074-1CB7-B3C5-3C49-0AC2882C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34345"/>
            <a:ext cx="9435839" cy="7626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9D38131-7DF8-0B94-8290-7BA5A973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5257800"/>
            <a:ext cx="1832934" cy="2880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EF6848-3275-B287-9EAB-F44DB437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25" y="3597053"/>
            <a:ext cx="6578089" cy="8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95F2-6CED-B294-1847-DD89A92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Formulation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E5693-C46E-7FE3-BF3A-4961CA7B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call: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And </a:t>
            </a:r>
            <a:r>
              <a:rPr lang="it-IT" sz="2400" dirty="0" err="1"/>
              <a:t>we</a:t>
            </a:r>
            <a:r>
              <a:rPr lang="it-IT" sz="2400" dirty="0"/>
              <a:t> compute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Fréchet</a:t>
            </a:r>
            <a:r>
              <a:rPr lang="it-IT" sz="2400" dirty="0"/>
              <a:t> derivative </a:t>
            </a:r>
            <a:r>
              <a:rPr lang="it-IT" sz="2400" dirty="0" err="1"/>
              <a:t>as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D2038-0AB4-8AAD-648E-1DD3002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1" y="2060848"/>
            <a:ext cx="7078753" cy="7200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D79730-3E7E-4AD2-864D-A1C56061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1" y="3893270"/>
            <a:ext cx="9315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EA294-FD40-79A4-FA8F-67FB270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58F3E-E17A-B809-1FD6-685B9F8C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By </a:t>
            </a:r>
            <a:r>
              <a:rPr lang="it-IT" dirty="0" err="1"/>
              <a:t>choosing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Galerkin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3BB6B6-5C57-2545-E466-29289A83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3" y="2276872"/>
            <a:ext cx="2304257" cy="3328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BB2142-85D0-8C30-ADE4-11C2C399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3" y="3230414"/>
            <a:ext cx="929298" cy="4146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FE4E52-DB1A-161F-A468-0C833DBE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09" y="3255744"/>
            <a:ext cx="915001" cy="4146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7783009-246E-A431-229D-363644B07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37" y="2276872"/>
            <a:ext cx="2358801" cy="33283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F982C9-DCE9-008E-31E3-CADBA780EEA4}"/>
              </a:ext>
            </a:extLst>
          </p:cNvPr>
          <p:cNvSpPr txBox="1"/>
          <p:nvPr/>
        </p:nvSpPr>
        <p:spPr>
          <a:xfrm>
            <a:off x="4006180" y="5805264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Togliere le n+1, scrivere R =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AB1429-E2C4-6D0B-F90D-8D02029B0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3" y="4594287"/>
            <a:ext cx="2072661" cy="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5093-FB13-D4CD-63E8-9932009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Fully</a:t>
            </a:r>
            <a:r>
              <a:rPr lang="it-IT" dirty="0"/>
              <a:t>-Discrete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B0415-B926-280D-6A8B-093A8C4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Since</a:t>
            </a:r>
            <a:r>
              <a:rPr lang="it-IT" sz="2400" dirty="0"/>
              <a:t>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non-linear,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adopt</a:t>
            </a:r>
            <a:r>
              <a:rPr lang="it-IT" sz="2400" dirty="0"/>
              <a:t> the Newton </a:t>
            </a:r>
            <a:r>
              <a:rPr lang="it-IT" sz="2400" dirty="0" err="1"/>
              <a:t>method</a:t>
            </a:r>
            <a:r>
              <a:rPr lang="it-IT" sz="2400" dirty="0"/>
              <a:t> for solving </a:t>
            </a:r>
            <a:r>
              <a:rPr lang="it-IT" sz="2400" dirty="0" err="1"/>
              <a:t>it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split the time domain </a:t>
            </a:r>
            <a:r>
              <a:rPr lang="it-IT" sz="2400" dirty="0" err="1"/>
              <a:t>into</a:t>
            </a:r>
            <a:r>
              <a:rPr lang="it-IT" sz="2400" dirty="0"/>
              <a:t> N </a:t>
            </a:r>
            <a:r>
              <a:rPr lang="it-IT" sz="2400" dirty="0" err="1"/>
              <a:t>subintervals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Now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timestep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solve the </a:t>
            </a:r>
            <a:r>
              <a:rPr lang="it-IT" sz="2400" dirty="0" err="1"/>
              <a:t>problem</a:t>
            </a:r>
            <a:r>
              <a:rPr lang="it-IT" sz="2400" dirty="0"/>
              <a:t> (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implicit</a:t>
            </a:r>
            <a:r>
              <a:rPr lang="it-IT" sz="2400" dirty="0"/>
              <a:t> Euler):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where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u="sng" dirty="0"/>
          </a:p>
          <a:p>
            <a:pPr marL="0" indent="0">
              <a:buNone/>
            </a:pPr>
            <a:r>
              <a:rPr lang="it-IT" sz="2400" dirty="0"/>
              <a:t>NB </a:t>
            </a:r>
            <a:r>
              <a:rPr lang="it-IT" sz="2400" dirty="0" err="1"/>
              <a:t>we</a:t>
            </a:r>
            <a:r>
              <a:rPr lang="it-IT" sz="2400" dirty="0"/>
              <a:t> call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347AE0-2F56-1B52-7391-BCD639A9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7" y="4595336"/>
            <a:ext cx="1548648" cy="330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8671AC-E44C-AFCB-7982-7DB8CEE8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406497"/>
            <a:ext cx="2937918" cy="360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EBC6AA-2760-6EB3-9F01-FFCA3FE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00" y="5517232"/>
            <a:ext cx="1780270" cy="3134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FA30A03-048E-0F05-5288-72D6754C3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17" y="3551622"/>
            <a:ext cx="4243317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1506</TotalTime>
  <Words>634</Words>
  <Application>Microsoft Office PowerPoint</Application>
  <PresentationFormat>Personalizzato</PresentationFormat>
  <Paragraphs>107</Paragraphs>
  <Slides>25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Euphemia</vt:lpstr>
      <vt:lpstr>Matematica 16x9</vt:lpstr>
      <vt:lpstr>Numerical Methods for Partial Differential Equations</vt:lpstr>
      <vt:lpstr>Approach</vt:lpstr>
      <vt:lpstr>Strong Stokes problem</vt:lpstr>
      <vt:lpstr>Semi-Discrete Weak Formulation</vt:lpstr>
      <vt:lpstr>Strong Navier-Stokes problem</vt:lpstr>
      <vt:lpstr>Weak Formulation</vt:lpstr>
      <vt:lpstr>Weak Formulation</vt:lpstr>
      <vt:lpstr>Galerkin Problem</vt:lpstr>
      <vt:lpstr>Fully-Discrete Problem</vt:lpstr>
      <vt:lpstr>System Matrices</vt:lpstr>
      <vt:lpstr>Visualization of results</vt:lpstr>
      <vt:lpstr>Stationary Stokes</vt:lpstr>
      <vt:lpstr>Time-Dependent Stokes</vt:lpstr>
      <vt:lpstr>Stationary Navier-Stokes</vt:lpstr>
      <vt:lpstr>Time-Dependent Navier Stokes</vt:lpstr>
      <vt:lpstr>Time-Dependent Navier-Stokes</vt:lpstr>
      <vt:lpstr>Time-Dependent Navier-Stokes (Re = 1)</vt:lpstr>
      <vt:lpstr>Study of Reynolds Number</vt:lpstr>
      <vt:lpstr>Time-Dependent Navier-Stokes (Re = 4)</vt:lpstr>
      <vt:lpstr>Time-Dependent Navier-Stokes (Re = 10)</vt:lpstr>
      <vt:lpstr>Time-Dependent Navier-Stokes (Re = 20)</vt:lpstr>
      <vt:lpstr>Comparison between linear and non-linear problem</vt:lpstr>
      <vt:lpstr>Comparison between linear and non-linear problem</vt:lpstr>
      <vt:lpstr>Brief discussion on Preconditioners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for Partial Differential Equations</dc:title>
  <dc:creator>Matteo Rigamonti</dc:creator>
  <cp:lastModifiedBy>Matteo Rigamonti</cp:lastModifiedBy>
  <cp:revision>9</cp:revision>
  <dcterms:created xsi:type="dcterms:W3CDTF">2023-01-24T15:02:51Z</dcterms:created>
  <dcterms:modified xsi:type="dcterms:W3CDTF">2023-02-01T15:21:06Z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