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5" r:id="rId9"/>
    <p:sldId id="284" r:id="rId10"/>
    <p:sldId id="286" r:id="rId11"/>
    <p:sldId id="291" r:id="rId12"/>
    <p:sldId id="268" r:id="rId13"/>
    <p:sldId id="287" r:id="rId14"/>
    <p:sldId id="288" r:id="rId15"/>
    <p:sldId id="292" r:id="rId16"/>
    <p:sldId id="290" r:id="rId17"/>
    <p:sldId id="293" r:id="rId18"/>
    <p:sldId id="277" r:id="rId19"/>
    <p:sldId id="296" r:id="rId20"/>
    <p:sldId id="297" r:id="rId21"/>
    <p:sldId id="294" r:id="rId22"/>
    <p:sldId id="295" r:id="rId23"/>
    <p:sldId id="289" r:id="rId24"/>
    <p:sldId id="260" r:id="rId25"/>
    <p:sldId id="276" r:id="rId26"/>
    <p:sldId id="278" r:id="rId2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267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4621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2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5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9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Jacobian</a:t>
            </a:r>
            <a:r>
              <a:rPr lang="it-IT" dirty="0"/>
              <a:t> of the system.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27B0597-914E-06A0-DEEE-294D00E1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2790826"/>
            <a:ext cx="2844793" cy="843368"/>
          </a:xfrm>
        </p:spPr>
      </p:pic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mesh size </a:t>
            </a:r>
            <a:r>
              <a:rPr lang="it-IT" dirty="0" err="1"/>
              <a:t>utilized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 = 0.001 </a:t>
            </a:r>
            <a:r>
              <a:rPr lang="it-IT" dirty="0" err="1"/>
              <a:t>approximately</a:t>
            </a:r>
            <a:r>
              <a:rPr lang="it-IT" dirty="0"/>
              <a:t>, and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(for the long mesh) </a:t>
            </a:r>
            <a:r>
              <a:rPr lang="it-IT" dirty="0" err="1"/>
              <a:t>is</a:t>
            </a:r>
            <a:r>
              <a:rPr lang="it-IT" dirty="0"/>
              <a:t> 37168 in </a:t>
            </a:r>
            <a:r>
              <a:rPr lang="it-IT" dirty="0" err="1"/>
              <a:t>total</a:t>
            </a:r>
            <a:r>
              <a:rPr lang="it-IT" dirty="0"/>
              <a:t>. A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for the short 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cluster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analyzing</a:t>
            </a:r>
            <a:r>
              <a:rPr lang="it-IT" dirty="0"/>
              <a:t> a mesh with 180k </a:t>
            </a:r>
            <a:r>
              <a:rPr lang="it-IT" dirty="0" err="1"/>
              <a:t>DoFs</a:t>
            </a:r>
            <a:r>
              <a:rPr lang="it-IT" dirty="0"/>
              <a:t> </a:t>
            </a:r>
            <a:r>
              <a:rPr lang="it-IT" dirty="0" err="1"/>
              <a:t>approximately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D8202-C346-8142-B7FD-E9AA6B9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 Stokes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47A20-0C47-5864-59BA-6321BDF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the flow inside a pipe with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obstacle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simulate the flow of a </a:t>
            </a:r>
            <a:r>
              <a:rPr lang="it-IT" dirty="0" err="1"/>
              <a:t>section</a:t>
            </a:r>
            <a:r>
              <a:rPr lang="it-IT" dirty="0"/>
              <a:t> of a large </a:t>
            </a:r>
            <a:r>
              <a:rPr lang="it-IT" dirty="0" err="1"/>
              <a:t>fluid</a:t>
            </a:r>
            <a:r>
              <a:rPr lang="it-IT" dirty="0"/>
              <a:t> (e.g. the </a:t>
            </a:r>
            <a:r>
              <a:rPr lang="it-IT" dirty="0" err="1"/>
              <a:t>ocean</a:t>
            </a:r>
            <a:r>
              <a:rPr lang="it-IT" dirty="0"/>
              <a:t>) </a:t>
            </a:r>
            <a:r>
              <a:rPr lang="it-IT" dirty="0" err="1"/>
              <a:t>past</a:t>
            </a:r>
            <a:r>
              <a:rPr lang="it-IT" dirty="0"/>
              <a:t>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of u=0 on the </a:t>
            </a:r>
            <a:r>
              <a:rPr lang="it-IT" dirty="0" err="1"/>
              <a:t>wall</a:t>
            </a:r>
            <a:r>
              <a:rPr lang="it-IT" dirty="0"/>
              <a:t> and </a:t>
            </a:r>
            <a:r>
              <a:rPr lang="it-IT" dirty="0" err="1"/>
              <a:t>substituted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Neumann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right</a:t>
            </a:r>
            <a:r>
              <a:rPr lang="it-IT" dirty="0"/>
              <a:t> hand side: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E0902D-FAEC-11EB-CA86-C7E85B2B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5013176"/>
            <a:ext cx="1800200" cy="6592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EA04467-6F0E-DF0C-2959-B1B49083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5148529"/>
            <a:ext cx="1581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1)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1C66E91-377A-8EB8-AB5F-CB71015F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11106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By keeping </a:t>
            </a:r>
            <a:r>
              <a:rPr lang="it-IT" dirty="0" err="1"/>
              <a:t>fixed</a:t>
            </a:r>
            <a:r>
              <a:rPr lang="it-IT" dirty="0"/>
              <a:t> the </a:t>
            </a:r>
            <a:r>
              <a:rPr lang="it-IT" dirty="0" err="1"/>
              <a:t>geometry</a:t>
            </a:r>
            <a:r>
              <a:rPr lang="it-IT" dirty="0"/>
              <a:t> of the </a:t>
            </a:r>
            <a:r>
              <a:rPr lang="it-IT" dirty="0" err="1"/>
              <a:t>structure</a:t>
            </a:r>
            <a:r>
              <a:rPr lang="it-IT" dirty="0"/>
              <a:t> and the data of the </a:t>
            </a:r>
            <a:r>
              <a:rPr lang="it-IT" dirty="0" err="1"/>
              <a:t>pyisical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the </a:t>
            </a:r>
            <a:r>
              <a:rPr lang="it-IT" dirty="0" err="1"/>
              <a:t>fluid’s</a:t>
            </a:r>
            <a:r>
              <a:rPr lang="it-IT" dirty="0"/>
              <a:t> </a:t>
            </a:r>
            <a:r>
              <a:rPr lang="it-IT" dirty="0" err="1"/>
              <a:t>viscosity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Reynold’s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In some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the pressure </a:t>
            </a:r>
            <a:r>
              <a:rPr lang="it-IT" dirty="0" err="1"/>
              <a:t>values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Reynolds </a:t>
            </a:r>
            <a:r>
              <a:rPr lang="it-IT" dirty="0" err="1"/>
              <a:t>number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Reynolds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the </a:t>
            </a:r>
            <a:r>
              <a:rPr lang="it-IT" dirty="0" err="1"/>
              <a:t>vorticity</a:t>
            </a:r>
            <a:r>
              <a:rPr lang="it-IT" dirty="0"/>
              <a:t> (</a:t>
            </a:r>
            <a:r>
              <a:rPr lang="it-IT" dirty="0" err="1"/>
              <a:t>curl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field) of the </a:t>
            </a:r>
            <a:r>
              <a:rPr lang="it-IT" dirty="0" err="1"/>
              <a:t>fluid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Nb Put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reynolds</a:t>
            </a:r>
            <a:r>
              <a:rPr lang="it-IT" dirty="0"/>
              <a:t> 20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4, p=1)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224E1-9D9F-35E1-081E-D1C3EA5EB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11246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  <a:p>
            <a:pPr rtl="0"/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/>
              <a:t>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Time-</a:t>
            </a:r>
            <a:r>
              <a:rPr lang="it-IT" sz="3200" dirty="0" err="1"/>
              <a:t>Dependent</a:t>
            </a:r>
            <a:r>
              <a:rPr lang="it-IT" sz="3200" dirty="0"/>
              <a:t> </a:t>
            </a:r>
            <a:r>
              <a:rPr lang="it-IT" sz="3200" dirty="0" err="1"/>
              <a:t>Navier</a:t>
            </a:r>
            <a:r>
              <a:rPr lang="it-IT" sz="3200" dirty="0"/>
              <a:t>-Stokes (Re = 4, p=0.1)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8EEA9BF-1935-3D86-1BC6-AC5E9128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74135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10)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2CD3B6-5229-A45E-D022-7392F71FF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20518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20)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EFD0E5-D5BF-781E-8940-ED4F99BB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964" t="27400" r="22850" b="23776"/>
          <a:stretch/>
        </p:blipFill>
        <p:spPr>
          <a:xfrm>
            <a:off x="1657789" y="1916832"/>
            <a:ext cx="9495765" cy="4032448"/>
          </a:xfrm>
        </p:spPr>
      </p:pic>
    </p:spTree>
    <p:extLst>
      <p:ext uri="{BB962C8B-B14F-4D97-AF65-F5344CB8AC3E}">
        <p14:creationId xmlns:p14="http://schemas.microsoft.com/office/powerpoint/2010/main" val="22453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1" y="4978809"/>
            <a:ext cx="1085850" cy="238125"/>
          </a:xfrm>
          <a:prstGeom prst="rect">
            <a:avLst/>
          </a:prstGeom>
        </p:spPr>
      </p:pic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AD8C9E9B-F633-C4F4-5D8F-4BE8153C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1923" y="1778539"/>
            <a:ext cx="4874020" cy="1934337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E41CE6B-79B4-7BE2-CBA5-176330AC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2638128"/>
            <a:ext cx="2138708" cy="7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16A3A8-BC34-87E7-2181-EEB85B83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737" y="5728202"/>
            <a:ext cx="1348513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AD67148-AB02-E1CD-60A1-2C9445C4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1913012"/>
            <a:ext cx="5601957" cy="1804020"/>
          </a:xfrm>
        </p:spPr>
      </p:pic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D79730-3E7E-4AD2-864D-A1C56061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1" y="3893270"/>
            <a:ext cx="9315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F982C9-DCE9-008E-31E3-CADBA780EEA4}"/>
              </a:ext>
            </a:extLst>
          </p:cNvPr>
          <p:cNvSpPr txBox="1"/>
          <p:nvPr/>
        </p:nvSpPr>
        <p:spPr>
          <a:xfrm>
            <a:off x="4006180" y="5805264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Togliere le n+1, scrivere R =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AB1429-E2C4-6D0B-F90D-8D02029B0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3" y="4594287"/>
            <a:ext cx="2072661" cy="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00" y="5517232"/>
            <a:ext cx="1780270" cy="3134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FA30A03-048E-0F05-5288-72D6754C3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17" y="3551622"/>
            <a:ext cx="4243317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1528</TotalTime>
  <Words>715</Words>
  <Application>Microsoft Office PowerPoint</Application>
  <PresentationFormat>Personalizzato</PresentationFormat>
  <Paragraphs>114</Paragraphs>
  <Slides>26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Weak Formulation</vt:lpstr>
      <vt:lpstr>Weak Formulation</vt:lpstr>
      <vt:lpstr>Galerkin Problem</vt:lpstr>
      <vt:lpstr>Fully-Discrete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 Stokes</vt:lpstr>
      <vt:lpstr>Time-Dependent Navier-Stokes</vt:lpstr>
      <vt:lpstr>Time-Dependent Navier-Stokes (Re = 1)</vt:lpstr>
      <vt:lpstr>Study of Reynolds Number</vt:lpstr>
      <vt:lpstr>Time-Dependent Navier-Stokes (Re = 4, p=1)</vt:lpstr>
      <vt:lpstr>Time-Dependent Navier-Stokes (Re = 4, p=0.1)</vt:lpstr>
      <vt:lpstr>Time-Dependent Navier-Stokes (Re = 10)</vt:lpstr>
      <vt:lpstr>Time-Dependent Navier-Stokes (Re = 20)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14</cp:revision>
  <dcterms:created xsi:type="dcterms:W3CDTF">2023-01-24T15:02:51Z</dcterms:created>
  <dcterms:modified xsi:type="dcterms:W3CDTF">2023-02-01T15:54:22Z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