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7" r:id="rId3"/>
    <p:sldId id="280" r:id="rId4"/>
    <p:sldId id="279" r:id="rId5"/>
    <p:sldId id="282" r:id="rId6"/>
    <p:sldId id="281" r:id="rId7"/>
    <p:sldId id="283" r:id="rId8"/>
    <p:sldId id="285" r:id="rId9"/>
    <p:sldId id="284" r:id="rId10"/>
    <p:sldId id="286" r:id="rId11"/>
    <p:sldId id="291" r:id="rId12"/>
    <p:sldId id="268" r:id="rId13"/>
    <p:sldId id="287" r:id="rId14"/>
    <p:sldId id="288" r:id="rId15"/>
    <p:sldId id="292" r:id="rId16"/>
    <p:sldId id="290" r:id="rId17"/>
    <p:sldId id="293" r:id="rId18"/>
    <p:sldId id="277" r:id="rId19"/>
    <p:sldId id="296" r:id="rId20"/>
    <p:sldId id="297" r:id="rId21"/>
    <p:sldId id="294" r:id="rId22"/>
    <p:sldId id="295" r:id="rId23"/>
    <p:sldId id="289" r:id="rId24"/>
    <p:sldId id="260" r:id="rId25"/>
    <p:sldId id="276" r:id="rId26"/>
    <p:sldId id="278" r:id="rId27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howGuides="1">
      <p:cViewPr varScale="1">
        <p:scale>
          <a:sx n="86" d="100"/>
          <a:sy n="86" d="100"/>
        </p:scale>
        <p:origin x="562" y="6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1" d="100"/>
          <a:sy n="91" d="100"/>
        </p:scale>
        <p:origin x="375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EF8A9-CFB5-40C0-BAE2-5B4633EC9F63}" type="datetime1">
              <a:rPr lang="it-IT" smtClean="0"/>
              <a:t>01/02/2023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9F431D3-F76B-41A6-8072-4F6D884C46F8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6477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2673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4621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8726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4499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0160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214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2660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405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4095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0411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6953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0409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391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2DBDC9-B003-41F0-B8B2-2F0AA2C1B651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64E86-02CD-4AD8-8F6E-73FB87F29031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1" name="Connettore dirit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 greco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884175-B988-418C-8366-CD8114C73802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F584B-7CE1-48A1-AB7A-1EEAB5F615CD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0" name="Rettango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4" name="Rettango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1" name="Rettango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22" name="Connettore dirit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8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23" name="Connettore dirit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8" name="Rettango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30" name="Rettango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1" name="Connettore dirit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3" name="Connettore dirit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956552-D53A-4557-8C38-42CBEA2EE1F9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8A04E6-3A63-4A5D-901F-B7E0EE19AFD7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9D5404-FB42-4B9E-BE7A-7821366B0BBC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63B92F-6927-4909-8675-8FB028AE3CD8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6" name="Rettango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7" name="Connettore dirit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CB5D043-5A31-4D67-9FB4-6681AB6A05C6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44B99B-722F-4DC5-AC4D-948C49352303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9C2E7C-B484-43C6-BE81-E8A28A90F8D9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 rtl="0"/>
              <a:t>‹#›</a:t>
            </a:fld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3" name="Rettango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 greco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6" name="Connettore dirit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62DE71F0-C68A-46D7-94E0-C7A236B6AC63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sz="4800" dirty="0" err="1"/>
              <a:t>Numerical</a:t>
            </a:r>
            <a:r>
              <a:rPr lang="it-IT" sz="4800" dirty="0"/>
              <a:t> Methods for </a:t>
            </a:r>
            <a:r>
              <a:rPr lang="it-IT" sz="4800" dirty="0" err="1"/>
              <a:t>Partial</a:t>
            </a:r>
            <a:r>
              <a:rPr lang="it-IT" sz="4800" dirty="0"/>
              <a:t> </a:t>
            </a:r>
            <a:r>
              <a:rPr lang="it-IT" sz="4800" dirty="0" err="1"/>
              <a:t>Differential</a:t>
            </a:r>
            <a:r>
              <a:rPr lang="it-IT" sz="4800" dirty="0"/>
              <a:t> </a:t>
            </a:r>
            <a:r>
              <a:rPr lang="it-IT" sz="4800" dirty="0" err="1"/>
              <a:t>Equations</a:t>
            </a:r>
            <a:endParaRPr lang="it-IT" sz="48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2800" dirty="0" err="1"/>
              <a:t>Navier</a:t>
            </a:r>
            <a:r>
              <a:rPr lang="it-IT" sz="2800" dirty="0"/>
              <a:t>-Stokes </a:t>
            </a:r>
            <a:r>
              <a:rPr lang="it-IT" sz="2800" dirty="0" err="1"/>
              <a:t>problem</a:t>
            </a:r>
            <a:r>
              <a:rPr lang="it-IT" sz="2800" dirty="0"/>
              <a:t> – flow </a:t>
            </a:r>
            <a:r>
              <a:rPr lang="it-IT" sz="2800" dirty="0" err="1"/>
              <a:t>past</a:t>
            </a:r>
            <a:r>
              <a:rPr lang="it-IT" sz="2800" dirty="0"/>
              <a:t> a </a:t>
            </a:r>
            <a:r>
              <a:rPr lang="it-IT" sz="2800" dirty="0" err="1"/>
              <a:t>cylinder</a:t>
            </a:r>
            <a:endParaRPr lang="it-IT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17D8A-1E9E-5281-CCC7-B223405D6C8C}"/>
              </a:ext>
            </a:extLst>
          </p:cNvPr>
          <p:cNvSpPr txBox="1"/>
          <p:nvPr/>
        </p:nvSpPr>
        <p:spPr>
          <a:xfrm>
            <a:off x="2243714" y="5877272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tx2"/>
                </a:solidFill>
              </a:rPr>
              <a:t>Foderà Simone – Rigamonti Matteo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EEA294-FD40-79A4-FA8F-67FB2709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System </a:t>
            </a:r>
            <a:r>
              <a:rPr lang="it-IT" dirty="0" err="1"/>
              <a:t>Matrices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6DE69A1-E3E7-842B-9CE7-966310DE1BEB}"/>
              </a:ext>
            </a:extLst>
          </p:cNvPr>
          <p:cNvSpPr txBox="1"/>
          <p:nvPr/>
        </p:nvSpPr>
        <p:spPr>
          <a:xfrm>
            <a:off x="1593436" y="2060848"/>
            <a:ext cx="100789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From the </a:t>
            </a:r>
            <a:r>
              <a:rPr lang="it-IT" dirty="0" err="1"/>
              <a:t>discretization</a:t>
            </a:r>
            <a:r>
              <a:rPr lang="it-IT" dirty="0"/>
              <a:t> of 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derive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solve a linear system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each</a:t>
            </a:r>
            <a:endParaRPr lang="it-IT" dirty="0"/>
          </a:p>
          <a:p>
            <a:r>
              <a:rPr lang="it-IT" dirty="0"/>
              <a:t>Newton </a:t>
            </a:r>
            <a:r>
              <a:rPr lang="it-IT" dirty="0" err="1"/>
              <a:t>iteration</a:t>
            </a:r>
            <a:r>
              <a:rPr lang="it-IT" dirty="0"/>
              <a:t>, in </a:t>
            </a:r>
            <a:r>
              <a:rPr lang="it-IT" dirty="0" err="1"/>
              <a:t>every</a:t>
            </a:r>
            <a:r>
              <a:rPr lang="it-IT" dirty="0"/>
              <a:t> time step. The linear system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blocks</a:t>
            </a:r>
            <a:r>
              <a:rPr lang="it-IT" dirty="0"/>
              <a:t>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where</a:t>
            </a:r>
            <a:r>
              <a:rPr lang="it-IT" dirty="0"/>
              <a:t> the </a:t>
            </a:r>
            <a:r>
              <a:rPr lang="it-IT" dirty="0" err="1"/>
              <a:t>whole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</a:t>
            </a:r>
            <a:r>
              <a:rPr lang="it-IT" dirty="0" err="1"/>
              <a:t>represents</a:t>
            </a:r>
            <a:r>
              <a:rPr lang="it-IT" dirty="0"/>
              <a:t> the </a:t>
            </a:r>
            <a:r>
              <a:rPr lang="it-IT" dirty="0" err="1"/>
              <a:t>Jacobian</a:t>
            </a:r>
            <a:r>
              <a:rPr lang="it-IT" dirty="0"/>
              <a:t> of the system.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27B0597-914E-06A0-DEEE-294D00E12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435" y="2790826"/>
            <a:ext cx="2844793" cy="843368"/>
          </a:xfrm>
        </p:spPr>
      </p:pic>
    </p:spTree>
    <p:extLst>
      <p:ext uri="{BB962C8B-B14F-4D97-AF65-F5344CB8AC3E}">
        <p14:creationId xmlns:p14="http://schemas.microsoft.com/office/powerpoint/2010/main" val="106841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84EA9B-43DC-C52B-D9A8-3EBEE83C7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Visualization</a:t>
            </a:r>
            <a:r>
              <a:rPr lang="it-IT" dirty="0"/>
              <a:t> of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5CEB3B-F988-A11D-AF01-B52EB1E93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In the </a:t>
            </a:r>
            <a:r>
              <a:rPr lang="it-IT" dirty="0" err="1"/>
              <a:t>next</a:t>
            </a:r>
            <a:r>
              <a:rPr lang="it-IT" dirty="0"/>
              <a:t> slides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going</a:t>
            </a:r>
            <a:r>
              <a:rPr lang="it-IT" dirty="0"/>
              <a:t> to show some </a:t>
            </a:r>
            <a:r>
              <a:rPr lang="it-IT" dirty="0" err="1"/>
              <a:t>results</a:t>
            </a:r>
            <a:r>
              <a:rPr lang="it-IT" dirty="0"/>
              <a:t>, </a:t>
            </a:r>
            <a:r>
              <a:rPr lang="it-IT" dirty="0" err="1"/>
              <a:t>visualized</a:t>
            </a:r>
            <a:r>
              <a:rPr lang="it-IT" dirty="0"/>
              <a:t> in </a:t>
            </a:r>
            <a:r>
              <a:rPr lang="it-IT" dirty="0" err="1"/>
              <a:t>Paraview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The mesh size </a:t>
            </a:r>
            <a:r>
              <a:rPr lang="it-IT" dirty="0" err="1"/>
              <a:t>utilized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h = 0.001 </a:t>
            </a:r>
            <a:r>
              <a:rPr lang="it-IT" dirty="0" err="1"/>
              <a:t>approximately</a:t>
            </a:r>
            <a:r>
              <a:rPr lang="it-IT" dirty="0"/>
              <a:t>, and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nodes</a:t>
            </a:r>
            <a:r>
              <a:rPr lang="it-IT" dirty="0"/>
              <a:t> (for the long mesh) </a:t>
            </a:r>
            <a:r>
              <a:rPr lang="it-IT" dirty="0" err="1"/>
              <a:t>is</a:t>
            </a:r>
            <a:r>
              <a:rPr lang="it-IT" dirty="0"/>
              <a:t> 37168 in </a:t>
            </a:r>
            <a:r>
              <a:rPr lang="it-IT" dirty="0" err="1"/>
              <a:t>total</a:t>
            </a:r>
            <a:r>
              <a:rPr lang="it-IT" dirty="0"/>
              <a:t>. A </a:t>
            </a:r>
            <a:r>
              <a:rPr lang="it-IT" dirty="0" err="1"/>
              <a:t>similar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for the short one.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The cluster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analyzing</a:t>
            </a:r>
            <a:r>
              <a:rPr lang="it-IT" dirty="0"/>
              <a:t> a mesh with 180k </a:t>
            </a:r>
            <a:r>
              <a:rPr lang="it-IT" dirty="0" err="1"/>
              <a:t>DoFs</a:t>
            </a:r>
            <a:r>
              <a:rPr lang="it-IT" dirty="0"/>
              <a:t> </a:t>
            </a:r>
            <a:r>
              <a:rPr lang="it-IT" dirty="0" err="1"/>
              <a:t>approximately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520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Stationary</a:t>
            </a:r>
            <a:r>
              <a:rPr lang="it-IT" dirty="0"/>
              <a:t> Stokes</a:t>
            </a: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FB1DD92-B449-B336-09C7-598F3E3F8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4379" y="1600200"/>
            <a:ext cx="9701117" cy="4572000"/>
          </a:xfrm>
        </p:spPr>
      </p:pic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Time-</a:t>
            </a:r>
            <a:r>
              <a:rPr lang="it-IT" dirty="0" err="1"/>
              <a:t>Dependent</a:t>
            </a:r>
            <a:r>
              <a:rPr lang="it-IT" dirty="0"/>
              <a:t> Stokes</a:t>
            </a:r>
          </a:p>
        </p:txBody>
      </p:sp>
      <p:pic>
        <p:nvPicPr>
          <p:cNvPr id="7" name="Segnaposto contenuto 6" descr="Immagine che contiene testo, interni, computer&#10;&#10;Descrizione generata automaticamente">
            <a:extLst>
              <a:ext uri="{FF2B5EF4-FFF2-40B4-BE49-F238E27FC236}">
                <a16:creationId xmlns:a16="http://schemas.microsoft.com/office/drawing/2014/main" id="{D8BA3480-B2AD-A36A-2B32-744DE51FF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3208" r="23997"/>
          <a:stretch/>
        </p:blipFill>
        <p:spPr>
          <a:xfrm>
            <a:off x="1701924" y="1772816"/>
            <a:ext cx="4678560" cy="4176464"/>
          </a:xfrm>
        </p:spPr>
      </p:pic>
      <p:pic>
        <p:nvPicPr>
          <p:cNvPr id="9" name="Immagine 8" descr="Immagine che contiene testo, interni, elettronico&#10;&#10;Descrizione generata automaticamente">
            <a:extLst>
              <a:ext uri="{FF2B5EF4-FFF2-40B4-BE49-F238E27FC236}">
                <a16:creationId xmlns:a16="http://schemas.microsoft.com/office/drawing/2014/main" id="{D05F4BF2-A2EC-1E92-EDF8-D85CA0E950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04" r="24401"/>
          <a:stretch/>
        </p:blipFill>
        <p:spPr>
          <a:xfrm>
            <a:off x="6484836" y="1772816"/>
            <a:ext cx="467856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1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Stationary</a:t>
            </a:r>
            <a:r>
              <a:rPr lang="it-IT" dirty="0"/>
              <a:t> </a:t>
            </a:r>
            <a:r>
              <a:rPr lang="it-IT" dirty="0" err="1"/>
              <a:t>Navier</a:t>
            </a:r>
            <a:r>
              <a:rPr lang="it-IT" dirty="0"/>
              <a:t>-Stokes</a:t>
            </a:r>
          </a:p>
        </p:txBody>
      </p:sp>
      <p:pic>
        <p:nvPicPr>
          <p:cNvPr id="6" name="Segnaposto contenuto 5" descr="Immagine che contiene testo, screenshot&#10;&#10;Descrizione generata automaticamente">
            <a:extLst>
              <a:ext uri="{FF2B5EF4-FFF2-40B4-BE49-F238E27FC236}">
                <a16:creationId xmlns:a16="http://schemas.microsoft.com/office/drawing/2014/main" id="{6D1E3A72-DDBD-B642-9D86-34FED5A91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1115" y="1600200"/>
            <a:ext cx="9687644" cy="4565650"/>
          </a:xfrm>
        </p:spPr>
      </p:pic>
    </p:spTree>
    <p:extLst>
      <p:ext uri="{BB962C8B-B14F-4D97-AF65-F5344CB8AC3E}">
        <p14:creationId xmlns:p14="http://schemas.microsoft.com/office/powerpoint/2010/main" val="20595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ED8202-C346-8142-B7FD-E9AA6B91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Time-</a:t>
            </a:r>
            <a:r>
              <a:rPr lang="it-IT" dirty="0" err="1"/>
              <a:t>Dependent</a:t>
            </a:r>
            <a:r>
              <a:rPr lang="it-IT" dirty="0"/>
              <a:t> </a:t>
            </a:r>
            <a:r>
              <a:rPr lang="it-IT" dirty="0" err="1"/>
              <a:t>Navier</a:t>
            </a:r>
            <a:r>
              <a:rPr lang="it-IT" dirty="0"/>
              <a:t> Stokes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147A20-0C47-5864-59BA-6321BDF65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In the time-</a:t>
            </a:r>
            <a:r>
              <a:rPr lang="it-IT" dirty="0" err="1"/>
              <a:t>dependent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 of 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boundary</a:t>
            </a:r>
            <a:r>
              <a:rPr lang="it-IT" dirty="0"/>
              <a:t> </a:t>
            </a:r>
            <a:r>
              <a:rPr lang="it-IT" dirty="0" err="1"/>
              <a:t>conditions</a:t>
            </a:r>
            <a:r>
              <a:rPr lang="it-IT" dirty="0"/>
              <a:t>.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until</a:t>
            </a:r>
            <a:r>
              <a:rPr lang="it-IT" dirty="0"/>
              <a:t> </a:t>
            </a: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simulated</a:t>
            </a:r>
            <a:r>
              <a:rPr lang="it-IT" dirty="0"/>
              <a:t> the flow inside a pipe with a </a:t>
            </a:r>
            <a:r>
              <a:rPr lang="it-IT" dirty="0" err="1"/>
              <a:t>cylindrical</a:t>
            </a:r>
            <a:r>
              <a:rPr lang="it-IT" dirty="0"/>
              <a:t> </a:t>
            </a:r>
            <a:r>
              <a:rPr lang="it-IT" dirty="0" err="1"/>
              <a:t>obstacle</a:t>
            </a:r>
            <a:r>
              <a:rPr lang="it-IT" dirty="0"/>
              <a:t>, </a:t>
            </a: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simulate the flow of a </a:t>
            </a:r>
            <a:r>
              <a:rPr lang="it-IT" dirty="0" err="1"/>
              <a:t>section</a:t>
            </a:r>
            <a:r>
              <a:rPr lang="it-IT" dirty="0"/>
              <a:t> of a large </a:t>
            </a:r>
            <a:r>
              <a:rPr lang="it-IT" dirty="0" err="1"/>
              <a:t>fluid</a:t>
            </a:r>
            <a:r>
              <a:rPr lang="it-IT" dirty="0"/>
              <a:t> (e.g. the </a:t>
            </a:r>
            <a:r>
              <a:rPr lang="it-IT" dirty="0" err="1"/>
              <a:t>ocean</a:t>
            </a:r>
            <a:r>
              <a:rPr lang="it-IT" dirty="0"/>
              <a:t>) </a:t>
            </a:r>
            <a:r>
              <a:rPr lang="it-IT" dirty="0" err="1"/>
              <a:t>past</a:t>
            </a:r>
            <a:r>
              <a:rPr lang="it-IT" dirty="0"/>
              <a:t> a </a:t>
            </a:r>
            <a:r>
              <a:rPr lang="it-IT" dirty="0" err="1"/>
              <a:t>cylindrical</a:t>
            </a:r>
            <a:r>
              <a:rPr lang="it-IT" dirty="0"/>
              <a:t> </a:t>
            </a:r>
            <a:r>
              <a:rPr lang="it-IT" dirty="0" err="1"/>
              <a:t>object</a:t>
            </a:r>
            <a:r>
              <a:rPr lang="it-IT" dirty="0"/>
              <a:t>. To do so,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removed</a:t>
            </a:r>
            <a:r>
              <a:rPr lang="it-IT" dirty="0"/>
              <a:t> the </a:t>
            </a:r>
            <a:r>
              <a:rPr lang="it-IT" dirty="0" err="1"/>
              <a:t>Dirichlet</a:t>
            </a:r>
            <a:r>
              <a:rPr lang="it-IT" dirty="0"/>
              <a:t> </a:t>
            </a:r>
            <a:r>
              <a:rPr lang="it-IT" dirty="0" err="1"/>
              <a:t>boundary</a:t>
            </a:r>
            <a:r>
              <a:rPr lang="it-IT" dirty="0"/>
              <a:t> </a:t>
            </a:r>
            <a:r>
              <a:rPr lang="it-IT" dirty="0" err="1"/>
              <a:t>conditions</a:t>
            </a:r>
            <a:r>
              <a:rPr lang="it-IT" dirty="0"/>
              <a:t> of u=0 on the </a:t>
            </a:r>
            <a:r>
              <a:rPr lang="it-IT" dirty="0" err="1"/>
              <a:t>wall</a:t>
            </a:r>
            <a:r>
              <a:rPr lang="it-IT" dirty="0"/>
              <a:t> and </a:t>
            </a:r>
            <a:r>
              <a:rPr lang="it-IT" dirty="0" err="1"/>
              <a:t>substituted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with Neumann </a:t>
            </a:r>
            <a:r>
              <a:rPr lang="it-IT" dirty="0" err="1"/>
              <a:t>conditions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added</a:t>
            </a:r>
            <a:r>
              <a:rPr lang="it-IT" dirty="0"/>
              <a:t> a </a:t>
            </a:r>
            <a:r>
              <a:rPr lang="it-IT" dirty="0" err="1"/>
              <a:t>term</a:t>
            </a:r>
            <a:r>
              <a:rPr lang="it-IT" dirty="0"/>
              <a:t> in the </a:t>
            </a:r>
            <a:r>
              <a:rPr lang="it-IT" dirty="0" err="1"/>
              <a:t>right</a:t>
            </a:r>
            <a:r>
              <a:rPr lang="it-IT" dirty="0"/>
              <a:t> hand side: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EE0902D-FAEC-11EB-CA86-C7E85B2B9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60" y="5013176"/>
            <a:ext cx="1800200" cy="65922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EA04467-6F0E-DF0C-2959-B1B49083C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660" y="5148529"/>
            <a:ext cx="15811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4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Time-</a:t>
            </a:r>
            <a:r>
              <a:rPr lang="it-IT" dirty="0" err="1"/>
              <a:t>Dependent</a:t>
            </a:r>
            <a:r>
              <a:rPr lang="it-IT" dirty="0"/>
              <a:t> </a:t>
            </a:r>
            <a:r>
              <a:rPr lang="it-IT" dirty="0" err="1"/>
              <a:t>Navier</a:t>
            </a:r>
            <a:r>
              <a:rPr lang="it-IT" dirty="0"/>
              <a:t>-Stokes</a:t>
            </a:r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47260429-A0B1-AF3E-B882-6FDC83832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9081" t="4317" r="26266"/>
          <a:stretch/>
        </p:blipFill>
        <p:spPr>
          <a:xfrm>
            <a:off x="1593436" y="2156425"/>
            <a:ext cx="4068928" cy="4109078"/>
          </a:xfr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85B6D27-BABF-9E2D-336F-D59BA72BC5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267" t="4568" r="26197"/>
          <a:stretch/>
        </p:blipFill>
        <p:spPr>
          <a:xfrm>
            <a:off x="6526462" y="2159740"/>
            <a:ext cx="4068928" cy="410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7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Time-</a:t>
            </a:r>
            <a:r>
              <a:rPr lang="it-IT" dirty="0" err="1"/>
              <a:t>Dependent</a:t>
            </a:r>
            <a:r>
              <a:rPr lang="it-IT" dirty="0"/>
              <a:t> </a:t>
            </a:r>
            <a:r>
              <a:rPr lang="it-IT" dirty="0" err="1"/>
              <a:t>Navier</a:t>
            </a:r>
            <a:r>
              <a:rPr lang="it-IT" dirty="0"/>
              <a:t>-Stokes (Re = 1)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B1C66E91-377A-8EB8-AB5F-CB71015F1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4379" y="1600200"/>
            <a:ext cx="9701117" cy="4572000"/>
          </a:xfrm>
        </p:spPr>
      </p:pic>
    </p:spTree>
    <p:extLst>
      <p:ext uri="{BB962C8B-B14F-4D97-AF65-F5344CB8AC3E}">
        <p14:creationId xmlns:p14="http://schemas.microsoft.com/office/powerpoint/2010/main" val="111069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Study of Reynolds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9240AE8-4C1E-00B7-71CC-4EDB8B118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By keeping </a:t>
            </a:r>
            <a:r>
              <a:rPr lang="it-IT" dirty="0" err="1"/>
              <a:t>fixed</a:t>
            </a:r>
            <a:r>
              <a:rPr lang="it-IT" dirty="0"/>
              <a:t> the </a:t>
            </a:r>
            <a:r>
              <a:rPr lang="it-IT" dirty="0" err="1"/>
              <a:t>geometry</a:t>
            </a:r>
            <a:r>
              <a:rPr lang="it-IT" dirty="0"/>
              <a:t> of the </a:t>
            </a:r>
            <a:r>
              <a:rPr lang="it-IT" dirty="0" err="1"/>
              <a:t>structure</a:t>
            </a:r>
            <a:r>
              <a:rPr lang="it-IT" dirty="0"/>
              <a:t> and the data of the </a:t>
            </a:r>
            <a:r>
              <a:rPr lang="it-IT" dirty="0" err="1"/>
              <a:t>pyisical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changed</a:t>
            </a:r>
            <a:r>
              <a:rPr lang="it-IT" dirty="0"/>
              <a:t> the </a:t>
            </a:r>
            <a:r>
              <a:rPr lang="it-IT" dirty="0" err="1"/>
              <a:t>fluid’s</a:t>
            </a:r>
            <a:r>
              <a:rPr lang="it-IT" dirty="0"/>
              <a:t> </a:t>
            </a:r>
            <a:r>
              <a:rPr lang="it-IT" dirty="0" err="1"/>
              <a:t>viscosity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the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behaviour</a:t>
            </a:r>
            <a:r>
              <a:rPr lang="it-IT" dirty="0"/>
              <a:t> for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Reynold’s</a:t>
            </a:r>
            <a:r>
              <a:rPr lang="it-IT" dirty="0"/>
              <a:t> </a:t>
            </a:r>
            <a:r>
              <a:rPr lang="it-IT" dirty="0" err="1"/>
              <a:t>numbers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In some </a:t>
            </a:r>
            <a:r>
              <a:rPr lang="it-IT" dirty="0" err="1"/>
              <a:t>cases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changed</a:t>
            </a:r>
            <a:r>
              <a:rPr lang="it-IT" dirty="0"/>
              <a:t> the pressure </a:t>
            </a:r>
            <a:r>
              <a:rPr lang="it-IT" dirty="0" err="1"/>
              <a:t>values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the </a:t>
            </a:r>
            <a:r>
              <a:rPr lang="it-IT" dirty="0" err="1"/>
              <a:t>behaviour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a </a:t>
            </a:r>
            <a:r>
              <a:rPr lang="it-IT" dirty="0" err="1"/>
              <a:t>given</a:t>
            </a:r>
            <a:r>
              <a:rPr lang="it-IT" dirty="0"/>
              <a:t> Reynolds </a:t>
            </a:r>
            <a:r>
              <a:rPr lang="it-IT" dirty="0" err="1"/>
              <a:t>number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noticed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increasing</a:t>
            </a:r>
            <a:r>
              <a:rPr lang="it-IT" dirty="0"/>
              <a:t> Reynolds </a:t>
            </a:r>
            <a:r>
              <a:rPr lang="it-IT" dirty="0" err="1"/>
              <a:t>number</a:t>
            </a:r>
            <a:r>
              <a:rPr lang="it-IT" dirty="0"/>
              <a:t> </a:t>
            </a:r>
            <a:r>
              <a:rPr lang="it-IT" dirty="0" err="1"/>
              <a:t>produced</a:t>
            </a:r>
            <a:r>
              <a:rPr lang="it-IT" dirty="0"/>
              <a:t> an </a:t>
            </a:r>
            <a:r>
              <a:rPr lang="it-IT" dirty="0" err="1"/>
              <a:t>increase</a:t>
            </a:r>
            <a:r>
              <a:rPr lang="it-IT" dirty="0"/>
              <a:t> in the </a:t>
            </a:r>
            <a:r>
              <a:rPr lang="it-IT" dirty="0" err="1"/>
              <a:t>vorticity</a:t>
            </a:r>
            <a:r>
              <a:rPr lang="it-IT" dirty="0"/>
              <a:t> (</a:t>
            </a:r>
            <a:r>
              <a:rPr lang="it-IT" dirty="0" err="1"/>
              <a:t>curl</a:t>
            </a:r>
            <a:r>
              <a:rPr lang="it-IT" dirty="0"/>
              <a:t> of the </a:t>
            </a:r>
            <a:r>
              <a:rPr lang="it-IT" dirty="0" err="1"/>
              <a:t>velocity</a:t>
            </a:r>
            <a:r>
              <a:rPr lang="it-IT" dirty="0"/>
              <a:t> field) of the </a:t>
            </a:r>
            <a:r>
              <a:rPr lang="it-IT" dirty="0" err="1"/>
              <a:t>fluid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Nb Put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reynolds</a:t>
            </a:r>
            <a:r>
              <a:rPr lang="it-IT" dirty="0"/>
              <a:t> 20</a:t>
            </a:r>
            <a:endParaRPr lang="it-IT" u="sng" dirty="0"/>
          </a:p>
        </p:txBody>
      </p:sp>
    </p:spTree>
    <p:extLst>
      <p:ext uri="{BB962C8B-B14F-4D97-AF65-F5344CB8AC3E}">
        <p14:creationId xmlns:p14="http://schemas.microsoft.com/office/powerpoint/2010/main" val="1287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Time-</a:t>
            </a:r>
            <a:r>
              <a:rPr lang="it-IT" dirty="0" err="1"/>
              <a:t>Dependent</a:t>
            </a:r>
            <a:r>
              <a:rPr lang="it-IT" dirty="0"/>
              <a:t> </a:t>
            </a:r>
            <a:r>
              <a:rPr lang="it-IT" dirty="0" err="1"/>
              <a:t>Navier</a:t>
            </a:r>
            <a:r>
              <a:rPr lang="it-IT" dirty="0"/>
              <a:t>-Stokes (Re = 4, p=1)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39224E1-9D9F-35E1-081E-D1C3EA5EB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4379" y="1600200"/>
            <a:ext cx="9701117" cy="4572000"/>
          </a:xfrm>
        </p:spPr>
      </p:pic>
    </p:spTree>
    <p:extLst>
      <p:ext uri="{BB962C8B-B14F-4D97-AF65-F5344CB8AC3E}">
        <p14:creationId xmlns:p14="http://schemas.microsoft.com/office/powerpoint/2010/main" val="112466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Approach</a:t>
            </a:r>
            <a:endParaRPr lang="it-IT" dirty="0"/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 err="1"/>
              <a:t>Created</a:t>
            </a:r>
            <a:r>
              <a:rPr lang="it-IT" dirty="0"/>
              <a:t> mesh with </a:t>
            </a:r>
            <a:r>
              <a:rPr lang="it-IT" dirty="0" err="1"/>
              <a:t>stationary</a:t>
            </a:r>
            <a:r>
              <a:rPr lang="it-IT" dirty="0"/>
              <a:t> Stokes</a:t>
            </a:r>
          </a:p>
          <a:p>
            <a:pPr rtl="0"/>
            <a:r>
              <a:rPr lang="it-IT" dirty="0" err="1"/>
              <a:t>Implement</a:t>
            </a:r>
            <a:r>
              <a:rPr lang="it-IT" dirty="0"/>
              <a:t> time-</a:t>
            </a:r>
            <a:r>
              <a:rPr lang="it-IT" dirty="0" err="1"/>
              <a:t>dependency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Stokes </a:t>
            </a:r>
            <a:r>
              <a:rPr lang="it-IT" dirty="0" err="1"/>
              <a:t>problem</a:t>
            </a:r>
            <a:endParaRPr lang="it-IT" dirty="0"/>
          </a:p>
          <a:p>
            <a:pPr rtl="0"/>
            <a:r>
              <a:rPr lang="it-IT" dirty="0"/>
              <a:t>Include non </a:t>
            </a:r>
            <a:r>
              <a:rPr lang="it-IT" dirty="0" err="1"/>
              <a:t>linearity</a:t>
            </a:r>
            <a:r>
              <a:rPr lang="it-IT" dirty="0"/>
              <a:t> in the </a:t>
            </a:r>
            <a:r>
              <a:rPr lang="it-IT" dirty="0" err="1"/>
              <a:t>stationary</a:t>
            </a:r>
            <a:r>
              <a:rPr lang="it-IT" dirty="0"/>
              <a:t> </a:t>
            </a:r>
            <a:r>
              <a:rPr lang="it-IT" dirty="0" err="1"/>
              <a:t>problem</a:t>
            </a:r>
            <a:endParaRPr lang="it-IT" dirty="0"/>
          </a:p>
          <a:p>
            <a:pPr rtl="0"/>
            <a:r>
              <a:rPr lang="it-IT" dirty="0" err="1"/>
              <a:t>Develop</a:t>
            </a:r>
            <a:r>
              <a:rPr lang="it-IT" dirty="0"/>
              <a:t> the </a:t>
            </a:r>
            <a:r>
              <a:rPr lang="it-IT" dirty="0" err="1"/>
              <a:t>final</a:t>
            </a:r>
            <a:r>
              <a:rPr lang="it-IT" dirty="0"/>
              <a:t> non-linear time-</a:t>
            </a:r>
            <a:r>
              <a:rPr lang="it-IT" dirty="0" err="1"/>
              <a:t>dependent</a:t>
            </a:r>
            <a:r>
              <a:rPr lang="it-IT" dirty="0"/>
              <a:t> </a:t>
            </a:r>
            <a:r>
              <a:rPr lang="it-IT" dirty="0" err="1"/>
              <a:t>version</a:t>
            </a:r>
            <a:endParaRPr lang="it-IT" dirty="0"/>
          </a:p>
          <a:p>
            <a:pPr rtl="0"/>
            <a:r>
              <a:rPr lang="it-IT" dirty="0" err="1"/>
              <a:t>Analyze</a:t>
            </a:r>
            <a:r>
              <a:rPr lang="it-IT" dirty="0"/>
              <a:t> the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 </a:t>
            </a:r>
            <a:r>
              <a:rPr lang="it-IT" dirty="0" err="1"/>
              <a:t>changing</a:t>
            </a:r>
            <a:r>
              <a:rPr lang="it-IT" dirty="0"/>
              <a:t> the </a:t>
            </a:r>
            <a:r>
              <a:rPr lang="it-IT" dirty="0" err="1"/>
              <a:t>boundary</a:t>
            </a:r>
            <a:r>
              <a:rPr lang="it-IT" dirty="0"/>
              <a:t> </a:t>
            </a:r>
            <a:r>
              <a:rPr lang="it-IT"/>
              <a:t>conditions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3200" dirty="0"/>
              <a:t>Time-</a:t>
            </a:r>
            <a:r>
              <a:rPr lang="it-IT" sz="3200" dirty="0" err="1"/>
              <a:t>Dependent</a:t>
            </a:r>
            <a:r>
              <a:rPr lang="it-IT" sz="3200" dirty="0"/>
              <a:t> </a:t>
            </a:r>
            <a:r>
              <a:rPr lang="it-IT" sz="3200" dirty="0" err="1"/>
              <a:t>Navier</a:t>
            </a:r>
            <a:r>
              <a:rPr lang="it-IT" sz="3200" dirty="0"/>
              <a:t>-Stokes (Re = 4, p=0.1)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C8EEA9BF-1935-3D86-1BC6-AC5E9128F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4379" y="1600200"/>
            <a:ext cx="9701117" cy="4572000"/>
          </a:xfrm>
        </p:spPr>
      </p:pic>
    </p:spTree>
    <p:extLst>
      <p:ext uri="{BB962C8B-B14F-4D97-AF65-F5344CB8AC3E}">
        <p14:creationId xmlns:p14="http://schemas.microsoft.com/office/powerpoint/2010/main" val="74135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Time-</a:t>
            </a:r>
            <a:r>
              <a:rPr lang="it-IT" dirty="0" err="1"/>
              <a:t>Dependent</a:t>
            </a:r>
            <a:r>
              <a:rPr lang="it-IT" dirty="0"/>
              <a:t> </a:t>
            </a:r>
            <a:r>
              <a:rPr lang="it-IT" dirty="0" err="1"/>
              <a:t>Navier</a:t>
            </a:r>
            <a:r>
              <a:rPr lang="it-IT" dirty="0"/>
              <a:t>-Stokes (Re = 10)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12CD3B6-5229-A45E-D022-7392F71FF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4379" y="1600200"/>
            <a:ext cx="9701117" cy="4572000"/>
          </a:xfrm>
        </p:spPr>
      </p:pic>
    </p:spTree>
    <p:extLst>
      <p:ext uri="{BB962C8B-B14F-4D97-AF65-F5344CB8AC3E}">
        <p14:creationId xmlns:p14="http://schemas.microsoft.com/office/powerpoint/2010/main" val="205188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Time-</a:t>
            </a:r>
            <a:r>
              <a:rPr lang="it-IT" dirty="0" err="1"/>
              <a:t>Dependent</a:t>
            </a:r>
            <a:r>
              <a:rPr lang="it-IT" dirty="0"/>
              <a:t> </a:t>
            </a:r>
            <a:r>
              <a:rPr lang="it-IT" dirty="0" err="1"/>
              <a:t>Navier</a:t>
            </a:r>
            <a:r>
              <a:rPr lang="it-IT" dirty="0"/>
              <a:t>-Stokes (Re = 20)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4EFD0E5-D5BF-781E-8940-ED4F99BB2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2964" t="27400" r="22850" b="23776"/>
          <a:stretch/>
        </p:blipFill>
        <p:spPr>
          <a:xfrm>
            <a:off x="1657789" y="1916832"/>
            <a:ext cx="9495765" cy="4032448"/>
          </a:xfrm>
        </p:spPr>
      </p:pic>
    </p:spTree>
    <p:extLst>
      <p:ext uri="{BB962C8B-B14F-4D97-AF65-F5344CB8AC3E}">
        <p14:creationId xmlns:p14="http://schemas.microsoft.com/office/powerpoint/2010/main" val="224530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E410CF-BB57-2020-3076-A67DE8CF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 err="1"/>
              <a:t>Comparison</a:t>
            </a:r>
            <a:r>
              <a:rPr lang="it-IT" sz="3200" dirty="0"/>
              <a:t> </a:t>
            </a:r>
            <a:r>
              <a:rPr lang="it-IT" sz="3200" dirty="0" err="1"/>
              <a:t>between</a:t>
            </a:r>
            <a:r>
              <a:rPr lang="it-IT" sz="3200" dirty="0"/>
              <a:t> linear and non-linear </a:t>
            </a:r>
            <a:r>
              <a:rPr lang="it-IT" sz="3200" dirty="0" err="1"/>
              <a:t>problem</a:t>
            </a:r>
            <a:endParaRPr lang="it-IT" sz="32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1260B8-1021-2FA1-D578-03B1ABABA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To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appreciate</a:t>
            </a:r>
            <a:r>
              <a:rPr lang="it-IT" dirty="0"/>
              <a:t> the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linear and the non-linear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to plot the </a:t>
            </a:r>
            <a:r>
              <a:rPr lang="it-IT" dirty="0" err="1"/>
              <a:t>magnitude</a:t>
            </a:r>
            <a:r>
              <a:rPr lang="it-IT" dirty="0"/>
              <a:t> of the </a:t>
            </a:r>
            <a:r>
              <a:rPr lang="it-IT" dirty="0" err="1"/>
              <a:t>velocity</a:t>
            </a:r>
            <a:r>
              <a:rPr lang="it-IT" dirty="0"/>
              <a:t> </a:t>
            </a:r>
            <a:r>
              <a:rPr lang="it-IT" dirty="0" err="1"/>
              <a:t>along</a:t>
            </a:r>
            <a:r>
              <a:rPr lang="it-IT" dirty="0"/>
              <a:t> the </a:t>
            </a:r>
            <a:r>
              <a:rPr lang="it-IT" dirty="0" err="1"/>
              <a:t>central</a:t>
            </a:r>
            <a:r>
              <a:rPr lang="it-IT" dirty="0"/>
              <a:t> line of the </a:t>
            </a:r>
            <a:r>
              <a:rPr lang="it-IT" dirty="0" err="1"/>
              <a:t>problem</a:t>
            </a:r>
            <a:r>
              <a:rPr lang="it-IT" dirty="0"/>
              <a:t>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In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problems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happens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flow </a:t>
            </a:r>
            <a:r>
              <a:rPr lang="it-IT" dirty="0" err="1"/>
              <a:t>goes</a:t>
            </a:r>
            <a:r>
              <a:rPr lang="it-IT" dirty="0"/>
              <a:t> </a:t>
            </a:r>
            <a:r>
              <a:rPr lang="it-IT" dirty="0" err="1"/>
              <a:t>past</a:t>
            </a:r>
            <a:r>
              <a:rPr lang="it-IT" dirty="0"/>
              <a:t> the </a:t>
            </a:r>
            <a:r>
              <a:rPr lang="it-IT" dirty="0" err="1"/>
              <a:t>cylinder</a:t>
            </a:r>
            <a:r>
              <a:rPr lang="it-IT" dirty="0"/>
              <a:t> and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the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symmetric</a:t>
            </a:r>
            <a:r>
              <a:rPr lang="it-IT" dirty="0"/>
              <a:t> and regular Stokes </a:t>
            </a:r>
            <a:r>
              <a:rPr lang="it-IT" dirty="0" err="1"/>
              <a:t>problem</a:t>
            </a:r>
            <a:r>
              <a:rPr lang="it-IT" dirty="0"/>
              <a:t> and the non-</a:t>
            </a:r>
            <a:r>
              <a:rPr lang="it-IT" dirty="0" err="1"/>
              <a:t>symmetric</a:t>
            </a:r>
            <a:r>
              <a:rPr lang="it-IT" dirty="0"/>
              <a:t> </a:t>
            </a:r>
            <a:r>
              <a:rPr lang="it-IT" dirty="0" err="1"/>
              <a:t>Navier</a:t>
            </a:r>
            <a:r>
              <a:rPr lang="it-IT" dirty="0"/>
              <a:t>-Stokes one.</a:t>
            </a:r>
          </a:p>
        </p:txBody>
      </p:sp>
    </p:spTree>
    <p:extLst>
      <p:ext uri="{BB962C8B-B14F-4D97-AF65-F5344CB8AC3E}">
        <p14:creationId xmlns:p14="http://schemas.microsoft.com/office/powerpoint/2010/main" val="22397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3200" dirty="0" err="1"/>
              <a:t>Comparison</a:t>
            </a:r>
            <a:r>
              <a:rPr lang="it-IT" sz="3200" dirty="0"/>
              <a:t> </a:t>
            </a:r>
            <a:r>
              <a:rPr lang="it-IT" sz="3200" dirty="0" err="1"/>
              <a:t>between</a:t>
            </a:r>
            <a:r>
              <a:rPr lang="it-IT" sz="3200" dirty="0"/>
              <a:t> linear and non-linear </a:t>
            </a:r>
            <a:r>
              <a:rPr lang="it-IT" sz="3200" dirty="0" err="1"/>
              <a:t>problem</a:t>
            </a:r>
            <a:endParaRPr lang="it-IT" sz="320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stokes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it-IT" dirty="0" err="1"/>
              <a:t>Navier</a:t>
            </a:r>
            <a:r>
              <a:rPr lang="it-IT" dirty="0"/>
              <a:t>-stokes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27393DD5-238D-BDCB-F03D-952C399F8CC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39718" y="2514600"/>
            <a:ext cx="3854551" cy="3656013"/>
          </a:xfrm>
        </p:spPr>
      </p:pic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7961C097-CAC6-BC39-B118-2BAFA929AE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073182" y="2514600"/>
            <a:ext cx="3856224" cy="3657600"/>
          </a:xfrm>
        </p:spPr>
      </p:pic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3200" dirty="0"/>
              <a:t>Brief </a:t>
            </a:r>
            <a:r>
              <a:rPr lang="it-IT" sz="3200" dirty="0" err="1"/>
              <a:t>discussion</a:t>
            </a:r>
            <a:r>
              <a:rPr lang="it-IT" sz="3200" dirty="0"/>
              <a:t> on </a:t>
            </a:r>
            <a:r>
              <a:rPr lang="it-IT" sz="3200" dirty="0" err="1"/>
              <a:t>Preconditioners</a:t>
            </a:r>
            <a:endParaRPr lang="it-IT" sz="320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stokes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it-IT" dirty="0"/>
              <a:t>Block </a:t>
            </a:r>
            <a:r>
              <a:rPr lang="it-IT" dirty="0" err="1"/>
              <a:t>Diagonal</a:t>
            </a:r>
            <a:r>
              <a:rPr lang="it-IT" dirty="0"/>
              <a:t> + CG</a:t>
            </a:r>
          </a:p>
          <a:p>
            <a:pPr rtl="0"/>
            <a:r>
              <a:rPr lang="it-IT" dirty="0"/>
              <a:t>Block </a:t>
            </a:r>
            <a:r>
              <a:rPr lang="it-IT" dirty="0" err="1"/>
              <a:t>Triangular</a:t>
            </a:r>
            <a:r>
              <a:rPr lang="it-IT" dirty="0"/>
              <a:t> + GMRES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it-IT" dirty="0" err="1"/>
              <a:t>Navier</a:t>
            </a:r>
            <a:r>
              <a:rPr lang="it-IT" dirty="0"/>
              <a:t>-stokes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it-IT" dirty="0"/>
              <a:t>Block </a:t>
            </a:r>
            <a:r>
              <a:rPr lang="it-IT" dirty="0" err="1"/>
              <a:t>Triangular</a:t>
            </a:r>
            <a:r>
              <a:rPr lang="it-IT" dirty="0"/>
              <a:t> + GMRES</a:t>
            </a:r>
          </a:p>
        </p:txBody>
      </p:sp>
    </p:spTree>
    <p:extLst>
      <p:ext uri="{BB962C8B-B14F-4D97-AF65-F5344CB8AC3E}">
        <p14:creationId xmlns:p14="http://schemas.microsoft.com/office/powerpoint/2010/main" val="235868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C26F89-B319-D3E3-EB6F-43DF9B33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dirty="0"/>
              <a:t>Thank </a:t>
            </a:r>
            <a:r>
              <a:rPr lang="it-IT" sz="4800" dirty="0" err="1"/>
              <a:t>you</a:t>
            </a:r>
            <a:r>
              <a:rPr lang="it-IT" sz="4800" dirty="0"/>
              <a:t> for the </a:t>
            </a:r>
            <a:r>
              <a:rPr lang="it-IT" sz="4800" dirty="0" err="1"/>
              <a:t>attention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36388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A4F686-C753-22C1-F7D6-E34C5D79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Strong Stokes </a:t>
            </a:r>
            <a:r>
              <a:rPr lang="it-IT" dirty="0" err="1"/>
              <a:t>problem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599EFDB-D44B-B152-0DE9-A95B72FC16DA}"/>
              </a:ext>
            </a:extLst>
          </p:cNvPr>
          <p:cNvSpPr txBox="1"/>
          <p:nvPr/>
        </p:nvSpPr>
        <p:spPr>
          <a:xfrm>
            <a:off x="1701923" y="4005064"/>
            <a:ext cx="96743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For the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formulation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introduce the following </a:t>
            </a:r>
            <a:r>
              <a:rPr lang="it-IT" dirty="0" err="1"/>
              <a:t>spaces</a:t>
            </a:r>
            <a:r>
              <a:rPr lang="it-IT" dirty="0"/>
              <a:t>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in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u in V and p in Q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(</a:t>
            </a:r>
            <a:r>
              <a:rPr lang="it-IT" dirty="0" err="1"/>
              <a:t>next</a:t>
            </a:r>
            <a:r>
              <a:rPr lang="it-IT" dirty="0"/>
              <a:t> slide):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177DCF3-E031-FC68-436A-B0CA1CE7C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3" y="4603107"/>
            <a:ext cx="3905658" cy="26605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AF72C92-D5AD-1D30-C542-426876430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321" y="4978809"/>
            <a:ext cx="1085850" cy="238125"/>
          </a:xfrm>
          <a:prstGeom prst="rect">
            <a:avLst/>
          </a:prstGeom>
        </p:spPr>
      </p:pic>
      <p:pic>
        <p:nvPicPr>
          <p:cNvPr id="16" name="Segnaposto contenuto 15">
            <a:extLst>
              <a:ext uri="{FF2B5EF4-FFF2-40B4-BE49-F238E27FC236}">
                <a16:creationId xmlns:a16="http://schemas.microsoft.com/office/drawing/2014/main" id="{AD8C9E9B-F633-C4F4-5D8F-4BE8153C0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01923" y="1778539"/>
            <a:ext cx="4874020" cy="1934337"/>
          </a:xfr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AE41CE6B-79B4-7BE2-CBA5-176330AC0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4572" y="2638128"/>
            <a:ext cx="2138708" cy="74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5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295F2-6CED-B294-1847-DD89A923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Semi-Discrete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Formulation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9E5693-C46E-7FE3-BF3A-4961CA7B5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Stokes: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where</a:t>
            </a:r>
            <a:r>
              <a:rPr lang="it-IT" dirty="0"/>
              <a:t> v </a:t>
            </a:r>
            <a:r>
              <a:rPr lang="it-IT" dirty="0" err="1"/>
              <a:t>is</a:t>
            </a:r>
            <a:r>
              <a:rPr lang="it-IT" dirty="0"/>
              <a:t> in V and q </a:t>
            </a:r>
            <a:r>
              <a:rPr lang="it-IT" dirty="0" err="1"/>
              <a:t>is</a:t>
            </a:r>
            <a:r>
              <a:rPr lang="it-IT" dirty="0"/>
              <a:t> in Q,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rewrite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a,c</a:t>
            </a:r>
            <a:r>
              <a:rPr lang="it-IT" dirty="0"/>
              <a:t> are </a:t>
            </a:r>
            <a:r>
              <a:rPr lang="it-IT" dirty="0" err="1"/>
              <a:t>bilinear</a:t>
            </a:r>
            <a:r>
              <a:rPr lang="it-IT" dirty="0"/>
              <a:t> </a:t>
            </a:r>
            <a:r>
              <a:rPr lang="it-IT" dirty="0" err="1"/>
              <a:t>forms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A0A6486-C290-39A4-3EE6-8C8384E4C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36" y="3961656"/>
            <a:ext cx="5644983" cy="90750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EDD06BF-85E0-FF7A-4C16-C87CE9BD5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179" y="5728202"/>
            <a:ext cx="1832931" cy="28803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E902499-E02D-0295-1326-7C5539700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436" y="5733256"/>
            <a:ext cx="1859116" cy="288032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7B9C1A5-D091-CFC9-D8FD-706825AE14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436" y="2215754"/>
            <a:ext cx="8654445" cy="87590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A16A3A8-BC34-87E7-2181-EEB85B83D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2737" y="5728202"/>
            <a:ext cx="1348513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4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A4F686-C753-22C1-F7D6-E34C5D79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Strong </a:t>
            </a:r>
            <a:r>
              <a:rPr lang="it-IT" dirty="0" err="1"/>
              <a:t>Navier</a:t>
            </a:r>
            <a:r>
              <a:rPr lang="it-IT" dirty="0"/>
              <a:t>-Stokes </a:t>
            </a:r>
            <a:r>
              <a:rPr lang="it-IT" dirty="0" err="1"/>
              <a:t>problem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14BA5E9-DBD3-086D-462F-7E9C4C937E70}"/>
              </a:ext>
            </a:extLst>
          </p:cNvPr>
          <p:cNvSpPr txBox="1"/>
          <p:nvPr/>
        </p:nvSpPr>
        <p:spPr>
          <a:xfrm>
            <a:off x="1593436" y="4221088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For the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formulation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introduce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spaces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, in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u in V and p in Q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(</a:t>
            </a:r>
            <a:r>
              <a:rPr lang="it-IT" dirty="0" err="1"/>
              <a:t>next</a:t>
            </a:r>
            <a:r>
              <a:rPr lang="it-IT" dirty="0"/>
              <a:t> slide):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1AD67148-AB02-E1CD-60A1-2C9445C44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435" y="1913012"/>
            <a:ext cx="5601957" cy="1804020"/>
          </a:xfrm>
        </p:spPr>
      </p:pic>
    </p:spTree>
    <p:extLst>
      <p:ext uri="{BB962C8B-B14F-4D97-AF65-F5344CB8AC3E}">
        <p14:creationId xmlns:p14="http://schemas.microsoft.com/office/powerpoint/2010/main" val="157648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295F2-6CED-B294-1847-DD89A923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Formulation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9E5693-C46E-7FE3-BF3A-4961CA7B5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/>
              <a:t>Navier</a:t>
            </a:r>
            <a:r>
              <a:rPr lang="it-IT" sz="2400" dirty="0"/>
              <a:t>-Stokes: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we</a:t>
            </a:r>
            <a:r>
              <a:rPr lang="it-IT" sz="2400" dirty="0"/>
              <a:t> can </a:t>
            </a:r>
            <a:r>
              <a:rPr lang="it-IT" sz="2400" dirty="0" err="1"/>
              <a:t>write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 (with v in V and q in Q):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err="1"/>
              <a:t>where</a:t>
            </a:r>
            <a:r>
              <a:rPr lang="it-IT" sz="2400" dirty="0"/>
              <a:t> </a:t>
            </a:r>
            <a:r>
              <a:rPr lang="it-IT" sz="2400" dirty="0" err="1"/>
              <a:t>a,c</a:t>
            </a:r>
            <a:r>
              <a:rPr lang="it-IT" sz="2400" dirty="0"/>
              <a:t> are </a:t>
            </a:r>
            <a:r>
              <a:rPr lang="it-IT" sz="2400" dirty="0" err="1"/>
              <a:t>defined</a:t>
            </a:r>
            <a:r>
              <a:rPr lang="it-IT" sz="2400" dirty="0"/>
              <a:t> like </a:t>
            </a:r>
            <a:r>
              <a:rPr lang="it-IT" sz="2400" dirty="0" err="1"/>
              <a:t>before</a:t>
            </a:r>
            <a:r>
              <a:rPr lang="it-IT" sz="2400" dirty="0"/>
              <a:t> and b </a:t>
            </a:r>
            <a:r>
              <a:rPr lang="it-IT" sz="2400" dirty="0" err="1"/>
              <a:t>is</a:t>
            </a:r>
            <a:r>
              <a:rPr lang="it-IT" sz="2400" dirty="0"/>
              <a:t> the </a:t>
            </a:r>
            <a:r>
              <a:rPr lang="it-IT" sz="2400" dirty="0" err="1"/>
              <a:t>nonlinear</a:t>
            </a:r>
            <a:r>
              <a:rPr lang="it-IT" sz="2400" dirty="0"/>
              <a:t> </a:t>
            </a:r>
            <a:r>
              <a:rPr lang="it-IT" sz="2400" dirty="0" err="1"/>
              <a:t>form</a:t>
            </a:r>
            <a:r>
              <a:rPr lang="it-IT" sz="2400" dirty="0"/>
              <a:t>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AB61074-1CB7-B3C5-3C49-0AC2882C2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36" y="2234345"/>
            <a:ext cx="9435839" cy="76260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9D38131-7DF8-0B94-8290-7BA5A973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36" y="5257800"/>
            <a:ext cx="1832934" cy="28803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BEF6848-3275-B287-9EAB-F44DB4377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725" y="3597053"/>
            <a:ext cx="6578089" cy="84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7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295F2-6CED-B294-1847-DD89A923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Formulation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9E5693-C46E-7FE3-BF3A-4961CA7B5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/>
              <a:t>We</a:t>
            </a:r>
            <a:r>
              <a:rPr lang="it-IT" sz="2400" dirty="0"/>
              <a:t> call: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/>
              <a:t>And </a:t>
            </a:r>
            <a:r>
              <a:rPr lang="it-IT" sz="2400" dirty="0" err="1"/>
              <a:t>we</a:t>
            </a:r>
            <a:r>
              <a:rPr lang="it-IT" sz="2400" dirty="0"/>
              <a:t> compute </a:t>
            </a:r>
            <a:r>
              <a:rPr lang="it-IT" sz="2400" dirty="0" err="1"/>
              <a:t>its</a:t>
            </a:r>
            <a:r>
              <a:rPr lang="it-IT" sz="2400" dirty="0"/>
              <a:t> </a:t>
            </a:r>
            <a:r>
              <a:rPr lang="it-IT" sz="2400" dirty="0" err="1"/>
              <a:t>Fréchet</a:t>
            </a:r>
            <a:r>
              <a:rPr lang="it-IT" sz="2400" dirty="0"/>
              <a:t> derivative </a:t>
            </a:r>
            <a:r>
              <a:rPr lang="it-IT" sz="2400" dirty="0" err="1"/>
              <a:t>as</a:t>
            </a:r>
            <a:r>
              <a:rPr lang="it-IT" sz="2400" dirty="0"/>
              <a:t>:</a:t>
            </a:r>
          </a:p>
          <a:p>
            <a:pPr marL="0" indent="0">
              <a:buNone/>
            </a:pPr>
            <a:endParaRPr lang="it-IT" sz="2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98D2038-0AB4-8AAD-648E-1DD3002CD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1" y="2060848"/>
            <a:ext cx="7078753" cy="72008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2D79730-3E7E-4AD2-864D-A1C560615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1" y="3893270"/>
            <a:ext cx="93154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3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EEA294-FD40-79A4-FA8F-67FB2709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Galerkin</a:t>
            </a:r>
            <a:r>
              <a:rPr lang="it-IT" dirty="0"/>
              <a:t> </a:t>
            </a:r>
            <a:r>
              <a:rPr lang="it-IT" dirty="0" err="1"/>
              <a:t>Problem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B58F3E-E17A-B809-1FD6-685B9F8C0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By </a:t>
            </a:r>
            <a:r>
              <a:rPr lang="it-IT" dirty="0" err="1"/>
              <a:t>choosing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with </a:t>
            </a:r>
            <a:r>
              <a:rPr lang="it-IT" dirty="0" err="1"/>
              <a:t>basis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the </a:t>
            </a:r>
            <a:r>
              <a:rPr lang="it-IT" dirty="0" err="1"/>
              <a:t>Galerkin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83BB6B6-5C57-2545-E466-29289A833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3" y="2276872"/>
            <a:ext cx="2304257" cy="33283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9BB2142-85D0-8C30-ADE4-11C2C3991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3" y="3230414"/>
            <a:ext cx="929298" cy="41461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0FE4E52-DB1A-161F-A468-0C833DBEB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609" y="3255744"/>
            <a:ext cx="915001" cy="41461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7783009-246E-A431-229D-363644B07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7037" y="2276872"/>
            <a:ext cx="2358801" cy="33283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F982C9-DCE9-008E-31E3-CADBA780EEA4}"/>
              </a:ext>
            </a:extLst>
          </p:cNvPr>
          <p:cNvSpPr txBox="1"/>
          <p:nvPr/>
        </p:nvSpPr>
        <p:spPr>
          <a:xfrm>
            <a:off x="4006180" y="5805264"/>
            <a:ext cx="329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Togliere le n+1, scrivere R = 0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CAB1429-E2C4-6D0B-F90D-8D02029B07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1923" y="4594287"/>
            <a:ext cx="2072661" cy="33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6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4B5093-FB13-D4CD-63E8-99320097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Fully</a:t>
            </a:r>
            <a:r>
              <a:rPr lang="it-IT" dirty="0"/>
              <a:t>-Discrete </a:t>
            </a:r>
            <a:r>
              <a:rPr lang="it-IT" dirty="0" err="1"/>
              <a:t>Problem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BB0415-B926-280D-6A8B-093A8C4D8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400" dirty="0" err="1"/>
              <a:t>Since</a:t>
            </a:r>
            <a:r>
              <a:rPr lang="it-IT" sz="2400" dirty="0"/>
              <a:t> the </a:t>
            </a:r>
            <a:r>
              <a:rPr lang="it-IT" sz="2400" dirty="0" err="1"/>
              <a:t>problem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non-linear,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adopt</a:t>
            </a:r>
            <a:r>
              <a:rPr lang="it-IT" sz="2400" dirty="0"/>
              <a:t> the Newton </a:t>
            </a:r>
            <a:r>
              <a:rPr lang="it-IT" sz="2400" dirty="0" err="1"/>
              <a:t>method</a:t>
            </a:r>
            <a:r>
              <a:rPr lang="it-IT" sz="2400" dirty="0"/>
              <a:t> for solving </a:t>
            </a:r>
            <a:r>
              <a:rPr lang="it-IT" sz="2400" dirty="0" err="1"/>
              <a:t>it</a:t>
            </a:r>
            <a:r>
              <a:rPr lang="it-IT" sz="2400" dirty="0"/>
              <a:t>. </a:t>
            </a:r>
            <a:r>
              <a:rPr lang="it-IT" sz="2400" dirty="0" err="1"/>
              <a:t>We</a:t>
            </a:r>
            <a:r>
              <a:rPr lang="it-IT" sz="2400" dirty="0"/>
              <a:t> split the time domain </a:t>
            </a:r>
            <a:r>
              <a:rPr lang="it-IT" sz="2400" dirty="0" err="1"/>
              <a:t>into</a:t>
            </a:r>
            <a:r>
              <a:rPr lang="it-IT" sz="2400" dirty="0"/>
              <a:t> N </a:t>
            </a:r>
            <a:r>
              <a:rPr lang="it-IT" sz="2400" dirty="0" err="1"/>
              <a:t>subintervals</a:t>
            </a:r>
            <a:r>
              <a:rPr lang="it-IT" sz="2400" dirty="0"/>
              <a:t> </a:t>
            </a:r>
            <a:r>
              <a:rPr lang="it-IT" sz="2400" dirty="0" err="1"/>
              <a:t>such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: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err="1"/>
              <a:t>Now</a:t>
            </a:r>
            <a:r>
              <a:rPr lang="it-IT" sz="2400" dirty="0"/>
              <a:t> for </a:t>
            </a:r>
            <a:r>
              <a:rPr lang="it-IT" sz="2400" dirty="0" err="1"/>
              <a:t>each</a:t>
            </a:r>
            <a:r>
              <a:rPr lang="it-IT" sz="2400" dirty="0"/>
              <a:t> </a:t>
            </a:r>
            <a:r>
              <a:rPr lang="it-IT" sz="2400" dirty="0" err="1"/>
              <a:t>timestep</a:t>
            </a:r>
            <a:r>
              <a:rPr lang="it-IT" sz="2400" dirty="0"/>
              <a:t>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want</a:t>
            </a:r>
            <a:r>
              <a:rPr lang="it-IT" sz="2400" dirty="0"/>
              <a:t> to solve the </a:t>
            </a:r>
            <a:r>
              <a:rPr lang="it-IT" sz="2400" dirty="0" err="1"/>
              <a:t>problem</a:t>
            </a:r>
            <a:r>
              <a:rPr lang="it-IT" sz="2400" dirty="0"/>
              <a:t> (</a:t>
            </a:r>
            <a:r>
              <a:rPr lang="it-IT" sz="2400" dirty="0" err="1"/>
              <a:t>using</a:t>
            </a:r>
            <a:r>
              <a:rPr lang="it-IT" sz="2400" dirty="0"/>
              <a:t> </a:t>
            </a:r>
            <a:r>
              <a:rPr lang="it-IT" sz="2400" dirty="0" err="1"/>
              <a:t>implicit</a:t>
            </a:r>
            <a:r>
              <a:rPr lang="it-IT" sz="2400" dirty="0"/>
              <a:t> Euler):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err="1"/>
              <a:t>where</a:t>
            </a: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u="sng" dirty="0"/>
          </a:p>
          <a:p>
            <a:pPr marL="0" indent="0">
              <a:buNone/>
            </a:pPr>
            <a:r>
              <a:rPr lang="it-IT" sz="2400" dirty="0"/>
              <a:t>NB </a:t>
            </a:r>
            <a:r>
              <a:rPr lang="it-IT" sz="2400" dirty="0" err="1"/>
              <a:t>we</a:t>
            </a:r>
            <a:r>
              <a:rPr lang="it-IT" sz="2400" dirty="0"/>
              <a:t> call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7347AE0-2F56-1B52-7391-BCD639A90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37" y="4595336"/>
            <a:ext cx="1548648" cy="33077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28671AC-E44C-AFCB-7982-7DB8CEE88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36" y="2406497"/>
            <a:ext cx="2937918" cy="36003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5EBC6AA-2760-6EB3-9F01-FFCA3FE73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00" y="5517232"/>
            <a:ext cx="1780270" cy="31342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FA30A03-048E-0F05-5288-72D6754C3C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517" y="3551622"/>
            <a:ext cx="4243317" cy="3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8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ica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2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matematica con Pi greco (widescreen)</Template>
  <TotalTime>1549</TotalTime>
  <Words>720</Words>
  <Application>Microsoft Office PowerPoint</Application>
  <PresentationFormat>Custom</PresentationFormat>
  <Paragraphs>115</Paragraphs>
  <Slides>26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Euphemia</vt:lpstr>
      <vt:lpstr>Matematica 16x9</vt:lpstr>
      <vt:lpstr>Numerical Methods for Partial Differential Equations</vt:lpstr>
      <vt:lpstr>Approach</vt:lpstr>
      <vt:lpstr>Strong Stokes problem</vt:lpstr>
      <vt:lpstr>Semi-Discrete Weak Formulation</vt:lpstr>
      <vt:lpstr>Strong Navier-Stokes problem</vt:lpstr>
      <vt:lpstr>Weak Formulation</vt:lpstr>
      <vt:lpstr>Weak Formulation</vt:lpstr>
      <vt:lpstr>Galerkin Problem</vt:lpstr>
      <vt:lpstr>Fully-Discrete Problem</vt:lpstr>
      <vt:lpstr>System Matrices</vt:lpstr>
      <vt:lpstr>Visualization of results</vt:lpstr>
      <vt:lpstr>Stationary Stokes</vt:lpstr>
      <vt:lpstr>Time-Dependent Stokes</vt:lpstr>
      <vt:lpstr>Stationary Navier-Stokes</vt:lpstr>
      <vt:lpstr>Time-Dependent Navier Stokes</vt:lpstr>
      <vt:lpstr>Time-Dependent Navier-Stokes</vt:lpstr>
      <vt:lpstr>Time-Dependent Navier-Stokes (Re = 1)</vt:lpstr>
      <vt:lpstr>Study of Reynolds Number</vt:lpstr>
      <vt:lpstr>Time-Dependent Navier-Stokes (Re = 4, p=1)</vt:lpstr>
      <vt:lpstr>Time-Dependent Navier-Stokes (Re = 4, p=0.1)</vt:lpstr>
      <vt:lpstr>Time-Dependent Navier-Stokes (Re = 10)</vt:lpstr>
      <vt:lpstr>Time-Dependent Navier-Stokes (Re = 20)</vt:lpstr>
      <vt:lpstr>Comparison between linear and non-linear problem</vt:lpstr>
      <vt:lpstr>Comparison between linear and non-linear problem</vt:lpstr>
      <vt:lpstr>Brief discussion on Preconditioners</vt:lpstr>
      <vt:lpstr>Thank you for the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Methods for Partial Differential Equations</dc:title>
  <dc:creator>Matteo Rigamonti</dc:creator>
  <cp:lastModifiedBy>Simone Foderà</cp:lastModifiedBy>
  <cp:revision>15</cp:revision>
  <dcterms:created xsi:type="dcterms:W3CDTF">2023-01-24T15:02:51Z</dcterms:created>
  <dcterms:modified xsi:type="dcterms:W3CDTF">2023-02-01T16:20:00Z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