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4" r:id="rId9"/>
    <p:sldId id="285" r:id="rId10"/>
    <p:sldId id="286" r:id="rId11"/>
    <p:sldId id="291" r:id="rId12"/>
    <p:sldId id="268" r:id="rId13"/>
    <p:sldId id="287" r:id="rId14"/>
    <p:sldId id="288" r:id="rId15"/>
    <p:sldId id="292" r:id="rId16"/>
    <p:sldId id="290" r:id="rId17"/>
    <p:sldId id="277" r:id="rId18"/>
    <p:sldId id="289" r:id="rId19"/>
    <p:sldId id="260" r:id="rId20"/>
    <p:sldId id="276" r:id="rId21"/>
    <p:sldId id="278" r:id="rId22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208F8DC-6FA4-6980-71A5-FBC68DB1A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17" y="2780928"/>
            <a:ext cx="2529953" cy="79208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4F952A-D746-14C9-CCAE-530B2E6A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7" y="4121976"/>
            <a:ext cx="1800201" cy="5400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E69A1-E3E7-842B-9CE7-966310DE1BEB}"/>
              </a:ext>
            </a:extLst>
          </p:cNvPr>
          <p:cNvSpPr txBox="1"/>
          <p:nvPr/>
        </p:nvSpPr>
        <p:spPr>
          <a:xfrm>
            <a:off x="1593436" y="2060848"/>
            <a:ext cx="100789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discretization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derive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solve a linear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Newton </a:t>
            </a:r>
            <a:r>
              <a:rPr lang="it-IT" dirty="0" err="1"/>
              <a:t>iteration</a:t>
            </a:r>
            <a:r>
              <a:rPr lang="it-IT" dirty="0"/>
              <a:t>, in </a:t>
            </a:r>
            <a:r>
              <a:rPr lang="it-IT" dirty="0" err="1"/>
              <a:t>every</a:t>
            </a:r>
            <a:r>
              <a:rPr lang="it-IT" dirty="0"/>
              <a:t> time step. The linear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and M </a:t>
            </a:r>
            <a:r>
              <a:rPr lang="it-IT" dirty="0" err="1"/>
              <a:t>is</a:t>
            </a:r>
            <a:r>
              <a:rPr lang="it-IT" dirty="0"/>
              <a:t> the mass </a:t>
            </a:r>
            <a:r>
              <a:rPr lang="it-IT" dirty="0" err="1"/>
              <a:t>matrix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4EA9B-43DC-C52B-D9A8-3EBEE83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CEB3B-F988-A11D-AF01-B52EB1E9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 some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visualized</a:t>
            </a:r>
            <a:r>
              <a:rPr lang="it-IT" dirty="0"/>
              <a:t> in </a:t>
            </a:r>
            <a:r>
              <a:rPr lang="it-IT" dirty="0" err="1"/>
              <a:t>Paraview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D8202-C346-8142-B7FD-E9AA6B9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 Stokes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47A20-0C47-5864-59BA-6321BDF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the flow inside a pipe with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obstacle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simulate the flow of a </a:t>
            </a:r>
            <a:r>
              <a:rPr lang="it-IT" dirty="0" err="1"/>
              <a:t>section</a:t>
            </a:r>
            <a:r>
              <a:rPr lang="it-IT" dirty="0"/>
              <a:t> of a large </a:t>
            </a:r>
            <a:r>
              <a:rPr lang="it-IT" dirty="0" err="1"/>
              <a:t>fluid</a:t>
            </a:r>
            <a:r>
              <a:rPr lang="it-IT" dirty="0"/>
              <a:t> (e.g. the </a:t>
            </a:r>
            <a:r>
              <a:rPr lang="it-IT" dirty="0" err="1"/>
              <a:t>ocean</a:t>
            </a:r>
            <a:r>
              <a:rPr lang="it-IT" dirty="0"/>
              <a:t>) </a:t>
            </a:r>
            <a:r>
              <a:rPr lang="it-IT" dirty="0" err="1"/>
              <a:t>past</a:t>
            </a:r>
            <a:r>
              <a:rPr lang="it-IT" dirty="0"/>
              <a:t>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 To do so,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the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of u=0 on the </a:t>
            </a:r>
            <a:r>
              <a:rPr lang="it-IT" dirty="0" err="1"/>
              <a:t>wall</a:t>
            </a:r>
            <a:r>
              <a:rPr lang="it-IT" dirty="0"/>
              <a:t> and </a:t>
            </a:r>
            <a:r>
              <a:rPr lang="it-IT" dirty="0" err="1"/>
              <a:t>substituted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Neumann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right</a:t>
            </a:r>
            <a:r>
              <a:rPr lang="it-IT" dirty="0"/>
              <a:t> hand side: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E0902D-FAEC-11EB-CA86-C7E85B2B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12" y="5013176"/>
            <a:ext cx="1800200" cy="6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  <a:p>
            <a:pPr rtl="0"/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/>
              <a:t>conditions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9B7849-9E63-11F4-F08C-01C202B3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981200"/>
            <a:ext cx="4068928" cy="1676090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99EFDB-D44B-B152-0DE9-A95B72FC16DA}"/>
              </a:ext>
            </a:extLst>
          </p:cNvPr>
          <p:cNvSpPr txBox="1"/>
          <p:nvPr/>
        </p:nvSpPr>
        <p:spPr>
          <a:xfrm>
            <a:off x="1701923" y="4005064"/>
            <a:ext cx="967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following </a:t>
            </a:r>
            <a:r>
              <a:rPr lang="it-IT" dirty="0" err="1"/>
              <a:t>spaces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4603107"/>
            <a:ext cx="3905658" cy="2660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2B1AC51-D2A0-8457-67D9-F9CDC325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3" y="4978808"/>
            <a:ext cx="864097" cy="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v </a:t>
            </a:r>
            <a:r>
              <a:rPr lang="it-IT" dirty="0" err="1"/>
              <a:t>is</a:t>
            </a:r>
            <a:r>
              <a:rPr lang="it-IT" dirty="0"/>
              <a:t> in V and q </a:t>
            </a:r>
            <a:r>
              <a:rPr lang="it-IT" dirty="0" err="1"/>
              <a:t>is</a:t>
            </a:r>
            <a:r>
              <a:rPr lang="it-IT" dirty="0"/>
              <a:t> in Q,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1AC1918-A38A-2134-0BBB-48F03CC7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1" y="1844824"/>
            <a:ext cx="4642117" cy="180460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4BA5E9-DBD3-086D-462F-7E9C4C937E70}"/>
              </a:ext>
            </a:extLst>
          </p:cNvPr>
          <p:cNvSpPr txBox="1"/>
          <p:nvPr/>
        </p:nvSpPr>
        <p:spPr>
          <a:xfrm>
            <a:off x="1593436" y="42210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(with v in V and q in Q):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4C1336-E68C-9472-ACBE-5150E766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861048"/>
            <a:ext cx="10106361" cy="5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Since</a:t>
            </a:r>
            <a:r>
              <a:rPr lang="it-IT" sz="2400" dirty="0"/>
              <a:t>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non-linear,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adopt</a:t>
            </a:r>
            <a:r>
              <a:rPr lang="it-IT" sz="2400" dirty="0"/>
              <a:t> the Newton </a:t>
            </a:r>
            <a:r>
              <a:rPr lang="it-IT" sz="2400" dirty="0" err="1"/>
              <a:t>method</a:t>
            </a:r>
            <a:r>
              <a:rPr lang="it-IT" sz="2400" dirty="0"/>
              <a:t> for solving </a:t>
            </a:r>
            <a:r>
              <a:rPr lang="it-IT" sz="2400" dirty="0" err="1"/>
              <a:t>it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split the time domain </a:t>
            </a:r>
            <a:r>
              <a:rPr lang="it-IT" sz="2400" dirty="0" err="1"/>
              <a:t>into</a:t>
            </a:r>
            <a:r>
              <a:rPr lang="it-IT" sz="2400" dirty="0"/>
              <a:t> N </a:t>
            </a:r>
            <a:r>
              <a:rPr lang="it-IT" sz="2400" dirty="0" err="1"/>
              <a:t>subintervals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Now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timestep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solve the </a:t>
            </a:r>
            <a:r>
              <a:rPr lang="it-IT" sz="2400" dirty="0" err="1"/>
              <a:t>problem</a:t>
            </a:r>
            <a:r>
              <a:rPr lang="it-IT" sz="2400" dirty="0"/>
              <a:t> (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implicit</a:t>
            </a:r>
            <a:r>
              <a:rPr lang="it-IT" sz="2400" dirty="0"/>
              <a:t> Euler):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u="sng" dirty="0"/>
          </a:p>
          <a:p>
            <a:pPr marL="0" indent="0">
              <a:buNone/>
            </a:pPr>
            <a:r>
              <a:rPr lang="it-IT" sz="2400" dirty="0"/>
              <a:t>NB </a:t>
            </a:r>
            <a:r>
              <a:rPr lang="it-IT" sz="2400" dirty="0" err="1"/>
              <a:t>we</a:t>
            </a:r>
            <a:r>
              <a:rPr lang="it-IT" sz="2400" dirty="0"/>
              <a:t> call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87FF0-3EB2-E636-DEE3-A7095C3A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586456"/>
            <a:ext cx="3973775" cy="3600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7347AE0-2F56-1B52-7391-BCD639A9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7" y="4595336"/>
            <a:ext cx="1548648" cy="330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8671AC-E44C-AFCB-7982-7DB8CEE8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2406497"/>
            <a:ext cx="2937918" cy="360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EBC6AA-2760-6EB3-9F01-FFCA3FE7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73" y="5579598"/>
            <a:ext cx="1780270" cy="3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1D97E3-D681-F79D-F7FF-2353A2FFC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05" y="4521226"/>
            <a:ext cx="4886463" cy="4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1427</TotalTime>
  <Words>533</Words>
  <Application>Microsoft Office PowerPoint</Application>
  <PresentationFormat>Personalizzato</PresentationFormat>
  <Paragraphs>97</Paragraphs>
  <Slides>21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Semi-Discrete Weak Formulation</vt:lpstr>
      <vt:lpstr>Fully-Discrete Weak Formulation</vt:lpstr>
      <vt:lpstr>Fully-Discrete Problem</vt:lpstr>
      <vt:lpstr>Galerkin Problem</vt:lpstr>
      <vt:lpstr>System Matrices</vt:lpstr>
      <vt:lpstr>Visualization of results</vt:lpstr>
      <vt:lpstr>Stationary Stokes</vt:lpstr>
      <vt:lpstr>Time-Dependent Stokes</vt:lpstr>
      <vt:lpstr>Stationary Navier-Stokes</vt:lpstr>
      <vt:lpstr>Time-Dependent Navier Stokes</vt:lpstr>
      <vt:lpstr>Time-Dependent Navier-Stokes</vt:lpstr>
      <vt:lpstr>Study of Reynolds Number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5</cp:revision>
  <dcterms:created xsi:type="dcterms:W3CDTF">2023-01-24T15:02:51Z</dcterms:created>
  <dcterms:modified xsi:type="dcterms:W3CDTF">2023-02-01T08:43:38Z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