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314" r:id="rId4"/>
    <p:sldId id="337" r:id="rId5"/>
    <p:sldId id="338" r:id="rId6"/>
    <p:sldId id="339" r:id="rId7"/>
    <p:sldId id="292" r:id="rId8"/>
    <p:sldId id="294" r:id="rId9"/>
    <p:sldId id="295" r:id="rId10"/>
    <p:sldId id="329" r:id="rId11"/>
    <p:sldId id="330" r:id="rId12"/>
    <p:sldId id="311" r:id="rId13"/>
    <p:sldId id="320" r:id="rId14"/>
    <p:sldId id="321" r:id="rId15"/>
    <p:sldId id="325" r:id="rId16"/>
    <p:sldId id="327" r:id="rId17"/>
    <p:sldId id="319" r:id="rId18"/>
    <p:sldId id="285" r:id="rId19"/>
    <p:sldId id="284" r:id="rId20"/>
    <p:sldId id="263" r:id="rId21"/>
    <p:sldId id="264" r:id="rId22"/>
    <p:sldId id="310" r:id="rId23"/>
    <p:sldId id="335" r:id="rId24"/>
    <p:sldId id="296" r:id="rId25"/>
    <p:sldId id="324" r:id="rId26"/>
    <p:sldId id="323" r:id="rId27"/>
    <p:sldId id="299" r:id="rId28"/>
    <p:sldId id="322" r:id="rId29"/>
    <p:sldId id="300" r:id="rId30"/>
    <p:sldId id="273" r:id="rId31"/>
    <p:sldId id="308" r:id="rId32"/>
    <p:sldId id="309" r:id="rId33"/>
    <p:sldId id="301" r:id="rId34"/>
    <p:sldId id="302" r:id="rId35"/>
    <p:sldId id="303" r:id="rId36"/>
    <p:sldId id="333" r:id="rId37"/>
    <p:sldId id="331" r:id="rId38"/>
    <p:sldId id="332" r:id="rId39"/>
    <p:sldId id="336" r:id="rId40"/>
    <p:sldId id="304" r:id="rId41"/>
    <p:sldId id="305" r:id="rId42"/>
    <p:sldId id="306" r:id="rId43"/>
    <p:sldId id="307" r:id="rId44"/>
    <p:sldId id="316" r:id="rId45"/>
    <p:sldId id="334" r:id="rId46"/>
    <p:sldId id="317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723" autoAdjust="0"/>
  </p:normalViewPr>
  <p:slideViewPr>
    <p:cSldViewPr>
      <p:cViewPr varScale="1">
        <p:scale>
          <a:sx n="105" d="100"/>
          <a:sy n="105" d="100"/>
        </p:scale>
        <p:origin x="196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4BEF2-AC4E-43DE-A75C-34A2F1F31BF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0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4ADED2-94DF-4747-A4A0-38768521AD9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6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F85F0-637D-4BBB-93CB-4F2DF364769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8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8FA3A-50C4-49A2-9739-65E80967C6D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5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D3311-0BFF-4A96-9A45-42C7FAD4967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2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2E61F4-C2EE-45EE-8BE4-ED4C8870D1C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1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30EB7-AC4C-484B-8850-E7C6E7325DE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68E69-CB61-4367-B0EB-498D0E58060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039A0-E5FE-49F6-9722-8CC29B8B3C6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1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5B604-2A78-4491-937F-94ECDC71D5A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0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2758F-83D4-458D-96A3-B47A04BBA33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6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/>
              <a:t>Click to edit Master text styles</a:t>
            </a:r>
          </a:p>
          <a:p>
            <a:pPr lvl="1"/>
            <a:r>
              <a:rPr lang="en-US" altLang="da-DK"/>
              <a:t>Second level</a:t>
            </a:r>
          </a:p>
          <a:p>
            <a:pPr lvl="2"/>
            <a:r>
              <a:rPr lang="en-US" altLang="da-DK"/>
              <a:t>Third level</a:t>
            </a:r>
          </a:p>
          <a:p>
            <a:pPr lvl="3"/>
            <a:r>
              <a:rPr lang="en-US" altLang="da-DK"/>
              <a:t>Fourth level</a:t>
            </a:r>
          </a:p>
          <a:p>
            <a:pPr lvl="4"/>
            <a:r>
              <a:rPr lang="en-US" altLang="da-DK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6A156E2B-97B3-4685-8928-7089402BEB9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9wialxvcVA" TargetMode="External"/><Relationship Id="rId2" Type="http://schemas.openxmlformats.org/officeDocument/2006/relationships/hyperlink" Target="https://www.youtube.com/watch?v=vz1O9nRyZaY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" TargetMode="External"/><Relationship Id="rId2" Type="http://schemas.openxmlformats.org/officeDocument/2006/relationships/hyperlink" Target="http://www.cplusplus.com/doc/tutori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388" y="1340768"/>
            <a:ext cx="8856662" cy="2088232"/>
          </a:xfrm>
        </p:spPr>
        <p:txBody>
          <a:bodyPr/>
          <a:lstStyle/>
          <a:p>
            <a:pPr eaLnBrk="1" hangingPunct="1"/>
            <a:r>
              <a:rPr lang="en-US" altLang="da-DK" dirty="0" err="1">
                <a:latin typeface="Calibri" pitchFamily="34" charset="0"/>
              </a:rPr>
              <a:t>Objektorienteret</a:t>
            </a:r>
            <a:br>
              <a:rPr lang="en-US" altLang="da-DK" dirty="0">
                <a:latin typeface="Calibri" pitchFamily="34" charset="0"/>
              </a:rPr>
            </a:br>
            <a:r>
              <a:rPr lang="en-US" altLang="da-DK" dirty="0" err="1">
                <a:latin typeface="Calibri" pitchFamily="34" charset="0"/>
              </a:rPr>
              <a:t>Programmering</a:t>
            </a:r>
            <a:br>
              <a:rPr lang="en-US" altLang="da-DK" dirty="0">
                <a:latin typeface="Calibri" pitchFamily="34" charset="0"/>
              </a:rPr>
            </a:br>
            <a:r>
              <a:rPr lang="en-US" altLang="da-DK" dirty="0" err="1">
                <a:latin typeface="Calibri" pitchFamily="34" charset="0"/>
              </a:rPr>
              <a:t>i</a:t>
            </a:r>
            <a:r>
              <a:rPr lang="en-US" altLang="da-DK" dirty="0">
                <a:latin typeface="Calibri" pitchFamily="34" charset="0"/>
              </a:rPr>
              <a:t> C++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da-DK" altLang="da-DK" dirty="0">
                <a:latin typeface="Calibri" pitchFamily="34" charset="0"/>
              </a:rPr>
              <a:t>6. februar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0A7889-81F9-E0BA-9520-C6CBA1F2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ChatGPT</a:t>
            </a:r>
            <a:endParaRPr lang="da-D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4BA92E1-C5F1-688E-5605-57AC35264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 allerede medført store ændringer i softwareudviklingen i industrien.</a:t>
            </a:r>
          </a:p>
          <a:p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Hvad kan den i forhold til programmering?</a:t>
            </a:r>
          </a:p>
          <a:p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Hvordan skal I bruge den?</a:t>
            </a:r>
          </a:p>
          <a:p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Hvor meget har I allerede brugt den?</a:t>
            </a:r>
          </a:p>
        </p:txBody>
      </p:sp>
    </p:spTree>
    <p:extLst>
      <p:ext uri="{BB962C8B-B14F-4D97-AF65-F5344CB8AC3E}">
        <p14:creationId xmlns:p14="http://schemas.microsoft.com/office/powerpoint/2010/main" val="176203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B7EFE-2EDB-34D3-DEA9-49C81A730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Citat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C2FEFA3-AA7E-D008-51A9-F5B4FC24E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”Alt det der med syntaks</a:t>
            </a:r>
          </a:p>
          <a:p>
            <a:pPr marL="0" indent="0" algn="ctr">
              <a:buNone/>
            </a:pP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GLEM DET!</a:t>
            </a:r>
          </a:p>
          <a:p>
            <a:pPr marL="0" indent="0" algn="ctr">
              <a:buNone/>
            </a:pPr>
            <a:r>
              <a:rPr lang="da-D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ChatGPT</a:t>
            </a: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kan klare det.</a:t>
            </a:r>
          </a:p>
          <a:p>
            <a:pPr marL="0" indent="0" algn="ctr">
              <a:buNone/>
            </a:pP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 skal blive gode til at læse og finde fejl i kode, de ikke selv har skrevet.”</a:t>
            </a:r>
          </a:p>
        </p:txBody>
      </p:sp>
    </p:spTree>
    <p:extLst>
      <p:ext uri="{BB962C8B-B14F-4D97-AF65-F5344CB8AC3E}">
        <p14:creationId xmlns:p14="http://schemas.microsoft.com/office/powerpoint/2010/main" val="4250795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/>
              <a:t>C</a:t>
            </a:r>
            <a:r>
              <a:rPr lang="da-DK" alt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++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da-DK" dirty="0"/>
          </a:p>
          <a:p>
            <a:pPr marL="0" indent="0">
              <a:buFontTx/>
              <a:buNone/>
              <a:defRPr/>
            </a:pP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 et nærmest astronomisk stort programmeringssprog med et klassebibliotek, så Guderne må sig forbarme, og intet levende menneske har detaljeret overblik over.</a:t>
            </a:r>
          </a:p>
          <a:p>
            <a:pPr marL="0" indent="0">
              <a:buFontTx/>
              <a:buNone/>
              <a:defRPr/>
            </a:pP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Ergo, I må ikke forvente, at jeg kan hjælpe jer med det hele </a:t>
            </a: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da-D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</a:t>
            </a: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++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 en stor pædagogisk udfordring som begyndersprog.</a:t>
            </a:r>
          </a:p>
          <a:p>
            <a:pPr marL="0" indent="0">
              <a:buNone/>
            </a:pPr>
            <a:r>
              <a:rPr lang="da-DK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Compileren er tit både besværlig og uforståelig – det samme kan fejlmeddelelserne være.</a:t>
            </a:r>
          </a:p>
          <a:p>
            <a:pPr marL="0" indent="0">
              <a:buNone/>
            </a:pPr>
            <a:r>
              <a:rPr lang="da-DK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lidt overfladisk tilgang her i starten kan derfor være nyttig i forhold til realistiske læringsmål.</a:t>
            </a:r>
          </a:p>
          <a:p>
            <a:pPr marL="0" indent="0">
              <a:buNone/>
            </a:pPr>
            <a:r>
              <a:rPr lang="da-DK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 er ikke meningen, at I skal forstå det hele til bunds her på 2. semester</a:t>
            </a:r>
            <a:r>
              <a:rPr lang="da-DK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498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4AD141-E5C9-4F09-BC4B-C2A4DEB1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Underviserens opgave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CEEE371-4306-4B61-9372-C9264A95E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er at sørge for, at hovedfeltet ikke falder for tidsgrænsen. Det er </a:t>
            </a:r>
            <a:r>
              <a:rPr lang="da-DK" i="1" dirty="0">
                <a:latin typeface="Calibri" panose="020F0502020204030204" pitchFamily="34" charset="0"/>
                <a:cs typeface="Calibri" panose="020F0502020204030204" pitchFamily="34" charset="0"/>
              </a:rPr>
              <a:t>ikke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 at køre om kap med udbryderne hen over det næste bjerg.</a:t>
            </a: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Hiv fat i trøjen på ham, hvis I synes, det går for stærkt.</a:t>
            </a: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Differentieret undervisning tilbydes.</a:t>
            </a:r>
          </a:p>
        </p:txBody>
      </p:sp>
    </p:spTree>
    <p:extLst>
      <p:ext uri="{BB962C8B-B14F-4D97-AF65-F5344CB8AC3E}">
        <p14:creationId xmlns:p14="http://schemas.microsoft.com/office/powerpoint/2010/main" val="2684184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4248D-4E0D-9811-47FF-D03ED9C7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Den studerendes opgave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C1FDC6D-4917-60B1-6AD5-C462D6DA1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er at blive så god som mulig til at programmere i den begrænsede tid, der er til rådighed, primært gennem opgaveløsning og ikke så meget ved lærebogslæsning.</a:t>
            </a: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At bestå eksamen med en hæderlig karakter bør </a:t>
            </a:r>
            <a:r>
              <a:rPr lang="da-DK" b="1" dirty="0">
                <a:latin typeface="Calibri" panose="020F0502020204030204" pitchFamily="34" charset="0"/>
                <a:cs typeface="Calibri" panose="020F0502020204030204" pitchFamily="34" charset="0"/>
              </a:rPr>
              <a:t>ikke 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være det eneste mål.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1501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6FCA6-8515-B2C7-A0CE-5B09F8EA0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AA27E-5215-967F-D851-435D9F0A1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Hvordan skal vi gribe det an?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773255-B422-CAC9-D2B7-42C3EEFB9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Vil I helst have en lærebog?</a:t>
            </a:r>
          </a:p>
          <a:p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Gider I at læse?</a:t>
            </a:r>
          </a:p>
          <a:p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Eller vil I hellere se YouTubes eller andre videoer?</a:t>
            </a:r>
          </a:p>
          <a:p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Gider I at høre efter, hvad jeg siger i timerne, eller vil I hellere sidde og fedte med et eller andet på jeres computer eller telefon?</a:t>
            </a:r>
          </a:p>
        </p:txBody>
      </p:sp>
    </p:spTree>
    <p:extLst>
      <p:ext uri="{BB962C8B-B14F-4D97-AF65-F5344CB8AC3E}">
        <p14:creationId xmlns:p14="http://schemas.microsoft.com/office/powerpoint/2010/main" val="391977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>
          <a:xfrm>
            <a:off x="685800" y="579120"/>
            <a:ext cx="7772400" cy="1143000"/>
          </a:xfrm>
        </p:spPr>
        <p:txBody>
          <a:bodyPr/>
          <a:lstStyle/>
          <a:p>
            <a:r>
              <a:rPr lang="da-DK" alt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Hvad er et program?</a:t>
            </a:r>
          </a:p>
        </p:txBody>
      </p:sp>
      <p:sp>
        <p:nvSpPr>
          <p:cNvPr id="1536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a-DK" altLang="da-DK" dirty="0"/>
          </a:p>
          <a:p>
            <a:pPr marL="0" indent="0">
              <a:buFontTx/>
              <a:buNone/>
            </a:pPr>
            <a:r>
              <a:rPr lang="da-DK" alt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 </a:t>
            </a:r>
            <a:r>
              <a:rPr lang="da-DK" altLang="da-DK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computerprogram</a:t>
            </a:r>
            <a:r>
              <a:rPr lang="da-DK" alt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eller blot </a:t>
            </a:r>
            <a:r>
              <a:rPr lang="da-DK" altLang="da-DK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</a:t>
            </a:r>
            <a:r>
              <a:rPr lang="da-DK" alt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er en samling instruktioner, som sætter </a:t>
            </a:r>
            <a:r>
              <a:rPr lang="da-DK" altLang="da-DK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computeren</a:t>
            </a:r>
            <a:r>
              <a:rPr lang="da-DK" alt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 stand til at løse en bestemt opgave. Software er en generel betegnelse for samlinger af </a:t>
            </a:r>
            <a:r>
              <a:rPr lang="da-DK" altLang="da-DK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programmer</a:t>
            </a:r>
            <a:r>
              <a:rPr lang="da-DK" alt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dirty="0">
                <a:latin typeface="Calibri" pitchFamily="34" charset="0"/>
              </a:rPr>
              <a:t>Typer af systemer</a:t>
            </a:r>
          </a:p>
        </p:txBody>
      </p:sp>
      <p:sp>
        <p:nvSpPr>
          <p:cNvPr id="4099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 altLang="da-DK" sz="2800" i="1" dirty="0">
                <a:latin typeface="Calibri" pitchFamily="34" charset="0"/>
              </a:rPr>
              <a:t>Informationssystemer</a:t>
            </a:r>
            <a:r>
              <a:rPr lang="da-DK" altLang="da-DK" sz="2800" dirty="0">
                <a:latin typeface="Calibri" pitchFamily="34" charset="0"/>
              </a:rPr>
              <a:t> (IS) er forholdsvis store applikationer som håndterer store datamængder og interagerer med (mange) andre systemer.</a:t>
            </a:r>
          </a:p>
          <a:p>
            <a:pPr eaLnBrk="1" hangingPunct="1"/>
            <a:r>
              <a:rPr lang="da-DK" altLang="da-DK" sz="2800" dirty="0">
                <a:latin typeface="Calibri" pitchFamily="34" charset="0"/>
              </a:rPr>
              <a:t>Udvikling af </a:t>
            </a:r>
            <a:r>
              <a:rPr lang="da-DK" altLang="da-DK" sz="2800" i="1" dirty="0">
                <a:latin typeface="Calibri" pitchFamily="34" charset="0"/>
              </a:rPr>
              <a:t>indlejrede systemer </a:t>
            </a:r>
            <a:r>
              <a:rPr lang="da-DK" altLang="da-DK" sz="2800" dirty="0">
                <a:latin typeface="Calibri" pitchFamily="34" charset="0"/>
              </a:rPr>
              <a:t>er som oftest en ganske anden historie, fordi de som regel er forholdsvis små og har en ‘vandtæt’ specifikation.</a:t>
            </a:r>
          </a:p>
          <a:p>
            <a:pPr eaLnBrk="1" hangingPunct="1"/>
            <a:r>
              <a:rPr lang="da-DK" altLang="da-DK" sz="2800" i="1" dirty="0">
                <a:latin typeface="Calibri" pitchFamily="34" charset="0"/>
              </a:rPr>
              <a:t>Kunstig</a:t>
            </a:r>
            <a:r>
              <a:rPr lang="da-DK" altLang="da-DK" sz="2800" dirty="0">
                <a:latin typeface="Calibri" pitchFamily="34" charset="0"/>
              </a:rPr>
              <a:t> </a:t>
            </a:r>
            <a:r>
              <a:rPr lang="da-DK" altLang="da-DK" sz="2800" i="1" dirty="0">
                <a:latin typeface="Calibri" pitchFamily="34" charset="0"/>
              </a:rPr>
              <a:t>intelligens</a:t>
            </a:r>
            <a:r>
              <a:rPr lang="da-DK" altLang="da-DK" sz="2800" dirty="0">
                <a:latin typeface="Calibri" pitchFamily="34" charset="0"/>
              </a:rPr>
              <a:t> og/eller </a:t>
            </a:r>
            <a:r>
              <a:rPr lang="da-DK" altLang="da-DK" sz="2800" i="1" dirty="0">
                <a:latin typeface="Calibri" pitchFamily="34" charset="0"/>
              </a:rPr>
              <a:t>maskinlæring</a:t>
            </a:r>
            <a:r>
              <a:rPr lang="da-DK" altLang="da-DK" sz="2800" dirty="0">
                <a:latin typeface="Calibri" pitchFamily="34" charset="0"/>
              </a:rPr>
              <a:t> er så en helt tredje historie, som kort fortalt går ud på at løse særdeles vanskelige problemer.</a:t>
            </a:r>
          </a:p>
          <a:p>
            <a:pPr eaLnBrk="1" hangingPunct="1"/>
            <a:endParaRPr lang="da-DK" altLang="da-DK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dirty="0">
                <a:latin typeface="Calibri" pitchFamily="34" charset="0"/>
              </a:rPr>
              <a:t>Om programmer…</a:t>
            </a:r>
            <a:endParaRPr lang="en-US" altLang="da-DK" dirty="0">
              <a:latin typeface="Calibri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da-DK" dirty="0">
                <a:latin typeface="Calibri" pitchFamily="34" charset="0"/>
              </a:rPr>
              <a:t>“… et program </a:t>
            </a:r>
            <a:r>
              <a:rPr lang="en-US" altLang="da-DK" dirty="0" err="1">
                <a:latin typeface="Calibri" pitchFamily="34" charset="0"/>
              </a:rPr>
              <a:t>er</a:t>
            </a:r>
            <a:r>
              <a:rPr lang="en-US" altLang="da-DK" dirty="0">
                <a:latin typeface="Calibri" pitchFamily="34" charset="0"/>
              </a:rPr>
              <a:t> kun </a:t>
            </a:r>
            <a:r>
              <a:rPr lang="en-US" altLang="da-DK" dirty="0" err="1">
                <a:latin typeface="Calibri" pitchFamily="34" charset="0"/>
              </a:rPr>
              <a:t>fejlfrit</a:t>
            </a:r>
            <a:r>
              <a:rPr lang="en-US" altLang="da-DK" dirty="0">
                <a:latin typeface="Calibri" pitchFamily="34" charset="0"/>
              </a:rPr>
              <a:t>, </a:t>
            </a:r>
            <a:r>
              <a:rPr lang="en-US" altLang="da-DK" dirty="0" err="1">
                <a:latin typeface="Calibri" pitchFamily="34" charset="0"/>
              </a:rPr>
              <a:t>indtil</a:t>
            </a:r>
            <a:r>
              <a:rPr lang="en-US" altLang="da-DK" dirty="0">
                <a:latin typeface="Calibri" pitchFamily="34" charset="0"/>
              </a:rPr>
              <a:t> man finder den </a:t>
            </a:r>
            <a:r>
              <a:rPr lang="en-US" altLang="da-DK" dirty="0" err="1">
                <a:latin typeface="Calibri" pitchFamily="34" charset="0"/>
              </a:rPr>
              <a:t>næste</a:t>
            </a:r>
            <a:r>
              <a:rPr lang="en-US" altLang="da-DK" dirty="0">
                <a:latin typeface="Calibri" pitchFamily="34" charset="0"/>
              </a:rPr>
              <a:t> </a:t>
            </a:r>
            <a:r>
              <a:rPr lang="en-US" altLang="da-DK" dirty="0" err="1">
                <a:latin typeface="Calibri" pitchFamily="34" charset="0"/>
              </a:rPr>
              <a:t>fejl</a:t>
            </a:r>
            <a:r>
              <a:rPr lang="en-US" altLang="da-DK" dirty="0">
                <a:latin typeface="Calibri" pitchFamily="34" charset="0"/>
              </a:rPr>
              <a:t>.”</a:t>
            </a:r>
          </a:p>
          <a:p>
            <a:pPr eaLnBrk="1" hangingPunct="1">
              <a:buFontTx/>
              <a:buNone/>
            </a:pPr>
            <a:endParaRPr lang="en-US" altLang="da-DK" dirty="0">
              <a:latin typeface="Calibri" pitchFamily="34" charset="0"/>
            </a:endParaRPr>
          </a:p>
          <a:p>
            <a:pPr eaLnBrk="1" hangingPunct="1">
              <a:buFontTx/>
              <a:buNone/>
            </a:pPr>
            <a:r>
              <a:rPr lang="en-US" altLang="da-DK" dirty="0">
                <a:latin typeface="Calibri" pitchFamily="34" charset="0"/>
              </a:rPr>
              <a:t>“At </a:t>
            </a:r>
            <a:r>
              <a:rPr lang="en-US" altLang="da-DK" dirty="0" err="1">
                <a:latin typeface="Calibri" pitchFamily="34" charset="0"/>
              </a:rPr>
              <a:t>skrive</a:t>
            </a:r>
            <a:r>
              <a:rPr lang="en-US" altLang="da-DK" dirty="0">
                <a:latin typeface="Calibri" pitchFamily="34" charset="0"/>
              </a:rPr>
              <a:t> et program </a:t>
            </a:r>
            <a:r>
              <a:rPr lang="en-US" altLang="da-DK" dirty="0" err="1">
                <a:latin typeface="Calibri" pitchFamily="34" charset="0"/>
              </a:rPr>
              <a:t>har</a:t>
            </a:r>
            <a:r>
              <a:rPr lang="en-US" altLang="da-DK" dirty="0">
                <a:latin typeface="Calibri" pitchFamily="34" charset="0"/>
              </a:rPr>
              <a:t> mere </a:t>
            </a:r>
            <a:r>
              <a:rPr lang="en-US" altLang="da-DK" dirty="0" err="1">
                <a:latin typeface="Calibri" pitchFamily="34" charset="0"/>
              </a:rPr>
              <a:t>til</a:t>
            </a:r>
            <a:r>
              <a:rPr lang="en-US" altLang="da-DK" dirty="0">
                <a:latin typeface="Calibri" pitchFamily="34" charset="0"/>
              </a:rPr>
              <a:t> </a:t>
            </a:r>
            <a:r>
              <a:rPr lang="en-US" altLang="da-DK" dirty="0" err="1">
                <a:latin typeface="Calibri" pitchFamily="34" charset="0"/>
              </a:rPr>
              <a:t>fælles</a:t>
            </a:r>
            <a:r>
              <a:rPr lang="en-US" altLang="da-DK" dirty="0">
                <a:latin typeface="Calibri" pitchFamily="34" charset="0"/>
              </a:rPr>
              <a:t> med at </a:t>
            </a:r>
            <a:r>
              <a:rPr lang="en-US" altLang="da-DK" dirty="0" err="1">
                <a:latin typeface="Calibri" pitchFamily="34" charset="0"/>
              </a:rPr>
              <a:t>skrive</a:t>
            </a:r>
            <a:r>
              <a:rPr lang="en-US" altLang="da-DK" dirty="0">
                <a:latin typeface="Calibri" pitchFamily="34" charset="0"/>
              </a:rPr>
              <a:t> </a:t>
            </a:r>
            <a:r>
              <a:rPr lang="en-US" altLang="da-DK" dirty="0" err="1">
                <a:latin typeface="Calibri" pitchFamily="34" charset="0"/>
              </a:rPr>
              <a:t>en</a:t>
            </a:r>
            <a:r>
              <a:rPr lang="en-US" altLang="da-DK" dirty="0">
                <a:latin typeface="Calibri" pitchFamily="34" charset="0"/>
              </a:rPr>
              <a:t> bog end med at </a:t>
            </a:r>
            <a:r>
              <a:rPr lang="en-US" altLang="da-DK" dirty="0" err="1">
                <a:latin typeface="Calibri" pitchFamily="34" charset="0"/>
              </a:rPr>
              <a:t>konstruere</a:t>
            </a:r>
            <a:r>
              <a:rPr lang="en-US" altLang="da-DK" dirty="0">
                <a:latin typeface="Calibri" pitchFamily="34" charset="0"/>
              </a:rPr>
              <a:t> </a:t>
            </a:r>
            <a:r>
              <a:rPr lang="en-US" altLang="da-DK" dirty="0" err="1">
                <a:latin typeface="Calibri" pitchFamily="34" charset="0"/>
              </a:rPr>
              <a:t>en</a:t>
            </a:r>
            <a:r>
              <a:rPr lang="en-US" altLang="da-DK" dirty="0">
                <a:latin typeface="Calibri" pitchFamily="34" charset="0"/>
              </a:rPr>
              <a:t> </a:t>
            </a:r>
            <a:r>
              <a:rPr lang="en-US" altLang="da-DK" dirty="0" err="1">
                <a:latin typeface="Calibri" pitchFamily="34" charset="0"/>
              </a:rPr>
              <a:t>hvilken</a:t>
            </a:r>
            <a:r>
              <a:rPr lang="en-US" altLang="da-DK" dirty="0">
                <a:latin typeface="Calibri" pitchFamily="34" charset="0"/>
              </a:rPr>
              <a:t> </a:t>
            </a:r>
            <a:r>
              <a:rPr lang="en-US" altLang="da-DK" dirty="0" err="1">
                <a:latin typeface="Calibri" pitchFamily="34" charset="0"/>
              </a:rPr>
              <a:t>som</a:t>
            </a:r>
            <a:r>
              <a:rPr lang="en-US" altLang="da-DK" dirty="0">
                <a:latin typeface="Calibri" pitchFamily="34" charset="0"/>
              </a:rPr>
              <a:t> </a:t>
            </a:r>
            <a:r>
              <a:rPr lang="en-US" altLang="da-DK" dirty="0" err="1">
                <a:latin typeface="Calibri" pitchFamily="34" charset="0"/>
              </a:rPr>
              <a:t>helst</a:t>
            </a:r>
            <a:r>
              <a:rPr lang="en-US" altLang="da-DK" dirty="0">
                <a:latin typeface="Calibri" pitchFamily="34" charset="0"/>
              </a:rPr>
              <a:t> </a:t>
            </a:r>
            <a:r>
              <a:rPr lang="en-US" altLang="da-DK" dirty="0" err="1">
                <a:latin typeface="Calibri" pitchFamily="34" charset="0"/>
              </a:rPr>
              <a:t>fysisk</a:t>
            </a:r>
            <a:r>
              <a:rPr lang="en-US" altLang="da-DK" dirty="0">
                <a:latin typeface="Calibri" pitchFamily="34" charset="0"/>
              </a:rPr>
              <a:t> </a:t>
            </a:r>
            <a:r>
              <a:rPr lang="en-US" altLang="da-DK" dirty="0" err="1">
                <a:latin typeface="Calibri" pitchFamily="34" charset="0"/>
              </a:rPr>
              <a:t>genstand</a:t>
            </a:r>
            <a:r>
              <a:rPr lang="en-US" altLang="da-DK" dirty="0">
                <a:latin typeface="Calibri" pitchFamily="34" charset="0"/>
              </a:rPr>
              <a:t>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>
          <a:xfrm>
            <a:off x="685800" y="404813"/>
            <a:ext cx="7772400" cy="720725"/>
          </a:xfrm>
        </p:spPr>
        <p:txBody>
          <a:bodyPr/>
          <a:lstStyle/>
          <a:p>
            <a:r>
              <a:rPr lang="da-DK" alt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Ole Dolriis - CV</a:t>
            </a:r>
          </a:p>
        </p:txBody>
      </p:sp>
      <p:sp>
        <p:nvSpPr>
          <p:cNvPr id="3075" name="Pladsholder til indhold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/>
          <a:lstStyle/>
          <a:p>
            <a:pPr marL="800100" lvl="2" indent="0">
              <a:buFontTx/>
              <a:buNone/>
            </a:pPr>
            <a:r>
              <a:rPr lang="da-DK" altLang="da-DK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1953</a:t>
            </a:r>
            <a:r>
              <a:rPr lang="da-DK" altLang="da-DK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da-DK" altLang="da-DK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Født i København</a:t>
            </a:r>
          </a:p>
          <a:p>
            <a:pPr marL="800100" lvl="2" indent="0">
              <a:buFontTx/>
              <a:buNone/>
            </a:pPr>
            <a:r>
              <a:rPr lang="da-DK" altLang="da-DK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1976-1977		Programmør Danfoss</a:t>
            </a:r>
          </a:p>
          <a:p>
            <a:pPr marL="800100" lvl="2" indent="0">
              <a:buFontTx/>
              <a:buNone/>
            </a:pPr>
            <a:r>
              <a:rPr lang="da-DK" altLang="da-DK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1977-1979		Programmør Regnecentralen</a:t>
            </a:r>
          </a:p>
          <a:p>
            <a:pPr marL="800100" lvl="2" indent="0">
              <a:buFontTx/>
              <a:buNone/>
            </a:pPr>
            <a:r>
              <a:rPr lang="da-DK" altLang="da-DK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1979-1983		Softwareudvikler og projektleder ELSAM (Ørsted) </a:t>
            </a:r>
          </a:p>
          <a:p>
            <a:pPr marL="800100" lvl="2" indent="0">
              <a:buFontTx/>
              <a:buNone/>
            </a:pPr>
            <a:r>
              <a:rPr lang="da-DK" altLang="da-DK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1983-1989		Softwareudvikler og projektleder Mærsk Data</a:t>
            </a:r>
          </a:p>
          <a:p>
            <a:pPr marL="800100" lvl="2" indent="0">
              <a:buFontTx/>
              <a:buNone/>
            </a:pPr>
            <a:r>
              <a:rPr lang="da-DK" altLang="da-DK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1989-1993		Projektchef Mærsk Data</a:t>
            </a:r>
          </a:p>
          <a:p>
            <a:pPr marL="800100" lvl="2" indent="0">
              <a:buFontTx/>
              <a:buNone/>
            </a:pPr>
            <a:r>
              <a:rPr lang="da-DK" altLang="da-DK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1993-2001		Underviser </a:t>
            </a:r>
            <a:r>
              <a:rPr lang="da-DK" altLang="da-DK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TietgenSkolen</a:t>
            </a:r>
            <a:r>
              <a:rPr lang="da-DK" altLang="da-DK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(Datamatikeruddannelsen)</a:t>
            </a:r>
          </a:p>
          <a:p>
            <a:pPr marL="800100" lvl="2" indent="0">
              <a:buFontTx/>
              <a:buNone/>
            </a:pPr>
            <a:r>
              <a:rPr lang="da-DK" altLang="da-DK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2001-2006		Lektor Ingeniørhøjskolen Odense Teknikum</a:t>
            </a:r>
          </a:p>
          <a:p>
            <a:pPr marL="800100" lvl="2" indent="0">
              <a:buFontTx/>
              <a:buNone/>
            </a:pPr>
            <a:r>
              <a:rPr lang="da-DK" altLang="da-DK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2006-		Lektor/Ingeniørdocent SDU</a:t>
            </a:r>
          </a:p>
          <a:p>
            <a:pPr marL="800100" lvl="2" indent="0">
              <a:buNone/>
            </a:pPr>
            <a:r>
              <a:rPr lang="da-DK" altLang="da-DK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2024-		Underviser Københavns Erhvervsakademi (KEA)</a:t>
            </a:r>
          </a:p>
          <a:p>
            <a:pPr marL="800100" lvl="2" indent="0">
              <a:buFontTx/>
              <a:buNone/>
            </a:pPr>
            <a:endParaRPr lang="da-DK" altLang="da-DK" sz="16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2" indent="0">
              <a:buFontTx/>
              <a:buNone/>
            </a:pPr>
            <a:r>
              <a:rPr lang="da-DK" altLang="da-DK" sz="16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Uddannelse</a:t>
            </a:r>
            <a:endParaRPr lang="da-DK" altLang="da-DK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2" indent="0">
              <a:buFontTx/>
              <a:buNone/>
            </a:pPr>
            <a:r>
              <a:rPr lang="en-GB" altLang="da-DK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School Graduate		1972	Pennsylvania, USA</a:t>
            </a:r>
          </a:p>
          <a:p>
            <a:pPr marL="800100" lvl="2" indent="0">
              <a:buFontTx/>
              <a:buNone/>
            </a:pPr>
            <a:r>
              <a:rPr lang="en-GB" altLang="da-DK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Mat./</a:t>
            </a:r>
            <a:r>
              <a:rPr lang="en-GB" altLang="da-DK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fys</a:t>
            </a:r>
            <a:r>
              <a:rPr lang="en-GB" altLang="da-DK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Student		1974	</a:t>
            </a:r>
            <a:r>
              <a:rPr lang="en-GB" altLang="da-DK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Mulernes</a:t>
            </a:r>
            <a:r>
              <a:rPr lang="en-GB" altLang="da-DK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da-DK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Legatskole</a:t>
            </a:r>
            <a:endParaRPr lang="en-GB" altLang="da-DK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2" indent="0">
              <a:buFontTx/>
              <a:buNone/>
            </a:pPr>
            <a:r>
              <a:rPr lang="en-GB" altLang="da-DK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EDB-</a:t>
            </a:r>
            <a:r>
              <a:rPr lang="en-GB" altLang="da-DK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assistent</a:t>
            </a:r>
            <a:r>
              <a:rPr lang="en-GB" altLang="da-DK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1976	</a:t>
            </a:r>
            <a:r>
              <a:rPr lang="en-GB" altLang="da-DK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Tietgenskolen</a:t>
            </a:r>
            <a:endParaRPr lang="da-DK" altLang="da-DK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2" indent="0">
              <a:buFontTx/>
              <a:buNone/>
            </a:pPr>
            <a:r>
              <a:rPr lang="da-DK" altLang="da-DK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HD (regnskab)		1986	Odense Universitet</a:t>
            </a:r>
          </a:p>
          <a:p>
            <a:pPr marL="800100" lvl="2" indent="0">
              <a:buFontTx/>
              <a:buNone/>
            </a:pPr>
            <a:r>
              <a:rPr lang="da-DK" altLang="da-DK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Bachelor i datalogi 		1998	Aalborg Universitet</a:t>
            </a:r>
          </a:p>
          <a:p>
            <a:pPr marL="800100" lvl="2" indent="0">
              <a:buFontTx/>
              <a:buNone/>
            </a:pPr>
            <a:r>
              <a:rPr lang="da-DK" altLang="da-DK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Cand. scient. i datalogi		2007	Aalborg Universitet</a:t>
            </a:r>
          </a:p>
          <a:p>
            <a:pPr marL="800100" lvl="2" indent="0">
              <a:buFontTx/>
              <a:buNone/>
            </a:pPr>
            <a:r>
              <a:rPr lang="da-DK" altLang="da-DK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Cand. mag. i historie		2016	Syddansk Universitet</a:t>
            </a:r>
          </a:p>
          <a:p>
            <a:pPr marL="0" indent="0">
              <a:buFontTx/>
              <a:buNone/>
            </a:pPr>
            <a:endParaRPr lang="da-DK" altLang="da-D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dirty="0">
                <a:latin typeface="Calibri" pitchFamily="34" charset="0"/>
              </a:rPr>
              <a:t>Om programmering</a:t>
            </a:r>
            <a:endParaRPr lang="en-US" altLang="da-DK" dirty="0">
              <a:latin typeface="Calibri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2028825"/>
            <a:ext cx="7958137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da-DK" altLang="da-DK" sz="2800" dirty="0">
                <a:latin typeface="Calibri" pitchFamily="34" charset="0"/>
              </a:rPr>
              <a:t>A få et lille program til at virke er meget nemt, og det kan bevises matematisk, at det er fejlfrit.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da-DK" altLang="da-DK" sz="2800" dirty="0">
                <a:latin typeface="Calibri" pitchFamily="34" charset="0"/>
              </a:rPr>
              <a:t>At skrive et stort program, som er fejlfrit, er umuligt, og det kan også bevises.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da-DK" altLang="da-DK" sz="2800" dirty="0">
                <a:latin typeface="Calibri" pitchFamily="34" charset="0"/>
              </a:rPr>
              <a:t>At få et stort program til at virke bare sådan nogenlunde er overordentlig vanskeligt (tæt på raketvidenskab).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da-DK" sz="2800" dirty="0">
                <a:latin typeface="Calibri" pitchFamily="34" charset="0"/>
              </a:rPr>
              <a:t>	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da-DK" sz="2800" dirty="0">
                <a:latin typeface="Calibri" pitchFamily="34" charset="0"/>
              </a:rPr>
              <a:t>	Mange </a:t>
            </a:r>
            <a:r>
              <a:rPr lang="en-US" altLang="da-DK" sz="2800" dirty="0" err="1">
                <a:latin typeface="Calibri" pitchFamily="34" charset="0"/>
              </a:rPr>
              <a:t>mennesker</a:t>
            </a:r>
            <a:r>
              <a:rPr lang="en-US" altLang="da-DK" sz="2800" dirty="0">
                <a:latin typeface="Calibri" pitchFamily="34" charset="0"/>
              </a:rPr>
              <a:t>, </a:t>
            </a:r>
            <a:r>
              <a:rPr lang="en-US" altLang="da-DK" sz="2800" dirty="0" err="1">
                <a:latin typeface="Calibri" pitchFamily="34" charset="0"/>
              </a:rPr>
              <a:t>som</a:t>
            </a:r>
            <a:r>
              <a:rPr lang="en-US" altLang="da-DK" sz="2800" dirty="0">
                <a:latin typeface="Calibri" pitchFamily="34" charset="0"/>
              </a:rPr>
              <a:t> </a:t>
            </a:r>
            <a:r>
              <a:rPr lang="en-US" altLang="da-DK" sz="2800" dirty="0" err="1">
                <a:latin typeface="Calibri" pitchFamily="34" charset="0"/>
              </a:rPr>
              <a:t>tror</a:t>
            </a:r>
            <a:r>
              <a:rPr lang="en-US" altLang="da-DK" sz="2800" dirty="0">
                <a:latin typeface="Calibri" pitchFamily="34" charset="0"/>
              </a:rPr>
              <a:t> de </a:t>
            </a:r>
            <a:r>
              <a:rPr lang="en-US" altLang="da-DK" sz="2800" dirty="0" err="1">
                <a:latin typeface="Calibri" pitchFamily="34" charset="0"/>
              </a:rPr>
              <a:t>ved</a:t>
            </a:r>
            <a:r>
              <a:rPr lang="en-US" altLang="da-DK" sz="2800" dirty="0">
                <a:latin typeface="Calibri" pitchFamily="34" charset="0"/>
              </a:rPr>
              <a:t> </a:t>
            </a:r>
            <a:r>
              <a:rPr lang="en-US" altLang="da-DK" sz="2800" dirty="0" err="1">
                <a:latin typeface="Calibri" pitchFamily="34" charset="0"/>
              </a:rPr>
              <a:t>noget</a:t>
            </a:r>
            <a:r>
              <a:rPr lang="en-US" altLang="da-DK" sz="2800" dirty="0">
                <a:latin typeface="Calibri" pitchFamily="34" charset="0"/>
              </a:rPr>
              <a:t> om </a:t>
            </a:r>
            <a:r>
              <a:rPr lang="en-US" altLang="da-DK" sz="2800" dirty="0" err="1">
                <a:latin typeface="Calibri" pitchFamily="34" charset="0"/>
              </a:rPr>
              <a:t>programmering</a:t>
            </a:r>
            <a:r>
              <a:rPr lang="en-US" altLang="da-DK" sz="2800" dirty="0">
                <a:latin typeface="Calibri" pitchFamily="34" charset="0"/>
              </a:rPr>
              <a:t>, </a:t>
            </a:r>
            <a:r>
              <a:rPr lang="en-US" altLang="da-DK" sz="2800" dirty="0" err="1">
                <a:latin typeface="Calibri" pitchFamily="34" charset="0"/>
              </a:rPr>
              <a:t>er</a:t>
            </a:r>
            <a:r>
              <a:rPr lang="en-US" altLang="da-DK" sz="2800" dirty="0">
                <a:latin typeface="Calibri" pitchFamily="34" charset="0"/>
              </a:rPr>
              <a:t> kun </a:t>
            </a:r>
            <a:r>
              <a:rPr lang="en-US" altLang="da-DK" sz="2800" dirty="0" err="1">
                <a:latin typeface="Calibri" pitchFamily="34" charset="0"/>
              </a:rPr>
              <a:t>bekendt</a:t>
            </a:r>
            <a:r>
              <a:rPr lang="en-US" altLang="da-DK" sz="2800" dirty="0">
                <a:latin typeface="Calibri" pitchFamily="34" charset="0"/>
              </a:rPr>
              <a:t> med </a:t>
            </a:r>
            <a:r>
              <a:rPr lang="en-US" altLang="da-DK" sz="2800" dirty="0" err="1">
                <a:latin typeface="Calibri" pitchFamily="34" charset="0"/>
              </a:rPr>
              <a:t>punkt</a:t>
            </a:r>
            <a:r>
              <a:rPr lang="en-US" altLang="da-DK" sz="2800" dirty="0">
                <a:latin typeface="Calibri" pitchFamily="34" charset="0"/>
              </a:rPr>
              <a:t>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dirty="0">
                <a:latin typeface="Calibri" pitchFamily="34" charset="0"/>
              </a:rPr>
              <a:t>Om programmering</a:t>
            </a:r>
            <a:endParaRPr lang="en-US" altLang="da-DK" dirty="0">
              <a:latin typeface="Calibri" pitchFamily="34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971800"/>
            <a:ext cx="7772400" cy="3124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da-DK" altLang="da-DK" dirty="0">
                <a:latin typeface="Calibri" pitchFamily="34" charset="0"/>
              </a:rPr>
              <a:t>	Man kan ikke lære at programmere ved at læse en bog.</a:t>
            </a:r>
          </a:p>
          <a:p>
            <a:pPr eaLnBrk="1" hangingPunct="1">
              <a:buFontTx/>
              <a:buNone/>
            </a:pPr>
            <a:r>
              <a:rPr lang="da-DK" altLang="da-DK" dirty="0">
                <a:latin typeface="Calibri" pitchFamily="34" charset="0"/>
              </a:rPr>
              <a:t>	Det kræver mange timers øvelse og mindst to års fuldtidsbeskæftigelse at blive fuldbefaren.</a:t>
            </a:r>
          </a:p>
          <a:p>
            <a:pPr eaLnBrk="1" hangingPunct="1">
              <a:buFontTx/>
              <a:buNone/>
            </a:pPr>
            <a:r>
              <a:rPr lang="da-DK" altLang="da-DK" dirty="0">
                <a:latin typeface="Calibri" pitchFamily="34" charset="0"/>
              </a:rPr>
              <a:t>	Det er et håndværk.</a:t>
            </a:r>
            <a:endParaRPr lang="en-US" altLang="da-DK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Succesfuld programmerings forudsætninger</a:t>
            </a:r>
          </a:p>
        </p:txBody>
      </p:sp>
      <p:sp>
        <p:nvSpPr>
          <p:cNvPr id="29699" name="Pladsholder til indhold 2"/>
          <p:cNvSpPr>
            <a:spLocks noGrp="1"/>
          </p:cNvSpPr>
          <p:nvPr>
            <p:ph idx="1"/>
          </p:nvPr>
        </p:nvSpPr>
        <p:spPr>
          <a:xfrm>
            <a:off x="3276600" y="2205038"/>
            <a:ext cx="5410200" cy="3921125"/>
          </a:xfrm>
        </p:spPr>
        <p:txBody>
          <a:bodyPr/>
          <a:lstStyle/>
          <a:p>
            <a:r>
              <a:rPr lang="da-DK" altLang="da-DK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Omtanke</a:t>
            </a:r>
          </a:p>
          <a:p>
            <a:r>
              <a:rPr lang="da-DK" altLang="da-DK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Præcision</a:t>
            </a:r>
          </a:p>
          <a:p>
            <a:r>
              <a:rPr lang="da-DK" altLang="da-DK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Tålmodighed</a:t>
            </a:r>
          </a:p>
          <a:p>
            <a:r>
              <a:rPr lang="da-DK" altLang="da-DK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Disciplin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85C451-23F7-70E9-38AB-CA66FC244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C6E3D19-825A-8CE8-E125-72D25568A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a-D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da-DK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 skal være forberedt på at komme til at bruge en masse tid på at finde helt trivielle fejl.</a:t>
            </a:r>
          </a:p>
          <a:p>
            <a:pPr marL="0" indent="0" algn="ctr">
              <a:buNone/>
            </a:pPr>
            <a:r>
              <a:rPr lang="da-DK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 kan med fordel tillægge sig nogle gode vaner fra start af.</a:t>
            </a:r>
          </a:p>
        </p:txBody>
      </p:sp>
    </p:spTree>
    <p:extLst>
      <p:ext uri="{BB962C8B-B14F-4D97-AF65-F5344CB8AC3E}">
        <p14:creationId xmlns:p14="http://schemas.microsoft.com/office/powerpoint/2010/main" val="640270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Programmeringssprog</a:t>
            </a:r>
          </a:p>
        </p:txBody>
      </p:sp>
      <p:sp>
        <p:nvSpPr>
          <p:cNvPr id="3072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a-DK" altLang="da-DK" dirty="0"/>
          </a:p>
          <a:p>
            <a:pPr marL="0" indent="0">
              <a:buFontTx/>
              <a:buNone/>
            </a:pPr>
            <a:r>
              <a:rPr lang="da-DK" alt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Cobol		Fortran		PL1</a:t>
            </a:r>
          </a:p>
          <a:p>
            <a:pPr marL="0" indent="0">
              <a:buFontTx/>
              <a:buNone/>
            </a:pPr>
            <a:r>
              <a:rPr lang="da-DK" alt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Pascal		Python		LISP</a:t>
            </a:r>
          </a:p>
          <a:p>
            <a:pPr marL="0" indent="0">
              <a:buFontTx/>
              <a:buNone/>
            </a:pPr>
            <a:r>
              <a:rPr lang="da-DK" altLang="da-D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Algol</a:t>
            </a:r>
            <a:r>
              <a:rPr lang="da-DK" alt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C			C++</a:t>
            </a:r>
          </a:p>
          <a:p>
            <a:pPr marL="0" indent="0">
              <a:buFontTx/>
              <a:buNone/>
            </a:pPr>
            <a:r>
              <a:rPr lang="da-DK" alt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Assembler		Java			C#	</a:t>
            </a:r>
          </a:p>
          <a:p>
            <a:pPr marL="0" indent="0">
              <a:buFontTx/>
              <a:buNone/>
            </a:pPr>
            <a:r>
              <a:rPr lang="da-DK" alt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		JavaScript		XML	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E417E-5624-4409-B134-39C65765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Niveauer</a:t>
            </a:r>
          </a:p>
        </p:txBody>
      </p:sp>
      <p:pic>
        <p:nvPicPr>
          <p:cNvPr id="5" name="Pladsholder til indhold 4" descr="Et billede, der indeholder tekst, skilt&#10;&#10;Automatisk genereret beskrivelse">
            <a:extLst>
              <a:ext uri="{FF2B5EF4-FFF2-40B4-BE49-F238E27FC236}">
                <a16:creationId xmlns:a16="http://schemas.microsoft.com/office/drawing/2014/main" id="{D9CE5E98-4DAD-4EA5-BFE4-771D6088F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007891"/>
            <a:ext cx="4320480" cy="3097510"/>
          </a:xfrm>
        </p:spPr>
      </p:pic>
    </p:spTree>
    <p:extLst>
      <p:ext uri="{BB962C8B-B14F-4D97-AF65-F5344CB8AC3E}">
        <p14:creationId xmlns:p14="http://schemas.microsoft.com/office/powerpoint/2010/main" val="2772118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BCB5F-CAC4-468F-8A17-11502DF9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og low </a:t>
            </a:r>
            <a:r>
              <a:rPr lang="da-D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level</a:t>
            </a: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programmer</a:t>
            </a:r>
          </a:p>
        </p:txBody>
      </p:sp>
      <p:pic>
        <p:nvPicPr>
          <p:cNvPr id="5" name="Pladsholder til indhold 4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07D483A0-2D69-4D4C-866F-4FFF2B9A9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663" y="1981200"/>
            <a:ext cx="5480673" cy="4114800"/>
          </a:xfrm>
        </p:spPr>
      </p:pic>
    </p:spTree>
    <p:extLst>
      <p:ext uri="{BB962C8B-B14F-4D97-AF65-F5344CB8AC3E}">
        <p14:creationId xmlns:p14="http://schemas.microsoft.com/office/powerpoint/2010/main" val="645494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Hvad kan vi?</a:t>
            </a:r>
          </a:p>
        </p:txBody>
      </p:sp>
      <p:sp>
        <p:nvSpPr>
          <p:cNvPr id="31747" name="Pladsholder til indhold 2"/>
          <p:cNvSpPr>
            <a:spLocks noGrp="1"/>
          </p:cNvSpPr>
          <p:nvPr>
            <p:ph idx="1"/>
          </p:nvPr>
        </p:nvSpPr>
        <p:spPr>
          <a:xfrm>
            <a:off x="2771775" y="1916113"/>
            <a:ext cx="3600450" cy="4210050"/>
          </a:xfrm>
        </p:spPr>
        <p:txBody>
          <a:bodyPr/>
          <a:lstStyle/>
          <a:p>
            <a:r>
              <a:rPr lang="da-DK" altLang="da-DK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Sekvens</a:t>
            </a:r>
          </a:p>
          <a:p>
            <a:r>
              <a:rPr lang="da-DK" altLang="da-DK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Selektion</a:t>
            </a:r>
          </a:p>
          <a:p>
            <a:r>
              <a:rPr lang="da-DK" altLang="da-DK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Iteration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2C7BE-7E7B-428D-858C-02545FFF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Tilgangen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68047FC-82AE-4075-900D-2C0A42B77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 går i gang med at skrive de første programmer allerede nu.</a:t>
            </a: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Derfor vil der være en hel del ting, som I måske ikke forstår fra start af; men det kommer I til ”as </a:t>
            </a:r>
            <a:r>
              <a:rPr lang="da-D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go”.</a:t>
            </a: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 er min erfaring, at det er den mest effektive pædagogiske metode.</a:t>
            </a: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 jeg er naturligvis helt med på, at folk lærer forskelligt.</a:t>
            </a:r>
          </a:p>
        </p:txBody>
      </p:sp>
    </p:spTree>
    <p:extLst>
      <p:ext uri="{BB962C8B-B14F-4D97-AF65-F5344CB8AC3E}">
        <p14:creationId xmlns:p14="http://schemas.microsoft.com/office/powerpoint/2010/main" val="4246764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 første program</a:t>
            </a:r>
          </a:p>
        </p:txBody>
      </p:sp>
      <p:sp>
        <p:nvSpPr>
          <p:cNvPr id="32771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a-DK" altLang="da-DK" sz="28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da-DK" altLang="da-DK" sz="2800" dirty="0" err="1">
                <a:latin typeface="Courier New" pitchFamily="49" charset="0"/>
                <a:cs typeface="Courier New" pitchFamily="49" charset="0"/>
              </a:rPr>
              <a:t>include</a:t>
            </a:r>
            <a:r>
              <a:rPr lang="da-DK" altLang="da-DK" sz="28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da-DK" altLang="da-DK" sz="28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da-DK" altLang="da-DK" sz="2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FontTx/>
              <a:buNone/>
            </a:pPr>
            <a:r>
              <a:rPr lang="da-DK" altLang="da-DK" sz="28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da-DK" altLang="da-DK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altLang="da-DK" sz="2800" dirty="0" err="1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da-DK" altLang="da-DK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altLang="da-DK" sz="28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da-DK" altLang="da-DK" sz="2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da-DK" altLang="da-DK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a-DK" altLang="da-DK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altLang="da-DK" sz="28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da-DK" altLang="da-DK" sz="28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FontTx/>
              <a:buNone/>
            </a:pPr>
            <a:r>
              <a:rPr lang="da-DK" altLang="da-DK" sz="2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da-DK" altLang="da-DK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a-DK" altLang="da-DK" sz="28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da-DK" altLang="da-DK" sz="2800" dirty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da-DK" altLang="da-DK" sz="2800" dirty="0" err="1">
                <a:latin typeface="Courier New" pitchFamily="49" charset="0"/>
                <a:cs typeface="Courier New" pitchFamily="49" charset="0"/>
              </a:rPr>
              <a:t>Hello</a:t>
            </a:r>
            <a:r>
              <a:rPr lang="da-DK" altLang="da-DK" sz="2800" dirty="0">
                <a:latin typeface="Courier New" pitchFamily="49" charset="0"/>
                <a:cs typeface="Courier New" pitchFamily="49" charset="0"/>
              </a:rPr>
              <a:t> Class!" &lt;&lt; </a:t>
            </a:r>
            <a:r>
              <a:rPr lang="da-DK" altLang="da-DK" sz="28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da-DK" altLang="da-DK" sz="2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Tx/>
              <a:buNone/>
            </a:pPr>
            <a:r>
              <a:rPr lang="da-DK" altLang="da-DK" sz="2800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marL="0" indent="0">
              <a:buFontTx/>
              <a:buNone/>
            </a:pPr>
            <a:r>
              <a:rPr lang="da-DK" altLang="da-DK" sz="2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Tx/>
              <a:buNone/>
            </a:pPr>
            <a:r>
              <a:rPr lang="da-DK" altLang="da-DK" sz="2800" dirty="0">
                <a:latin typeface="Courier New" pitchFamily="49" charset="0"/>
                <a:cs typeface="Courier New" pitchFamily="49" charset="0"/>
              </a:rPr>
              <a:t>// C++ er case-sensitiv (A != a)</a:t>
            </a:r>
          </a:p>
          <a:p>
            <a:pPr marL="0" indent="0">
              <a:buFontTx/>
              <a:buNone/>
            </a:pPr>
            <a:endParaRPr lang="da-DK" altLang="da-DK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altLang="da-DK"/>
          </a:p>
        </p:txBody>
      </p:sp>
      <p:sp>
        <p:nvSpPr>
          <p:cNvPr id="4099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a-DK" altLang="da-DK" dirty="0"/>
          </a:p>
          <a:p>
            <a:pPr marL="0" indent="0">
              <a:buFontTx/>
              <a:buNone/>
            </a:pPr>
            <a:endParaRPr lang="da-DK" altLang="da-DK" dirty="0"/>
          </a:p>
          <a:p>
            <a:pPr marL="0" indent="0" algn="ctr">
              <a:buFontTx/>
              <a:buNone/>
            </a:pPr>
            <a:r>
              <a:rPr lang="da-DK" altLang="da-DK" sz="6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Row</a:t>
            </a:r>
            <a:r>
              <a:rPr lang="da-DK" altLang="da-DK" sz="6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altLang="da-DK" sz="6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</a:t>
            </a:r>
            <a:endParaRPr lang="da-DK" altLang="da-DK" sz="6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134672" cy="1143000"/>
          </a:xfrm>
        </p:spPr>
        <p:txBody>
          <a:bodyPr/>
          <a:lstStyle/>
          <a:p>
            <a:pPr eaLnBrk="1" hangingPunct="1"/>
            <a:r>
              <a:rPr lang="da-DK" altLang="da-DK" dirty="0">
                <a:latin typeface="Calibri" pitchFamily="34" charset="0"/>
              </a:rPr>
              <a:t>Hvorfor OO og hvad går det ud på?</a:t>
            </a:r>
            <a:endParaRPr lang="en-US" altLang="da-DK" dirty="0">
              <a:latin typeface="Calibri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altLang="da-DK" dirty="0">
                <a:latin typeface="Calibri" pitchFamily="34" charset="0"/>
              </a:rPr>
              <a:t>OOP er det største fremskridt i programmeringens historie.</a:t>
            </a:r>
          </a:p>
          <a:p>
            <a:pPr eaLnBrk="1" hangingPunct="1"/>
            <a:r>
              <a:rPr lang="da-DK" altLang="da-DK" dirty="0">
                <a:latin typeface="Calibri" pitchFamily="34" charset="0"/>
              </a:rPr>
              <a:t>Et program består af interagerende objekter.</a:t>
            </a:r>
          </a:p>
          <a:p>
            <a:pPr eaLnBrk="1" hangingPunct="1"/>
            <a:r>
              <a:rPr lang="da-DK" altLang="da-DK" dirty="0">
                <a:latin typeface="Calibri" pitchFamily="34" charset="0"/>
              </a:rPr>
              <a:t>Objekterne er indkapslede og arbejdsdelingen er klar.</a:t>
            </a:r>
          </a:p>
          <a:p>
            <a:pPr eaLnBrk="1" hangingPunct="1"/>
            <a:r>
              <a:rPr lang="da-DK" altLang="da-DK" dirty="0">
                <a:latin typeface="Calibri" pitchFamily="34" charset="0"/>
              </a:rPr>
              <a:t>Small is </a:t>
            </a:r>
            <a:r>
              <a:rPr lang="da-DK" altLang="da-DK" dirty="0" err="1">
                <a:latin typeface="Calibri" pitchFamily="34" charset="0"/>
              </a:rPr>
              <a:t>beautiful</a:t>
            </a:r>
            <a:r>
              <a:rPr lang="da-DK" altLang="da-DK" dirty="0">
                <a:latin typeface="Calibri" pitchFamily="34" charset="0"/>
              </a:rPr>
              <a:t>.</a:t>
            </a:r>
          </a:p>
          <a:p>
            <a:pPr eaLnBrk="1" hangingPunct="1"/>
            <a:r>
              <a:rPr lang="da-DK" altLang="da-DK" dirty="0">
                <a:latin typeface="Calibri" pitchFamily="34" charset="0"/>
              </a:rPr>
              <a:t>Genbrugelige komponenter.</a:t>
            </a:r>
          </a:p>
          <a:p>
            <a:pPr eaLnBrk="1" hangingPunct="1"/>
            <a:endParaRPr lang="en-US" altLang="da-DK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14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>
                <a:latin typeface="Calibri" panose="020F0502020204030204" pitchFamily="34" charset="0"/>
              </a:rPr>
              <a:t>Klassebegrebet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67544" y="1981200"/>
            <a:ext cx="8280920" cy="41148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da-DK" dirty="0">
                <a:latin typeface="Calibri" panose="020F0502020204030204" pitchFamily="34" charset="0"/>
              </a:rPr>
              <a:t>En </a:t>
            </a:r>
            <a:r>
              <a:rPr lang="da-DK" i="1" dirty="0">
                <a:latin typeface="Calibri" panose="020F0502020204030204" pitchFamily="34" charset="0"/>
              </a:rPr>
              <a:t>klasse</a:t>
            </a:r>
            <a:r>
              <a:rPr lang="da-DK" dirty="0">
                <a:latin typeface="Calibri" panose="020F0502020204030204" pitchFamily="34" charset="0"/>
              </a:rPr>
              <a:t> i C++ (og andre objektorienterede sprog) kan beskrives som en skabelon for </a:t>
            </a:r>
            <a:r>
              <a:rPr lang="da-DK" i="1" dirty="0">
                <a:latin typeface="Calibri" panose="020F0502020204030204" pitchFamily="34" charset="0"/>
              </a:rPr>
              <a:t>objekter</a:t>
            </a:r>
            <a:r>
              <a:rPr lang="da-DK" dirty="0">
                <a:latin typeface="Calibri" panose="020F0502020204030204" pitchFamily="34" charset="0"/>
              </a:rPr>
              <a:t>. Objekter er karakteriseret ved at have:</a:t>
            </a:r>
          </a:p>
          <a:p>
            <a:pPr lvl="1">
              <a:defRPr/>
            </a:pPr>
            <a:r>
              <a:rPr lang="da-DK" dirty="0">
                <a:latin typeface="Calibri" panose="020F0502020204030204" pitchFamily="34" charset="0"/>
              </a:rPr>
              <a:t>Identitet</a:t>
            </a:r>
          </a:p>
          <a:p>
            <a:pPr lvl="1">
              <a:defRPr/>
            </a:pPr>
            <a:r>
              <a:rPr lang="da-DK" dirty="0">
                <a:latin typeface="Calibri" panose="020F0502020204030204" pitchFamily="34" charset="0"/>
              </a:rPr>
              <a:t>Tilstand</a:t>
            </a:r>
          </a:p>
          <a:p>
            <a:pPr lvl="1">
              <a:defRPr/>
            </a:pPr>
            <a:r>
              <a:rPr lang="da-DK" dirty="0">
                <a:latin typeface="Calibri" panose="020F0502020204030204" pitchFamily="34" charset="0"/>
              </a:rPr>
              <a:t>Adfærd</a:t>
            </a:r>
          </a:p>
          <a:p>
            <a:pPr marL="0" indent="0">
              <a:buNone/>
              <a:defRPr/>
            </a:pPr>
            <a:r>
              <a:rPr lang="da-DK" dirty="0">
                <a:latin typeface="Calibri" panose="020F0502020204030204" pitchFamily="34" charset="0"/>
              </a:rPr>
              <a:t>Objekter er forekomster eller instanser af klasser.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>
                <a:latin typeface="Calibri" panose="020F0502020204030204" pitchFamily="34" charset="0"/>
              </a:rPr>
              <a:t>En simpel klasse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57885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a-DK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da-DK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a-DK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a-DK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Bil</a:t>
            </a:r>
          </a:p>
          <a:p>
            <a:pPr marL="0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public:</a:t>
            </a:r>
          </a:p>
          <a:p>
            <a:pPr marL="0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Bil();</a:t>
            </a:r>
          </a:p>
          <a:p>
            <a:pPr marL="0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Bil(</a:t>
            </a:r>
            <a:r>
              <a:rPr lang="da-DK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a-DK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getRegNr</a:t>
            </a: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a-DK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getAargang</a:t>
            </a: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~Bil();</a:t>
            </a:r>
          </a:p>
          <a:p>
            <a:pPr marL="0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private:</a:t>
            </a:r>
          </a:p>
          <a:p>
            <a:pPr marL="0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// Attributter er ALTID private</a:t>
            </a:r>
          </a:p>
          <a:p>
            <a:pPr marL="0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a-DK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regNr</a:t>
            </a: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a-DK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aargang</a:t>
            </a: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altLang="da-DK"/>
          </a:p>
        </p:txBody>
      </p:sp>
      <p:sp>
        <p:nvSpPr>
          <p:cNvPr id="33795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a-DK" altLang="da-DK" dirty="0"/>
          </a:p>
          <a:p>
            <a:pPr marL="0" indent="0">
              <a:buFontTx/>
              <a:buNone/>
            </a:pPr>
            <a:endParaRPr lang="da-DK" altLang="da-DK" dirty="0"/>
          </a:p>
          <a:p>
            <a:pPr marL="0" indent="0" algn="ctr">
              <a:buFontTx/>
              <a:buNone/>
            </a:pPr>
            <a:r>
              <a:rPr lang="da-DK" altLang="da-DK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types</a:t>
            </a:r>
          </a:p>
          <a:p>
            <a:pPr marL="0" indent="0" algn="ctr">
              <a:buFontTx/>
              <a:buNone/>
            </a:pPr>
            <a:r>
              <a:rPr lang="da-DK" altLang="da-DK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også kaldet</a:t>
            </a:r>
          </a:p>
          <a:p>
            <a:pPr marL="0" indent="0" algn="ctr">
              <a:buFontTx/>
              <a:buNone/>
            </a:pPr>
            <a:r>
              <a:rPr lang="da-DK" altLang="da-DK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Primitive </a:t>
            </a:r>
            <a:r>
              <a:rPr lang="da-DK" altLang="da-DK" sz="4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datyper</a:t>
            </a:r>
            <a:endParaRPr lang="da-DK" altLang="da-DK" sz="4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89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765175"/>
            <a:ext cx="874395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47134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333375"/>
            <a:ext cx="864711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9421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5B5B5-8029-2E41-705B-5013D9AD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Tekst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D501207-6EC7-B744-A833-F8A10E5ED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062664" cy="4114800"/>
          </a:xfrm>
        </p:spPr>
        <p:txBody>
          <a:bodyPr/>
          <a:lstStyle/>
          <a:p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Tekst gemmes i objekter af klassen </a:t>
            </a:r>
            <a:r>
              <a:rPr lang="da-DK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da-D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Strings</a:t>
            </a: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er arrays af datatypen </a:t>
            </a:r>
            <a:r>
              <a:rPr lang="da-DK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char</a:t>
            </a: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at bruge </a:t>
            </a:r>
            <a:r>
              <a:rPr lang="da-D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strings</a:t>
            </a: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skal man skrive: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4551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4EBCD-741D-885C-AE40-9F6436FC3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Repræsentation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0407B13-3007-5B27-9A46-CD16AD50A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bit er mindste enhed: 0 eller 1</a:t>
            </a:r>
          </a:p>
          <a:p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byte fylder 8 bits</a:t>
            </a:r>
          </a:p>
          <a:p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da-DK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char</a:t>
            </a: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fylder 1 byte</a:t>
            </a:r>
          </a:p>
          <a:p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da-DK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fylder 4 bytes</a:t>
            </a:r>
          </a:p>
          <a:p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da-DK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double</a:t>
            </a: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fylder 8 bytes</a:t>
            </a:r>
          </a:p>
        </p:txBody>
      </p:sp>
    </p:spTree>
    <p:extLst>
      <p:ext uri="{BB962C8B-B14F-4D97-AF65-F5344CB8AC3E}">
        <p14:creationId xmlns:p14="http://schemas.microsoft.com/office/powerpoint/2010/main" val="365096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D95AF-621D-30CC-A2CF-C90138D1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ASCII alfabetet</a:t>
            </a:r>
          </a:p>
        </p:txBody>
      </p:sp>
      <p:pic>
        <p:nvPicPr>
          <p:cNvPr id="5" name="Pladsholder til indhold 4" descr="Et billede, der indeholder tekst, menu, nummer/tal, skærmbillede&#10;&#10;Automatisk genereret beskrivelse">
            <a:extLst>
              <a:ext uri="{FF2B5EF4-FFF2-40B4-BE49-F238E27FC236}">
                <a16:creationId xmlns:a16="http://schemas.microsoft.com/office/drawing/2014/main" id="{D2E14804-9574-5C65-1BA4-42073053A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47" y="1981200"/>
            <a:ext cx="7010906" cy="4114800"/>
          </a:xfrm>
        </p:spPr>
      </p:pic>
    </p:spTree>
    <p:extLst>
      <p:ext uri="{BB962C8B-B14F-4D97-AF65-F5344CB8AC3E}">
        <p14:creationId xmlns:p14="http://schemas.microsoft.com/office/powerpoint/2010/main" val="33792086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6895F7-CCE6-5921-3E01-88F9EC08B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Forskellen på primitive datatyper</a:t>
            </a:r>
            <a:b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og objekter (i runde tal)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9DDEF37-757E-083C-5B04-0148AB4E7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 algn="ctr">
              <a:buNone/>
            </a:pP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Primitive datatyper har fast længde.</a:t>
            </a:r>
          </a:p>
          <a:p>
            <a:pPr marL="0" indent="0" algn="ctr">
              <a:buNone/>
            </a:pP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 har objekter som udgangspunkt IKKE.</a:t>
            </a:r>
          </a:p>
        </p:txBody>
      </p:sp>
    </p:spTree>
    <p:extLst>
      <p:ext uri="{BB962C8B-B14F-4D97-AF65-F5344CB8AC3E}">
        <p14:creationId xmlns:p14="http://schemas.microsoft.com/office/powerpoint/2010/main" val="164650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3C8BC-02BE-B4AE-99E7-302C2E9F2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Studieordning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E9D2123-DDF0-5F39-1C9B-DA7E38935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1400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Målbeskrivelse - viden</a:t>
            </a:r>
          </a:p>
          <a:p>
            <a:pPr marL="0" indent="0" algn="l">
              <a:buNone/>
            </a:pPr>
            <a:endParaRPr lang="da-DK" sz="1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da-DK" sz="1400" b="0" i="0" dirty="0">
                <a:solidFill>
                  <a:srgbClr val="333333"/>
                </a:solidFill>
                <a:effectLst/>
                <a:latin typeface="Helvetica Neue"/>
              </a:rPr>
              <a:t>Objektorienteret programmering i C++ (CPP): </a:t>
            </a:r>
            <a:br>
              <a:rPr lang="da-DK" sz="1400" b="0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da-DK" sz="1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>
              <a:spcAft>
                <a:spcPts val="750"/>
              </a:spcAft>
            </a:pPr>
            <a:r>
              <a:rPr lang="da-DK" sz="1400" b="0" i="0" dirty="0">
                <a:solidFill>
                  <a:srgbClr val="333333"/>
                </a:solidFill>
                <a:effectLst/>
                <a:latin typeface="Helvetica Neue"/>
              </a:rPr>
              <a:t>grundlæggende objektorienteret C++ programmering  </a:t>
            </a:r>
          </a:p>
          <a:p>
            <a:pPr>
              <a:spcAft>
                <a:spcPts val="750"/>
              </a:spcAft>
            </a:pPr>
            <a:r>
              <a:rPr lang="da-DK" sz="1400" b="0" i="0" dirty="0">
                <a:solidFill>
                  <a:srgbClr val="333333"/>
                </a:solidFill>
                <a:effectLst/>
                <a:latin typeface="Helvetica Neue"/>
              </a:rPr>
              <a:t>kontrolstruktur: betingede udtryk, løkkestrukturer  </a:t>
            </a:r>
          </a:p>
          <a:p>
            <a:pPr>
              <a:spcAft>
                <a:spcPts val="750"/>
              </a:spcAft>
            </a:pPr>
            <a:r>
              <a:rPr lang="da-DK" sz="1400" b="0" i="0" dirty="0">
                <a:solidFill>
                  <a:srgbClr val="333333"/>
                </a:solidFill>
                <a:effectLst/>
                <a:latin typeface="Helvetica Neue"/>
              </a:rPr>
              <a:t>input/output: tastatur, skærm  </a:t>
            </a:r>
          </a:p>
          <a:p>
            <a:pPr>
              <a:spcAft>
                <a:spcPts val="750"/>
              </a:spcAft>
            </a:pPr>
            <a:r>
              <a:rPr lang="da-DK" sz="1400" b="0" i="0" dirty="0">
                <a:solidFill>
                  <a:srgbClr val="333333"/>
                </a:solidFill>
                <a:effectLst/>
                <a:latin typeface="Helvetica Neue"/>
              </a:rPr>
              <a:t>standard biblioteksfunktioner  </a:t>
            </a:r>
          </a:p>
          <a:p>
            <a:pPr>
              <a:spcAft>
                <a:spcPts val="750"/>
              </a:spcAft>
            </a:pPr>
            <a:r>
              <a:rPr lang="da-DK" sz="1400" b="0" i="0" dirty="0">
                <a:solidFill>
                  <a:srgbClr val="333333"/>
                </a:solidFill>
                <a:effectLst/>
                <a:latin typeface="Helvetica Neue"/>
              </a:rPr>
              <a:t>klasser, objekter, konstruktør, </a:t>
            </a:r>
            <a:r>
              <a:rPr lang="da-DK" sz="1400" b="0" i="0" dirty="0" err="1">
                <a:solidFill>
                  <a:srgbClr val="333333"/>
                </a:solidFill>
                <a:effectLst/>
                <a:latin typeface="Helvetica Neue"/>
              </a:rPr>
              <a:t>destruktør</a:t>
            </a:r>
            <a:r>
              <a:rPr lang="da-DK" sz="1400" b="0" i="0" dirty="0">
                <a:solidFill>
                  <a:srgbClr val="333333"/>
                </a:solidFill>
                <a:effectLst/>
                <a:latin typeface="Helvetica Neue"/>
              </a:rPr>
              <a:t>  </a:t>
            </a:r>
          </a:p>
          <a:p>
            <a:pPr>
              <a:spcAft>
                <a:spcPts val="750"/>
              </a:spcAft>
            </a:pPr>
            <a:r>
              <a:rPr lang="da-DK" sz="1400" b="0" i="0" dirty="0">
                <a:solidFill>
                  <a:srgbClr val="333333"/>
                </a:solidFill>
                <a:effectLst/>
                <a:latin typeface="Helvetica Neue"/>
              </a:rPr>
              <a:t>pointere, dynamisk hukommelsesallokering, funktions- og operatoroverload </a:t>
            </a:r>
          </a:p>
          <a:p>
            <a:pPr>
              <a:spcAft>
                <a:spcPts val="750"/>
              </a:spcAft>
            </a:pPr>
            <a:r>
              <a:rPr lang="da-DK" sz="1400" b="0" i="0" dirty="0">
                <a:solidFill>
                  <a:srgbClr val="333333"/>
                </a:solidFill>
                <a:effectLst/>
                <a:latin typeface="Helvetica Neue"/>
              </a:rPr>
              <a:t>containers, arrays</a:t>
            </a:r>
          </a:p>
          <a:p>
            <a:pPr>
              <a:spcAft>
                <a:spcPts val="750"/>
              </a:spcAft>
            </a:pPr>
            <a:r>
              <a:rPr lang="da-DK" sz="1400" b="0" i="0" dirty="0">
                <a:solidFill>
                  <a:srgbClr val="333333"/>
                </a:solidFill>
                <a:effectLst/>
                <a:latin typeface="Helvetica Neue"/>
              </a:rPr>
              <a:t>arv</a:t>
            </a:r>
          </a:p>
          <a:p>
            <a:pPr marL="0" indent="0">
              <a:buNone/>
            </a:pP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1927749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altLang="da-DK"/>
          </a:p>
        </p:txBody>
      </p:sp>
      <p:sp>
        <p:nvSpPr>
          <p:cNvPr id="36867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a-DK" altLang="da-DK" dirty="0"/>
          </a:p>
          <a:p>
            <a:pPr marL="0" indent="0">
              <a:buFontTx/>
              <a:buNone/>
            </a:pPr>
            <a:endParaRPr lang="da-DK" altLang="da-DK" dirty="0"/>
          </a:p>
          <a:p>
            <a:pPr marL="0" indent="0" algn="ctr">
              <a:buFontTx/>
              <a:buNone/>
            </a:pPr>
            <a:r>
              <a:rPr lang="da-DK" altLang="da-DK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2073965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1125"/>
            <a:ext cx="8201025" cy="663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00812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260350"/>
            <a:ext cx="8397875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97522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Pladsholder til indhold 2"/>
          <p:cNvSpPr>
            <a:spLocks noGrp="1"/>
          </p:cNvSpPr>
          <p:nvPr>
            <p:ph idx="1"/>
          </p:nvPr>
        </p:nvSpPr>
        <p:spPr>
          <a:xfrm>
            <a:off x="457200" y="476250"/>
            <a:ext cx="8229600" cy="5649913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da-DK" alt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Evalueringsrækkefølge  for beregningsudtryk:</a:t>
            </a:r>
          </a:p>
          <a:p>
            <a:pPr marL="0" indent="0">
              <a:buFontTx/>
              <a:buNone/>
            </a:pPr>
            <a:endParaRPr lang="da-DK" altLang="da-DK" sz="2400" dirty="0"/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44675"/>
            <a:ext cx="83820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6642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278688" cy="1143000"/>
          </a:xfrm>
        </p:spPr>
        <p:txBody>
          <a:bodyPr/>
          <a:lstStyle/>
          <a:p>
            <a:r>
              <a:rPr lang="da-DK" altLang="da-DK" dirty="0">
                <a:latin typeface="Calibri" panose="020F0502020204030204" pitchFamily="34" charset="0"/>
              </a:rPr>
              <a:t>Har I set </a:t>
            </a:r>
            <a:r>
              <a:rPr lang="da-DK" altLang="da-DK" dirty="0" err="1">
                <a:latin typeface="Calibri" panose="020F0502020204030204" pitchFamily="34" charset="0"/>
              </a:rPr>
              <a:t>tutorials</a:t>
            </a:r>
            <a:r>
              <a:rPr lang="da-DK" altLang="da-DK" dirty="0">
                <a:latin typeface="Calibri" panose="020F0502020204030204" pitchFamily="34" charset="0"/>
              </a:rPr>
              <a:t> – om klasser?</a:t>
            </a:r>
          </a:p>
        </p:txBody>
      </p:sp>
      <p:sp>
        <p:nvSpPr>
          <p:cNvPr id="43011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a-DK" altLang="da-DK" dirty="0">
                <a:hlinkClick r:id="rId2"/>
              </a:rPr>
              <a:t>https://www.youtube.com/watch?v=vz1O9nRyZaY</a:t>
            </a:r>
            <a:endParaRPr lang="da-DK" altLang="da-DK" dirty="0"/>
          </a:p>
          <a:p>
            <a:pPr marL="0" indent="0">
              <a:buFontTx/>
              <a:buNone/>
            </a:pPr>
            <a:endParaRPr lang="da-DK" altLang="da-DK" dirty="0"/>
          </a:p>
          <a:p>
            <a:pPr marL="0" indent="0">
              <a:buFontTx/>
              <a:buNone/>
            </a:pPr>
            <a:r>
              <a:rPr lang="da-DK" altLang="da-DK" dirty="0">
                <a:hlinkClick r:id="rId3"/>
              </a:rPr>
              <a:t>https://www.youtube.com/watch?v=b9wialxvcV</a:t>
            </a:r>
          </a:p>
          <a:p>
            <a:pPr marL="0" indent="0">
              <a:buFontTx/>
              <a:buNone/>
            </a:pPr>
            <a:r>
              <a:rPr lang="da-DK" altLang="da-DK" dirty="0"/>
              <a:t>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8F557E-B803-C37F-606E-21D4B56AC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Mine kommentarer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138F96B-C509-4948-C2A4-83FD4D2D5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Problematisk navngivning</a:t>
            </a:r>
          </a:p>
          <a:p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 for mange kommentarer.</a:t>
            </a:r>
          </a:p>
          <a:p>
            <a:r>
              <a:rPr lang="da-D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Mutator</a:t>
            </a: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-metoder er noget skrald, hvis attributterne er </a:t>
            </a:r>
            <a:r>
              <a:rPr lang="da-DK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private</a:t>
            </a: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da-DK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er ikke særlig vigtig. </a:t>
            </a:r>
          </a:p>
          <a:p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2’eren er ret forvirrende til sidst.</a:t>
            </a:r>
          </a:p>
          <a:p>
            <a:r>
              <a:rPr lang="da-DK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Krøllede </a:t>
            </a: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parenteser under hinanden.</a:t>
            </a:r>
          </a:p>
        </p:txBody>
      </p:sp>
    </p:spTree>
    <p:extLst>
      <p:ext uri="{BB962C8B-B14F-4D97-AF65-F5344CB8AC3E}">
        <p14:creationId xmlns:p14="http://schemas.microsoft.com/office/powerpoint/2010/main" val="3668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>
                <a:latin typeface="Calibri" panose="020F0502020204030204" pitchFamily="34" charset="0"/>
              </a:rPr>
              <a:t>Forslag modtages gerne</a:t>
            </a:r>
          </a:p>
        </p:txBody>
      </p:sp>
      <p:sp>
        <p:nvSpPr>
          <p:cNvPr id="44035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a-DK" altLang="da-DK" dirty="0"/>
          </a:p>
          <a:p>
            <a:pPr marL="0" indent="0">
              <a:buFontTx/>
              <a:buNone/>
            </a:pPr>
            <a:endParaRPr lang="da-DK" altLang="da-DK" dirty="0"/>
          </a:p>
          <a:p>
            <a:pPr marL="0" indent="0">
              <a:buFontTx/>
              <a:buNone/>
            </a:pPr>
            <a:r>
              <a:rPr lang="da-DK" altLang="da-DK" dirty="0">
                <a:latin typeface="Calibri" panose="020F0502020204030204" pitchFamily="34" charset="0"/>
              </a:rPr>
              <a:t>Hvis I finder nyttige </a:t>
            </a:r>
            <a:r>
              <a:rPr lang="da-DK" altLang="da-DK" dirty="0" err="1">
                <a:latin typeface="Calibri" panose="020F0502020204030204" pitchFamily="34" charset="0"/>
              </a:rPr>
              <a:t>tutorials</a:t>
            </a:r>
            <a:r>
              <a:rPr lang="da-DK" altLang="da-DK" dirty="0">
                <a:latin typeface="Calibri" panose="020F0502020204030204" pitchFamily="34" charset="0"/>
              </a:rPr>
              <a:t>, så gør dem venligst tilgængelige for alle.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7DCC4-F477-8D62-1C87-FA6D3BE73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Studieordning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96A84F4-7368-8359-807E-6D8366FF7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spcBef>
                <a:spcPts val="1500"/>
              </a:spcBef>
              <a:buNone/>
            </a:pPr>
            <a:r>
              <a:rPr lang="da-DK" sz="1600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Målbeskrivelse - færdigheder</a:t>
            </a:r>
          </a:p>
          <a:p>
            <a:pPr marL="0" indent="0" algn="l">
              <a:spcAft>
                <a:spcPts val="750"/>
              </a:spcAft>
              <a:buNone/>
            </a:pPr>
            <a:r>
              <a:rPr lang="da-DK" sz="1600" b="0" i="0" dirty="0">
                <a:solidFill>
                  <a:srgbClr val="333333"/>
                </a:solidFill>
                <a:effectLst/>
                <a:latin typeface="Helvetica Neue"/>
              </a:rPr>
              <a:t>Efter gennemførelse af kurset kan den succesfulde studerende:</a:t>
            </a:r>
          </a:p>
          <a:p>
            <a:pPr marL="0" indent="0" algn="l">
              <a:buNone/>
            </a:pPr>
            <a:r>
              <a:rPr lang="da-DK" sz="1600" b="0" i="0" dirty="0">
                <a:solidFill>
                  <a:srgbClr val="333333"/>
                </a:solidFill>
                <a:effectLst/>
                <a:latin typeface="Helvetica Neue"/>
              </a:rPr>
              <a:t>•Skrive og kompilere syntaktisk korrekt C++ kode inden for de områder der er angivet i fagbeskrivelsen under punktet “Målbeskrivelse - viden”</a:t>
            </a:r>
          </a:p>
          <a:p>
            <a:pPr marL="0" indent="0" algn="l">
              <a:buNone/>
            </a:pPr>
            <a:br>
              <a:rPr lang="da-DK" sz="1600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da-DK" sz="1600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Målbeskrivelse - kompetencer</a:t>
            </a:r>
          </a:p>
          <a:p>
            <a:pPr marL="0" indent="0" algn="l">
              <a:spcAft>
                <a:spcPts val="750"/>
              </a:spcAft>
              <a:buNone/>
            </a:pPr>
            <a:r>
              <a:rPr lang="da-DK" sz="1600" b="0" i="0" dirty="0">
                <a:solidFill>
                  <a:srgbClr val="333333"/>
                </a:solidFill>
                <a:effectLst/>
                <a:latin typeface="Helvetica Neue"/>
              </a:rPr>
              <a:t>Efter gennemførelse af kurset kan den succesfulde studerende:</a:t>
            </a:r>
          </a:p>
          <a:p>
            <a:pPr marL="0" indent="0" algn="l">
              <a:buNone/>
            </a:pPr>
            <a:r>
              <a:rPr lang="da-DK" sz="1600" b="0" i="0" dirty="0">
                <a:solidFill>
                  <a:srgbClr val="333333"/>
                </a:solidFill>
                <a:effectLst/>
                <a:latin typeface="Helvetica Neue"/>
              </a:rPr>
              <a:t>•analysere relativt simple problemstillinger og dertil udvikle et program til løsning af problemerne</a:t>
            </a:r>
          </a:p>
          <a:p>
            <a:pPr marL="0" indent="0" algn="l">
              <a:buNone/>
            </a:pPr>
            <a:r>
              <a:rPr lang="da-DK" sz="1600" b="0" i="0" dirty="0">
                <a:solidFill>
                  <a:srgbClr val="333333"/>
                </a:solidFill>
                <a:effectLst/>
                <a:latin typeface="Helvetica Neue"/>
              </a:rPr>
              <a:t>skrive relativt simple, velfungerende programmer i et objektorienteret sprog på baggrund af en specifikation </a:t>
            </a:r>
          </a:p>
          <a:p>
            <a:pPr marL="0" indent="0">
              <a:buNone/>
            </a:pP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51106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D1719-024C-74F7-8BA0-E62F028A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Eksamen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EAC2195-CB3B-9495-4FD1-D1FD99B6E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 algn="ctr">
              <a:buNone/>
            </a:pP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timers skriftlig eksamen</a:t>
            </a:r>
          </a:p>
          <a:p>
            <a:pPr marL="0" indent="0" algn="ctr">
              <a:buNone/>
            </a:pP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 censur</a:t>
            </a:r>
          </a:p>
        </p:txBody>
      </p:sp>
    </p:spTree>
    <p:extLst>
      <p:ext uri="{BB962C8B-B14F-4D97-AF65-F5344CB8AC3E}">
        <p14:creationId xmlns:p14="http://schemas.microsoft.com/office/powerpoint/2010/main" val="2622750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(Meget) Foreløbig kursusplan OOP C++</a:t>
            </a:r>
          </a:p>
        </p:txBody>
      </p:sp>
      <p:sp>
        <p:nvSpPr>
          <p:cNvPr id="6147" name="Pladsholder til indhold 2"/>
          <p:cNvSpPr>
            <a:spLocks noGrp="1"/>
          </p:cNvSpPr>
          <p:nvPr>
            <p:ph idx="1"/>
          </p:nvPr>
        </p:nvSpPr>
        <p:spPr>
          <a:xfrm>
            <a:off x="179388" y="1981200"/>
            <a:ext cx="8496300" cy="4114800"/>
          </a:xfrm>
        </p:spPr>
        <p:txBody>
          <a:bodyPr/>
          <a:lstStyle/>
          <a:p>
            <a:pPr marL="914400" lvl="2" indent="0">
              <a:buNone/>
              <a:defRPr/>
            </a:pPr>
            <a:r>
              <a:rPr lang="da-DK" altLang="da-DK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6:	  Introduktion; udviklingsmiljø; det første program</a:t>
            </a:r>
          </a:p>
          <a:p>
            <a:pPr marL="914400" lvl="2" indent="0">
              <a:buNone/>
              <a:defRPr/>
            </a:pPr>
            <a:r>
              <a:rPr lang="da-DK" altLang="da-DK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7:	  Simple programelementer; sekvens, operatorer; intro. til klasser</a:t>
            </a:r>
          </a:p>
          <a:p>
            <a:pPr marL="914400" lvl="2" indent="0">
              <a:buNone/>
              <a:defRPr/>
            </a:pPr>
            <a:r>
              <a:rPr lang="da-DK" altLang="da-DK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8:	  Selektion og iteration; opgaver i Dato-klassen; arrays</a:t>
            </a:r>
          </a:p>
          <a:p>
            <a:pPr marL="914400" lvl="2" indent="0">
              <a:buNone/>
              <a:defRPr/>
            </a:pPr>
            <a:r>
              <a:rPr lang="da-DK" altLang="da-DK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9:	  Associering, aggregering og arv</a:t>
            </a:r>
          </a:p>
          <a:p>
            <a:pPr marL="914400" lvl="2" indent="0">
              <a:buNone/>
              <a:defRPr/>
            </a:pPr>
            <a:r>
              <a:rPr lang="da-DK" altLang="da-DK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10:	  Associering, aggregering og arv (fortsat)</a:t>
            </a:r>
          </a:p>
          <a:p>
            <a:pPr marL="914400" lvl="2" indent="0">
              <a:buNone/>
              <a:defRPr/>
            </a:pPr>
            <a:r>
              <a:rPr lang="da-DK" altLang="da-DK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11:	  Pointere; dynamisk hukommelsesallokering; operatoroverload</a:t>
            </a:r>
          </a:p>
          <a:p>
            <a:pPr marL="914400" lvl="2" indent="0">
              <a:buNone/>
              <a:defRPr/>
            </a:pPr>
            <a:r>
              <a:rPr lang="da-DK" altLang="da-DK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12:	  Opsamling og konsolidering</a:t>
            </a:r>
          </a:p>
          <a:p>
            <a:pPr marL="914400" lvl="2" indent="0">
              <a:buNone/>
              <a:defRPr/>
            </a:pPr>
            <a:r>
              <a:rPr lang="da-DK" altLang="da-DK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14:	  Opsamling og konsolidering</a:t>
            </a:r>
          </a:p>
          <a:p>
            <a:pPr marL="914400" lvl="2" indent="0">
              <a:buNone/>
            </a:pPr>
            <a:r>
              <a:rPr lang="da-DK" altLang="da-DK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15:	  Opgaveløsning	</a:t>
            </a:r>
          </a:p>
          <a:p>
            <a:pPr marL="914400" lvl="2" indent="0">
              <a:buNone/>
            </a:pPr>
            <a:r>
              <a:rPr lang="da-DK" altLang="da-DK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16:	  Introduktion til datastrukturer</a:t>
            </a:r>
          </a:p>
          <a:p>
            <a:pPr marL="914400" lvl="2" indent="0">
              <a:buNone/>
            </a:pPr>
            <a:r>
              <a:rPr lang="da-DK" altLang="da-DK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17:	  Repetition og opgaveløsning</a:t>
            </a:r>
          </a:p>
          <a:p>
            <a:pPr marL="914400" lvl="2" indent="0">
              <a:buNone/>
            </a:pPr>
            <a:r>
              <a:rPr lang="da-DK" altLang="da-DK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18:	  Prøveeksamen</a:t>
            </a:r>
          </a:p>
          <a:p>
            <a:pPr marL="914400" lvl="2" indent="0">
              <a:buNone/>
              <a:defRPr/>
            </a:pPr>
            <a:endParaRPr lang="da-DK" altLang="da-DK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None/>
              <a:defRPr/>
            </a:pPr>
            <a:endParaRPr lang="da-DK" altLang="da-DK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Udviklingsmiljø - IDE</a:t>
            </a:r>
          </a:p>
        </p:txBody>
      </p:sp>
      <p:sp>
        <p:nvSpPr>
          <p:cNvPr id="12291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a-DK" altLang="da-DK" dirty="0"/>
          </a:p>
          <a:p>
            <a:pPr marL="0" indent="0" algn="ctr">
              <a:buFontTx/>
              <a:buNone/>
            </a:pPr>
            <a:endParaRPr lang="da-DK" altLang="da-DK" dirty="0"/>
          </a:p>
          <a:p>
            <a:pPr marL="0" indent="0" algn="ctr">
              <a:buFontTx/>
              <a:buNone/>
            </a:pPr>
            <a:r>
              <a:rPr lang="da-DK" alt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Microsoft </a:t>
            </a:r>
          </a:p>
          <a:p>
            <a:pPr marL="0" indent="0" algn="ctr">
              <a:buFontTx/>
              <a:buNone/>
            </a:pPr>
            <a:r>
              <a:rPr lang="da-DK" alt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 Studio</a:t>
            </a:r>
          </a:p>
          <a:p>
            <a:pPr marL="0" indent="0" algn="ctr">
              <a:buFontTx/>
              <a:buNone/>
            </a:pPr>
            <a:r>
              <a:rPr lang="da-DK" alt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2022 eller tidligere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Undervisningsmaterialer?</a:t>
            </a:r>
          </a:p>
        </p:txBody>
      </p:sp>
      <p:sp>
        <p:nvSpPr>
          <p:cNvPr id="13315" name="Pladsholder til indhold 2"/>
          <p:cNvSpPr>
            <a:spLocks noGrp="1"/>
          </p:cNvSpPr>
          <p:nvPr>
            <p:ph idx="1"/>
          </p:nvPr>
        </p:nvSpPr>
        <p:spPr>
          <a:xfrm>
            <a:off x="323850" y="1981200"/>
            <a:ext cx="8496300" cy="4114800"/>
          </a:xfrm>
        </p:spPr>
        <p:txBody>
          <a:bodyPr/>
          <a:lstStyle/>
          <a:p>
            <a:pPr lvl="1"/>
            <a:r>
              <a:rPr lang="da-DK" alt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Egenproducerede/YouTube-videoer</a:t>
            </a:r>
          </a:p>
          <a:p>
            <a:pPr lvl="1"/>
            <a:endParaRPr lang="da-DK" altLang="da-D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a-DK" altLang="da-DK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”Engineering problem </a:t>
            </a:r>
            <a:r>
              <a:rPr lang="da-DK" altLang="da-DK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solving</a:t>
            </a:r>
            <a:r>
              <a:rPr lang="da-DK" altLang="da-DK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C++”, 4. udg.</a:t>
            </a:r>
            <a:r>
              <a:rPr lang="da-DK" alt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Dolores M. Etter &amp;  Jeanine A. </a:t>
            </a:r>
            <a:r>
              <a:rPr lang="da-DK" altLang="da-D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IngberGregorie</a:t>
            </a:r>
            <a:r>
              <a:rPr lang="da-DK" altLang="da-DK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al.</a:t>
            </a:r>
          </a:p>
          <a:p>
            <a:pPr lvl="1"/>
            <a:endParaRPr lang="da-DK" altLang="da-DK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a-DK" alt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da-DK" altLang="da-DK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Professional C++”, </a:t>
            </a:r>
            <a:r>
              <a:rPr lang="da-DK" altLang="da-DK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xth</a:t>
            </a:r>
            <a:r>
              <a:rPr lang="da-DK" altLang="da-DK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ed</a:t>
            </a:r>
            <a:r>
              <a:rPr lang="da-DK" alt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., </a:t>
            </a:r>
            <a:r>
              <a:rPr lang="da-DK" altLang="da-D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Gregorie</a:t>
            </a:r>
            <a:r>
              <a:rPr lang="da-DK" altLang="da-DK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al.</a:t>
            </a:r>
            <a:endParaRPr lang="da-DK" altLang="da-D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da-DK" altLang="da-DK" dirty="0">
                <a:hlinkClick r:id="rId2"/>
              </a:rPr>
              <a:t>www.cplusplus.com/doc/tutorial</a:t>
            </a:r>
            <a:endParaRPr lang="da-DK" altLang="da-DK" dirty="0"/>
          </a:p>
          <a:p>
            <a:pPr lvl="2"/>
            <a:r>
              <a:rPr lang="da-DK" altLang="da-DK" dirty="0">
                <a:hlinkClick r:id="rId3"/>
              </a:rPr>
              <a:t>www.cplusplus.com/reference</a:t>
            </a:r>
            <a:endParaRPr lang="da-DK" altLang="da-DK" dirty="0"/>
          </a:p>
          <a:p>
            <a:pPr lvl="1"/>
            <a:endParaRPr lang="da-DK" altLang="da-D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da-DK" altLang="da-DK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9674</TotalTime>
  <Words>1618</Words>
  <Application>Microsoft Office PowerPoint</Application>
  <PresentationFormat>Skærmshow (4:3)</PresentationFormat>
  <Paragraphs>234</Paragraphs>
  <Slides>46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46</vt:i4>
      </vt:variant>
    </vt:vector>
  </HeadingPairs>
  <TitlesOfParts>
    <vt:vector size="52" baseType="lpstr">
      <vt:lpstr>Calibri</vt:lpstr>
      <vt:lpstr>Courier New</vt:lpstr>
      <vt:lpstr>Helvetica Neue</vt:lpstr>
      <vt:lpstr>Times New Roman</vt:lpstr>
      <vt:lpstr>Trebuchet MS</vt:lpstr>
      <vt:lpstr>Default Design</vt:lpstr>
      <vt:lpstr>Objektorienteret Programmering i C++ </vt:lpstr>
      <vt:lpstr>Ole Dolriis - CV</vt:lpstr>
      <vt:lpstr>PowerPoint-præsentation</vt:lpstr>
      <vt:lpstr>Studieordning</vt:lpstr>
      <vt:lpstr>Studieordning</vt:lpstr>
      <vt:lpstr>Eksamen</vt:lpstr>
      <vt:lpstr>(Meget) Foreløbig kursusplan OOP C++</vt:lpstr>
      <vt:lpstr>Udviklingsmiljø - IDE</vt:lpstr>
      <vt:lpstr>Undervisningsmaterialer?</vt:lpstr>
      <vt:lpstr>ChatGPT</vt:lpstr>
      <vt:lpstr>Citat</vt:lpstr>
      <vt:lpstr>C++</vt:lpstr>
      <vt:lpstr>C++</vt:lpstr>
      <vt:lpstr>Underviserens opgave</vt:lpstr>
      <vt:lpstr>Den studerendes opgave</vt:lpstr>
      <vt:lpstr>Hvordan skal vi gribe det an?</vt:lpstr>
      <vt:lpstr>Hvad er et program?</vt:lpstr>
      <vt:lpstr>Typer af systemer</vt:lpstr>
      <vt:lpstr>Om programmer…</vt:lpstr>
      <vt:lpstr>Om programmering</vt:lpstr>
      <vt:lpstr>Om programmering</vt:lpstr>
      <vt:lpstr>Succesfuld programmerings forudsætninger</vt:lpstr>
      <vt:lpstr>PowerPoint-præsentation</vt:lpstr>
      <vt:lpstr>Programmeringssprog</vt:lpstr>
      <vt:lpstr>Niveauer</vt:lpstr>
      <vt:lpstr>High og low level programmer</vt:lpstr>
      <vt:lpstr>Hvad kan vi?</vt:lpstr>
      <vt:lpstr>Tilgangen</vt:lpstr>
      <vt:lpstr>Det første program</vt:lpstr>
      <vt:lpstr>Hvorfor OO og hvad går det ud på?</vt:lpstr>
      <vt:lpstr>Klassebegrebet</vt:lpstr>
      <vt:lpstr>En simpel klasse</vt:lpstr>
      <vt:lpstr>PowerPoint-præsentation</vt:lpstr>
      <vt:lpstr>PowerPoint-præsentation</vt:lpstr>
      <vt:lpstr>PowerPoint-præsentation</vt:lpstr>
      <vt:lpstr>Tekst</vt:lpstr>
      <vt:lpstr>Repræsentation</vt:lpstr>
      <vt:lpstr>ASCII alfabetet</vt:lpstr>
      <vt:lpstr>Forskellen på primitive datatyper og objekter (i runde tal)</vt:lpstr>
      <vt:lpstr>PowerPoint-præsentation</vt:lpstr>
      <vt:lpstr>PowerPoint-præsentation</vt:lpstr>
      <vt:lpstr>PowerPoint-præsentation</vt:lpstr>
      <vt:lpstr>PowerPoint-præsentation</vt:lpstr>
      <vt:lpstr>Har I set tutorials – om klasser?</vt:lpstr>
      <vt:lpstr>Mine kommentarer</vt:lpstr>
      <vt:lpstr>Forslag modtages gerne</vt:lpstr>
    </vt:vector>
  </TitlesOfParts>
  <Company>iot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Objektorienteret Programmering</dc:title>
  <dc:creator>od</dc:creator>
  <cp:lastModifiedBy>odolriis@gmail.com</cp:lastModifiedBy>
  <cp:revision>108</cp:revision>
  <dcterms:created xsi:type="dcterms:W3CDTF">2006-09-01T15:09:00Z</dcterms:created>
  <dcterms:modified xsi:type="dcterms:W3CDTF">2025-02-05T08:20:23Z</dcterms:modified>
</cp:coreProperties>
</file>