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11" r:id="rId3"/>
    <p:sldId id="320" r:id="rId4"/>
    <p:sldId id="284" r:id="rId5"/>
    <p:sldId id="263" r:id="rId6"/>
    <p:sldId id="264" r:id="rId7"/>
    <p:sldId id="310" r:id="rId8"/>
    <p:sldId id="335" r:id="rId9"/>
    <p:sldId id="299" r:id="rId10"/>
    <p:sldId id="322" r:id="rId11"/>
    <p:sldId id="308" r:id="rId12"/>
    <p:sldId id="309" r:id="rId13"/>
    <p:sldId id="331" r:id="rId14"/>
    <p:sldId id="301" r:id="rId15"/>
    <p:sldId id="333" r:id="rId16"/>
    <p:sldId id="332" r:id="rId17"/>
    <p:sldId id="336" r:id="rId18"/>
    <p:sldId id="304" r:id="rId19"/>
    <p:sldId id="305" r:id="rId20"/>
    <p:sldId id="306" r:id="rId21"/>
    <p:sldId id="307" r:id="rId2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91" autoAdjust="0"/>
    <p:restoredTop sz="94723" autoAdjust="0"/>
  </p:normalViewPr>
  <p:slideViewPr>
    <p:cSldViewPr>
      <p:cViewPr varScale="1">
        <p:scale>
          <a:sx n="70" d="100"/>
          <a:sy n="70" d="100"/>
        </p:scale>
        <p:origin x="560" y="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/>
              <a:t>Klik for at redigere titeltypografi i masteren</a:t>
            </a:r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D4BEF2-AC4E-43DE-A75C-34A2F1F31BFB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207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 i masteren</a:t>
            </a:r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typografi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4ADED2-94DF-4747-A4A0-38768521AD97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066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da-DK"/>
              <a:t>Klik for at redigere titeltypografi i masteren</a:t>
            </a:r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da-DK"/>
              <a:t>Klik for at redigere typografi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3F85F0-637D-4BBB-93CB-4F2DF364769B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480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 i masteren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typografi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48FA3A-50C4-49A2-9739-65E80967C6D7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555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/>
              <a:t>Klik for at redigere titeltypografi i masteren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a-DK"/>
              <a:t>Klik for at redigere typografi i masteren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ED3311-0BFF-4A96-9A45-42C7FAD4967E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625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 i masteren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/>
              <a:t>Klik for at redigere typografi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/>
              <a:t>Klik for at redigere typografi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2E61F4-C2EE-45EE-8BE4-ED4C8870D1C2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115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a-DK"/>
              <a:t>Klik for at redigere titeltypografi i masteren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typografi i masteren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/>
              <a:t>Klik for at redigere typografi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typografi i masteren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/>
              <a:t>Klik for at redigere typografi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030EB7-AC4C-484B-8850-E7C6E7325DE5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02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 i masteren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568E69-CB61-4367-B0EB-498D0E58060A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8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A039A0-E5FE-49F6-9722-8CC29B8B3C6A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319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/>
              <a:t>Klik for at redigere titeltypografi i masteren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typografi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typografi i masteren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45B604-2A78-4491-937F-94ECDC71D5A1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501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/>
              <a:t>Klik for at redigere titeltypografi i masteren</a:t>
            </a:r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a-DK" noProof="0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typografi i masteren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82758F-83D4-458D-96A3-B47A04BBA333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469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da-DK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da-DK"/>
              <a:t>Click to edit Master text styles</a:t>
            </a:r>
          </a:p>
          <a:p>
            <a:pPr lvl="1"/>
            <a:r>
              <a:rPr lang="en-US" altLang="da-DK"/>
              <a:t>Second level</a:t>
            </a:r>
          </a:p>
          <a:p>
            <a:pPr lvl="2"/>
            <a:r>
              <a:rPr lang="en-US" altLang="da-DK"/>
              <a:t>Third level</a:t>
            </a:r>
          </a:p>
          <a:p>
            <a:pPr lvl="3"/>
            <a:r>
              <a:rPr lang="en-US" altLang="da-DK"/>
              <a:t>Fourth level</a:t>
            </a:r>
          </a:p>
          <a:p>
            <a:pPr lvl="4"/>
            <a:r>
              <a:rPr lang="en-US" altLang="da-DK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Times New Roman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Times New Roman" charset="0"/>
                <a:cs typeface="+mn-cs"/>
              </a:defRPr>
            </a:lvl1pPr>
          </a:lstStyle>
          <a:p>
            <a:pPr>
              <a:defRPr/>
            </a:pPr>
            <a:fld id="{6A156E2B-97B3-4685-8928-7089402BEB97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9388" y="1340768"/>
            <a:ext cx="8856662" cy="2088232"/>
          </a:xfrm>
        </p:spPr>
        <p:txBody>
          <a:bodyPr/>
          <a:lstStyle/>
          <a:p>
            <a:pPr eaLnBrk="1" hangingPunct="1"/>
            <a:r>
              <a:rPr lang="en-US" altLang="da-DK" dirty="0" err="1">
                <a:latin typeface="Calibri" pitchFamily="34" charset="0"/>
              </a:rPr>
              <a:t>Objektorienteret</a:t>
            </a:r>
            <a:br>
              <a:rPr lang="en-US" altLang="da-DK" dirty="0">
                <a:latin typeface="Calibri" pitchFamily="34" charset="0"/>
              </a:rPr>
            </a:br>
            <a:r>
              <a:rPr lang="en-US" altLang="da-DK" dirty="0" err="1">
                <a:latin typeface="Calibri" pitchFamily="34" charset="0"/>
              </a:rPr>
              <a:t>Programmering</a:t>
            </a:r>
            <a:br>
              <a:rPr lang="en-US" altLang="da-DK" dirty="0">
                <a:latin typeface="Calibri" pitchFamily="34" charset="0"/>
              </a:rPr>
            </a:br>
            <a:r>
              <a:rPr lang="en-US" altLang="da-DK" dirty="0" err="1">
                <a:latin typeface="Calibri" pitchFamily="34" charset="0"/>
              </a:rPr>
              <a:t>i</a:t>
            </a:r>
            <a:r>
              <a:rPr lang="en-US" altLang="da-DK" dirty="0">
                <a:latin typeface="Calibri" pitchFamily="34" charset="0"/>
              </a:rPr>
              <a:t> C++ 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da-DK" altLang="da-DK" dirty="0">
                <a:latin typeface="Calibri" pitchFamily="34" charset="0"/>
              </a:rPr>
              <a:t>20. februar 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72C7BE-7E7B-428D-858C-02545FFF2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Tilgangen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468047FC-82AE-4075-900D-2C0A42B770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 går i gang med at skrive de første programmer allerede nu.</a:t>
            </a:r>
          </a:p>
          <a:p>
            <a:pPr marL="0" indent="0">
              <a:buNone/>
            </a:pPr>
            <a:r>
              <a:rPr lang="da-DK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Derfor vil der være en hel del ting, som I måske ikke forstår fra start af; men det kommer I til ”as </a:t>
            </a:r>
            <a:r>
              <a:rPr lang="da-DK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</a:t>
            </a:r>
            <a:r>
              <a:rPr lang="da-DK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go”.</a:t>
            </a:r>
          </a:p>
          <a:p>
            <a:pPr marL="0" indent="0">
              <a:buNone/>
            </a:pPr>
            <a:r>
              <a:rPr lang="da-DK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Det er min erfaring, at det er den mest effektive pædagogiske metode.</a:t>
            </a:r>
          </a:p>
          <a:p>
            <a:pPr marL="0" indent="0">
              <a:buNone/>
            </a:pPr>
            <a:r>
              <a:rPr lang="da-DK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Men jeg er naturligvis helt med på, at folk lærer forskelligt.</a:t>
            </a:r>
          </a:p>
        </p:txBody>
      </p:sp>
    </p:spTree>
    <p:extLst>
      <p:ext uri="{BB962C8B-B14F-4D97-AF65-F5344CB8AC3E}">
        <p14:creationId xmlns:p14="http://schemas.microsoft.com/office/powerpoint/2010/main" val="42467641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dirty="0">
                <a:latin typeface="Calibri" panose="020F0502020204030204" pitchFamily="34" charset="0"/>
              </a:rPr>
              <a:t>Klassebegrebet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67544" y="1981200"/>
            <a:ext cx="8280920" cy="4114800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da-DK" dirty="0">
                <a:latin typeface="Calibri" panose="020F0502020204030204" pitchFamily="34" charset="0"/>
              </a:rPr>
              <a:t>En </a:t>
            </a:r>
            <a:r>
              <a:rPr lang="da-DK" i="1" dirty="0">
                <a:latin typeface="Calibri" panose="020F0502020204030204" pitchFamily="34" charset="0"/>
              </a:rPr>
              <a:t>klasse</a:t>
            </a:r>
            <a:r>
              <a:rPr lang="da-DK" dirty="0">
                <a:latin typeface="Calibri" panose="020F0502020204030204" pitchFamily="34" charset="0"/>
              </a:rPr>
              <a:t> i C++ (og andre objektorienterede sprog) kan beskrives som en skabelon for </a:t>
            </a:r>
            <a:r>
              <a:rPr lang="da-DK" i="1" dirty="0">
                <a:latin typeface="Calibri" panose="020F0502020204030204" pitchFamily="34" charset="0"/>
              </a:rPr>
              <a:t>objekter</a:t>
            </a:r>
            <a:r>
              <a:rPr lang="da-DK" dirty="0">
                <a:latin typeface="Calibri" panose="020F0502020204030204" pitchFamily="34" charset="0"/>
              </a:rPr>
              <a:t>. Objekter er karakteriseret ved at have:</a:t>
            </a:r>
          </a:p>
          <a:p>
            <a:pPr lvl="1">
              <a:defRPr/>
            </a:pPr>
            <a:r>
              <a:rPr lang="da-DK" dirty="0">
                <a:latin typeface="Calibri" panose="020F0502020204030204" pitchFamily="34" charset="0"/>
              </a:rPr>
              <a:t>Identitet</a:t>
            </a:r>
          </a:p>
          <a:p>
            <a:pPr lvl="1">
              <a:defRPr/>
            </a:pPr>
            <a:r>
              <a:rPr lang="da-DK" dirty="0">
                <a:latin typeface="Calibri" panose="020F0502020204030204" pitchFamily="34" charset="0"/>
              </a:rPr>
              <a:t>Tilstand</a:t>
            </a:r>
          </a:p>
          <a:p>
            <a:pPr lvl="1">
              <a:defRPr/>
            </a:pPr>
            <a:r>
              <a:rPr lang="da-DK" dirty="0">
                <a:latin typeface="Calibri" panose="020F0502020204030204" pitchFamily="34" charset="0"/>
              </a:rPr>
              <a:t>Adfærd</a:t>
            </a:r>
          </a:p>
          <a:p>
            <a:pPr marL="0" indent="0">
              <a:buNone/>
              <a:defRPr/>
            </a:pPr>
            <a:r>
              <a:rPr lang="da-DK" dirty="0">
                <a:latin typeface="Calibri" panose="020F0502020204030204" pitchFamily="34" charset="0"/>
              </a:rPr>
              <a:t>Objekter er forekomster eller instanser af klasser.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dirty="0">
                <a:latin typeface="Calibri" panose="020F0502020204030204" pitchFamily="34" charset="0"/>
              </a:rPr>
              <a:t>En simpel klasse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57200" y="1600200"/>
            <a:ext cx="8578850" cy="45259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da-DK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da-DK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r>
              <a:rPr lang="da-DK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da-DK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da-DK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da-DK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da-DK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namespace</a:t>
            </a:r>
            <a:r>
              <a:rPr lang="da-DK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da-DK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da-DK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a-DK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Bil</a:t>
            </a:r>
          </a:p>
          <a:p>
            <a:pPr marL="0" indent="0">
              <a:buNone/>
            </a:pPr>
            <a:r>
              <a:rPr lang="da-DK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da-DK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public:</a:t>
            </a:r>
          </a:p>
          <a:p>
            <a:pPr marL="0" indent="0">
              <a:buNone/>
            </a:pPr>
            <a:r>
              <a:rPr lang="da-DK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Bil();</a:t>
            </a:r>
          </a:p>
          <a:p>
            <a:pPr marL="0" indent="0">
              <a:buNone/>
            </a:pPr>
            <a:r>
              <a:rPr lang="da-DK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Bil(</a:t>
            </a:r>
            <a:r>
              <a:rPr lang="da-DK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da-DK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a-DK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a-DK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da-DK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da-DK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da-DK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getRegNr</a:t>
            </a:r>
            <a:r>
              <a:rPr lang="da-DK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da-DK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da-DK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a-DK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getAargang</a:t>
            </a:r>
            <a:r>
              <a:rPr lang="da-DK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da-DK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~Bil();</a:t>
            </a:r>
          </a:p>
          <a:p>
            <a:pPr marL="0" indent="0">
              <a:buNone/>
            </a:pPr>
            <a:r>
              <a:rPr lang="da-DK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private:</a:t>
            </a:r>
          </a:p>
          <a:p>
            <a:pPr marL="0" indent="0">
              <a:buNone/>
            </a:pPr>
            <a:r>
              <a:rPr lang="da-DK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// Attributter er ALTID private</a:t>
            </a:r>
          </a:p>
          <a:p>
            <a:pPr marL="0" indent="0">
              <a:buNone/>
            </a:pPr>
            <a:r>
              <a:rPr lang="da-DK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da-DK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da-DK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regNr</a:t>
            </a:r>
            <a:r>
              <a:rPr lang="da-DK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da-DK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da-DK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a-DK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aargang</a:t>
            </a:r>
            <a:r>
              <a:rPr lang="da-DK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da-DK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C4EBCD-741D-885C-AE40-9F6436FC3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Repræsentation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0407B13-3007-5B27-9A46-CD16AD50AE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3728" y="2996952"/>
            <a:ext cx="6334472" cy="3099048"/>
          </a:xfrm>
        </p:spPr>
        <p:txBody>
          <a:bodyPr/>
          <a:lstStyle/>
          <a:p>
            <a:r>
              <a:rPr lang="da-DK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 bit er mindste enhed: 0 eller 1</a:t>
            </a:r>
          </a:p>
          <a:p>
            <a:r>
              <a:rPr lang="da-DK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 byte fylder 8 bits</a:t>
            </a:r>
          </a:p>
          <a:p>
            <a:pPr marL="0" indent="0">
              <a:buNone/>
            </a:pPr>
            <a:endParaRPr lang="da-DK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2985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Simple</a:t>
            </a:r>
            <a:r>
              <a:rPr lang="da-DK" altLang="da-DK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/primitive </a:t>
            </a:r>
            <a:r>
              <a:rPr lang="da-DK" altLang="da-DK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datatyper</a:t>
            </a:r>
          </a:p>
        </p:txBody>
      </p:sp>
      <p:sp>
        <p:nvSpPr>
          <p:cNvPr id="33795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da-DK" altLang="da-DK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da-DK" altLang="da-DK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		heltal		4 bytes</a:t>
            </a:r>
          </a:p>
          <a:p>
            <a:pPr marL="0" indent="0">
              <a:buFontTx/>
              <a:buNone/>
            </a:pPr>
            <a:r>
              <a:rPr lang="da-DK" altLang="da-DK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Long			heltal		8 bytes</a:t>
            </a:r>
          </a:p>
          <a:p>
            <a:pPr marL="0" indent="0">
              <a:buFontTx/>
              <a:buNone/>
            </a:pPr>
            <a:r>
              <a:rPr lang="da-DK" altLang="da-DK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float</a:t>
            </a:r>
            <a:r>
              <a:rPr lang="da-DK" altLang="da-DK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		decimaltal		4 bytes</a:t>
            </a:r>
          </a:p>
          <a:p>
            <a:pPr marL="0" indent="0">
              <a:buFontTx/>
              <a:buNone/>
            </a:pPr>
            <a:r>
              <a:rPr lang="da-DK" altLang="da-DK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double		decimaltal		8 bytes</a:t>
            </a:r>
          </a:p>
          <a:p>
            <a:pPr marL="0" indent="0">
              <a:buFontTx/>
              <a:buNone/>
            </a:pPr>
            <a:r>
              <a:rPr lang="da-DK" altLang="da-DK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char</a:t>
            </a:r>
            <a:r>
              <a:rPr lang="da-DK" altLang="da-DK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		karakter		1 byte</a:t>
            </a:r>
          </a:p>
          <a:p>
            <a:pPr marL="0" indent="0">
              <a:buFontTx/>
              <a:buNone/>
            </a:pPr>
            <a:r>
              <a:rPr lang="da-DK" altLang="da-DK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bool</a:t>
            </a:r>
            <a:r>
              <a:rPr lang="da-DK" altLang="da-DK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		true/false		1 byte		</a:t>
            </a:r>
          </a:p>
          <a:p>
            <a:pPr marL="0" indent="0">
              <a:buFontTx/>
              <a:buNone/>
            </a:pPr>
            <a:endParaRPr lang="da-DK" altLang="da-DK" dirty="0"/>
          </a:p>
          <a:p>
            <a:pPr marL="0" indent="0" algn="ctr">
              <a:buFontTx/>
              <a:buNone/>
            </a:pPr>
            <a:r>
              <a:rPr lang="da-DK" altLang="da-DK" sz="4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types</a:t>
            </a:r>
          </a:p>
          <a:p>
            <a:pPr marL="0" indent="0" algn="ctr">
              <a:buFontTx/>
              <a:buNone/>
            </a:pPr>
            <a:r>
              <a:rPr lang="da-DK" altLang="da-DK" sz="4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også kaldet</a:t>
            </a:r>
          </a:p>
          <a:p>
            <a:pPr marL="0" indent="0" algn="ctr">
              <a:buFontTx/>
              <a:buNone/>
            </a:pPr>
            <a:r>
              <a:rPr lang="da-DK" altLang="da-DK" sz="4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Primitive </a:t>
            </a:r>
            <a:r>
              <a:rPr lang="da-DK" altLang="da-DK" sz="4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datyper</a:t>
            </a:r>
            <a:endParaRPr lang="da-DK" altLang="da-DK" sz="4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96893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65B5B5-8029-2E41-705B-5013D9AD1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Tekst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2D501207-6EC7-B744-A833-F8A10E5ED2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981200"/>
            <a:ext cx="8062664" cy="4114800"/>
          </a:xfrm>
        </p:spPr>
        <p:txBody>
          <a:bodyPr/>
          <a:lstStyle/>
          <a:p>
            <a:r>
              <a:rPr lang="da-DK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Tekst gemmes i objekter af klassen </a:t>
            </a:r>
            <a:r>
              <a:rPr lang="da-DK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string</a:t>
            </a:r>
            <a:r>
              <a:rPr lang="da-DK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da-DK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Strings</a:t>
            </a:r>
            <a:r>
              <a:rPr lang="da-DK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er arrays af datatypen </a:t>
            </a:r>
            <a:r>
              <a:rPr lang="da-DK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char</a:t>
            </a:r>
            <a:r>
              <a:rPr lang="da-DK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da-DK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at bruge </a:t>
            </a:r>
            <a:r>
              <a:rPr lang="da-DK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strings</a:t>
            </a:r>
            <a:r>
              <a:rPr lang="da-DK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skal man skrive: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da-DK" dirty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045512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0D95AF-621D-30CC-A2CF-C90138D1B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ASCII alfabetet</a:t>
            </a:r>
          </a:p>
        </p:txBody>
      </p:sp>
      <p:pic>
        <p:nvPicPr>
          <p:cNvPr id="5" name="Pladsholder til indhold 4" descr="Et billede, der indeholder tekst, menu, nummer/tal, skærmbillede&#10;&#10;Automatisk genereret beskrivelse">
            <a:extLst>
              <a:ext uri="{FF2B5EF4-FFF2-40B4-BE49-F238E27FC236}">
                <a16:creationId xmlns:a16="http://schemas.microsoft.com/office/drawing/2014/main" id="{D2E14804-9574-5C65-1BA4-42073053AE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547" y="1981200"/>
            <a:ext cx="7010906" cy="4114800"/>
          </a:xfrm>
        </p:spPr>
      </p:pic>
    </p:spTree>
    <p:extLst>
      <p:ext uri="{BB962C8B-B14F-4D97-AF65-F5344CB8AC3E}">
        <p14:creationId xmlns:p14="http://schemas.microsoft.com/office/powerpoint/2010/main" val="33792086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6895F7-CCE6-5921-3E01-88F9EC08B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Forskellen på primitive datatyper</a:t>
            </a:r>
            <a:br>
              <a:rPr lang="da-DK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da-DK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og objekter (i runde tal)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09DDEF37-757E-083C-5B04-0148AB4E74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endParaRPr lang="da-DK" dirty="0"/>
          </a:p>
          <a:p>
            <a:pPr marL="0" indent="0" algn="ctr">
              <a:buNone/>
            </a:pPr>
            <a:r>
              <a:rPr lang="da-DK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Primitive datatyper har fast længde.</a:t>
            </a:r>
          </a:p>
          <a:p>
            <a:pPr marL="0" indent="0" algn="ctr">
              <a:buNone/>
            </a:pPr>
            <a:r>
              <a:rPr lang="da-DK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Det har objekter som udgangspunkt IKKE.</a:t>
            </a:r>
          </a:p>
        </p:txBody>
      </p:sp>
    </p:spTree>
    <p:extLst>
      <p:ext uri="{BB962C8B-B14F-4D97-AF65-F5344CB8AC3E}">
        <p14:creationId xmlns:p14="http://schemas.microsoft.com/office/powerpoint/2010/main" val="16465012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 altLang="da-DK"/>
          </a:p>
        </p:txBody>
      </p:sp>
      <p:sp>
        <p:nvSpPr>
          <p:cNvPr id="36867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da-DK" altLang="da-DK" dirty="0"/>
          </a:p>
          <a:p>
            <a:pPr marL="0" indent="0">
              <a:buFontTx/>
              <a:buNone/>
            </a:pPr>
            <a:endParaRPr lang="da-DK" altLang="da-DK" dirty="0"/>
          </a:p>
          <a:p>
            <a:pPr marL="0" indent="0" algn="ctr">
              <a:buFontTx/>
              <a:buNone/>
            </a:pPr>
            <a:r>
              <a:rPr lang="da-DK" altLang="da-DK" sz="4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Operators</a:t>
            </a:r>
          </a:p>
        </p:txBody>
      </p:sp>
    </p:spTree>
    <p:extLst>
      <p:ext uri="{BB962C8B-B14F-4D97-AF65-F5344CB8AC3E}">
        <p14:creationId xmlns:p14="http://schemas.microsoft.com/office/powerpoint/2010/main" val="2073965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11125"/>
            <a:ext cx="8201025" cy="663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0081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dirty="0"/>
              <a:t>C</a:t>
            </a:r>
            <a:r>
              <a:rPr lang="da-DK" altLang="da-DK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++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endParaRPr lang="da-DK" dirty="0"/>
          </a:p>
          <a:p>
            <a:pPr marL="0" indent="0">
              <a:buFontTx/>
              <a:buNone/>
              <a:defRPr/>
            </a:pPr>
            <a:r>
              <a:rPr lang="da-DK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er et nærmest astronomisk stort programmeringssprog med et klassebibliotek, så Guderne må sig forbarme, og intet levende menneske har detaljeret overblik over.</a:t>
            </a:r>
          </a:p>
          <a:p>
            <a:pPr marL="0" indent="0">
              <a:buFontTx/>
              <a:buNone/>
              <a:defRPr/>
            </a:pPr>
            <a:r>
              <a:rPr lang="da-DK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Ergo, I må ikke forvente, at jeg kan hjælpe jer med det hele </a:t>
            </a:r>
            <a:r>
              <a:rPr lang="da-DK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</a:t>
            </a:r>
            <a:endParaRPr lang="da-DK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438" y="260350"/>
            <a:ext cx="8397875" cy="626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497522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Pladsholder til indhold 2"/>
          <p:cNvSpPr>
            <a:spLocks noGrp="1"/>
          </p:cNvSpPr>
          <p:nvPr>
            <p:ph idx="1"/>
          </p:nvPr>
        </p:nvSpPr>
        <p:spPr>
          <a:xfrm>
            <a:off x="457200" y="476250"/>
            <a:ext cx="8229600" cy="5649913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da-DK" altLang="da-DK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Evalueringsrækkefølge  for beregningsudtryk:</a:t>
            </a:r>
          </a:p>
          <a:p>
            <a:pPr marL="0" indent="0">
              <a:buFontTx/>
              <a:buNone/>
            </a:pPr>
            <a:endParaRPr lang="da-DK" altLang="da-DK" sz="2400" dirty="0"/>
          </a:p>
        </p:txBody>
      </p:sp>
      <p:pic>
        <p:nvPicPr>
          <p:cNvPr id="3993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844675"/>
            <a:ext cx="83820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664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C</a:t>
            </a:r>
            <a:r>
              <a:rPr lang="da-DK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++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er en stor pædagogisk udfordring som begyndersprog.</a:t>
            </a:r>
          </a:p>
          <a:p>
            <a:pPr marL="0" indent="0">
              <a:buNone/>
            </a:pPr>
            <a:r>
              <a:rPr lang="da-DK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Compileren er tit både besværlig og uforståelig – det samme kan fejlmeddelelserne være.</a:t>
            </a:r>
          </a:p>
          <a:p>
            <a:pPr marL="0" indent="0">
              <a:buNone/>
            </a:pPr>
            <a:r>
              <a:rPr lang="da-DK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 lidt overfladisk tilgang her i starten kan derfor være nyttig i forhold til realistiske læringsmål.</a:t>
            </a:r>
          </a:p>
          <a:p>
            <a:pPr marL="0" indent="0">
              <a:buNone/>
            </a:pPr>
            <a:r>
              <a:rPr lang="da-DK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Det er ikke meningen, at I skal forstå det hele til bunds her på 2. semester</a:t>
            </a:r>
            <a:r>
              <a:rPr lang="da-DK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0498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dirty="0">
                <a:latin typeface="Calibri" pitchFamily="34" charset="0"/>
              </a:rPr>
              <a:t>Om programmer…</a:t>
            </a:r>
            <a:endParaRPr lang="en-US" altLang="da-DK" dirty="0">
              <a:latin typeface="Calibri" pitchFamily="34" charset="0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da-DK" dirty="0">
                <a:latin typeface="Calibri" pitchFamily="34" charset="0"/>
              </a:rPr>
              <a:t>“… et program </a:t>
            </a:r>
            <a:r>
              <a:rPr lang="en-US" altLang="da-DK" dirty="0" err="1">
                <a:latin typeface="Calibri" pitchFamily="34" charset="0"/>
              </a:rPr>
              <a:t>er</a:t>
            </a:r>
            <a:r>
              <a:rPr lang="en-US" altLang="da-DK" dirty="0">
                <a:latin typeface="Calibri" pitchFamily="34" charset="0"/>
              </a:rPr>
              <a:t> kun </a:t>
            </a:r>
            <a:r>
              <a:rPr lang="en-US" altLang="da-DK" dirty="0" err="1">
                <a:latin typeface="Calibri" pitchFamily="34" charset="0"/>
              </a:rPr>
              <a:t>fejlfrit</a:t>
            </a:r>
            <a:r>
              <a:rPr lang="en-US" altLang="da-DK" dirty="0">
                <a:latin typeface="Calibri" pitchFamily="34" charset="0"/>
              </a:rPr>
              <a:t>, </a:t>
            </a:r>
            <a:r>
              <a:rPr lang="en-US" altLang="da-DK" dirty="0" err="1">
                <a:latin typeface="Calibri" pitchFamily="34" charset="0"/>
              </a:rPr>
              <a:t>indtil</a:t>
            </a:r>
            <a:r>
              <a:rPr lang="en-US" altLang="da-DK" dirty="0">
                <a:latin typeface="Calibri" pitchFamily="34" charset="0"/>
              </a:rPr>
              <a:t> man finder den </a:t>
            </a:r>
            <a:r>
              <a:rPr lang="en-US" altLang="da-DK" dirty="0" err="1">
                <a:latin typeface="Calibri" pitchFamily="34" charset="0"/>
              </a:rPr>
              <a:t>næste</a:t>
            </a:r>
            <a:r>
              <a:rPr lang="en-US" altLang="da-DK" dirty="0">
                <a:latin typeface="Calibri" pitchFamily="34" charset="0"/>
              </a:rPr>
              <a:t> </a:t>
            </a:r>
            <a:r>
              <a:rPr lang="en-US" altLang="da-DK" dirty="0" err="1">
                <a:latin typeface="Calibri" pitchFamily="34" charset="0"/>
              </a:rPr>
              <a:t>fejl</a:t>
            </a:r>
            <a:r>
              <a:rPr lang="en-US" altLang="da-DK" dirty="0">
                <a:latin typeface="Calibri" pitchFamily="34" charset="0"/>
              </a:rPr>
              <a:t>.”</a:t>
            </a:r>
          </a:p>
          <a:p>
            <a:pPr eaLnBrk="1" hangingPunct="1">
              <a:buFontTx/>
              <a:buNone/>
            </a:pPr>
            <a:endParaRPr lang="en-US" altLang="da-DK" dirty="0">
              <a:latin typeface="Calibri" pitchFamily="34" charset="0"/>
            </a:endParaRPr>
          </a:p>
          <a:p>
            <a:pPr eaLnBrk="1" hangingPunct="1">
              <a:buFontTx/>
              <a:buNone/>
            </a:pPr>
            <a:r>
              <a:rPr lang="en-US" altLang="da-DK" dirty="0">
                <a:latin typeface="Calibri" pitchFamily="34" charset="0"/>
              </a:rPr>
              <a:t>“At </a:t>
            </a:r>
            <a:r>
              <a:rPr lang="en-US" altLang="da-DK" dirty="0" err="1">
                <a:latin typeface="Calibri" pitchFamily="34" charset="0"/>
              </a:rPr>
              <a:t>skrive</a:t>
            </a:r>
            <a:r>
              <a:rPr lang="en-US" altLang="da-DK" dirty="0">
                <a:latin typeface="Calibri" pitchFamily="34" charset="0"/>
              </a:rPr>
              <a:t> et program </a:t>
            </a:r>
            <a:r>
              <a:rPr lang="en-US" altLang="da-DK" dirty="0" err="1">
                <a:latin typeface="Calibri" pitchFamily="34" charset="0"/>
              </a:rPr>
              <a:t>har</a:t>
            </a:r>
            <a:r>
              <a:rPr lang="en-US" altLang="da-DK" dirty="0">
                <a:latin typeface="Calibri" pitchFamily="34" charset="0"/>
              </a:rPr>
              <a:t> mere </a:t>
            </a:r>
            <a:r>
              <a:rPr lang="en-US" altLang="da-DK" dirty="0" err="1">
                <a:latin typeface="Calibri" pitchFamily="34" charset="0"/>
              </a:rPr>
              <a:t>til</a:t>
            </a:r>
            <a:r>
              <a:rPr lang="en-US" altLang="da-DK" dirty="0">
                <a:latin typeface="Calibri" pitchFamily="34" charset="0"/>
              </a:rPr>
              <a:t> </a:t>
            </a:r>
            <a:r>
              <a:rPr lang="en-US" altLang="da-DK" dirty="0" err="1">
                <a:latin typeface="Calibri" pitchFamily="34" charset="0"/>
              </a:rPr>
              <a:t>fælles</a:t>
            </a:r>
            <a:r>
              <a:rPr lang="en-US" altLang="da-DK" dirty="0">
                <a:latin typeface="Calibri" pitchFamily="34" charset="0"/>
              </a:rPr>
              <a:t> med at </a:t>
            </a:r>
            <a:r>
              <a:rPr lang="en-US" altLang="da-DK" dirty="0" err="1">
                <a:latin typeface="Calibri" pitchFamily="34" charset="0"/>
              </a:rPr>
              <a:t>skrive</a:t>
            </a:r>
            <a:r>
              <a:rPr lang="en-US" altLang="da-DK" dirty="0">
                <a:latin typeface="Calibri" pitchFamily="34" charset="0"/>
              </a:rPr>
              <a:t> </a:t>
            </a:r>
            <a:r>
              <a:rPr lang="en-US" altLang="da-DK" dirty="0" err="1">
                <a:latin typeface="Calibri" pitchFamily="34" charset="0"/>
              </a:rPr>
              <a:t>en</a:t>
            </a:r>
            <a:r>
              <a:rPr lang="en-US" altLang="da-DK" dirty="0">
                <a:latin typeface="Calibri" pitchFamily="34" charset="0"/>
              </a:rPr>
              <a:t> bog end med at </a:t>
            </a:r>
            <a:r>
              <a:rPr lang="en-US" altLang="da-DK" dirty="0" err="1">
                <a:latin typeface="Calibri" pitchFamily="34" charset="0"/>
              </a:rPr>
              <a:t>konstruere</a:t>
            </a:r>
            <a:r>
              <a:rPr lang="en-US" altLang="da-DK" dirty="0">
                <a:latin typeface="Calibri" pitchFamily="34" charset="0"/>
              </a:rPr>
              <a:t> </a:t>
            </a:r>
            <a:r>
              <a:rPr lang="en-US" altLang="da-DK" dirty="0" err="1">
                <a:latin typeface="Calibri" pitchFamily="34" charset="0"/>
              </a:rPr>
              <a:t>en</a:t>
            </a:r>
            <a:r>
              <a:rPr lang="en-US" altLang="da-DK" dirty="0">
                <a:latin typeface="Calibri" pitchFamily="34" charset="0"/>
              </a:rPr>
              <a:t> </a:t>
            </a:r>
            <a:r>
              <a:rPr lang="en-US" altLang="da-DK" dirty="0" err="1">
                <a:latin typeface="Calibri" pitchFamily="34" charset="0"/>
              </a:rPr>
              <a:t>hvilken</a:t>
            </a:r>
            <a:r>
              <a:rPr lang="en-US" altLang="da-DK" dirty="0">
                <a:latin typeface="Calibri" pitchFamily="34" charset="0"/>
              </a:rPr>
              <a:t> </a:t>
            </a:r>
            <a:r>
              <a:rPr lang="en-US" altLang="da-DK" dirty="0" err="1">
                <a:latin typeface="Calibri" pitchFamily="34" charset="0"/>
              </a:rPr>
              <a:t>som</a:t>
            </a:r>
            <a:r>
              <a:rPr lang="en-US" altLang="da-DK" dirty="0">
                <a:latin typeface="Calibri" pitchFamily="34" charset="0"/>
              </a:rPr>
              <a:t> </a:t>
            </a:r>
            <a:r>
              <a:rPr lang="en-US" altLang="da-DK" dirty="0" err="1">
                <a:latin typeface="Calibri" pitchFamily="34" charset="0"/>
              </a:rPr>
              <a:t>helst</a:t>
            </a:r>
            <a:r>
              <a:rPr lang="en-US" altLang="da-DK" dirty="0">
                <a:latin typeface="Calibri" pitchFamily="34" charset="0"/>
              </a:rPr>
              <a:t> </a:t>
            </a:r>
            <a:r>
              <a:rPr lang="en-US" altLang="da-DK" dirty="0" err="1">
                <a:latin typeface="Calibri" pitchFamily="34" charset="0"/>
              </a:rPr>
              <a:t>fysisk</a:t>
            </a:r>
            <a:r>
              <a:rPr lang="en-US" altLang="da-DK" dirty="0">
                <a:latin typeface="Calibri" pitchFamily="34" charset="0"/>
              </a:rPr>
              <a:t> </a:t>
            </a:r>
            <a:r>
              <a:rPr lang="en-US" altLang="da-DK" dirty="0" err="1">
                <a:latin typeface="Calibri" pitchFamily="34" charset="0"/>
              </a:rPr>
              <a:t>genstand</a:t>
            </a:r>
            <a:r>
              <a:rPr lang="en-US" altLang="da-DK" dirty="0">
                <a:latin typeface="Calibri" pitchFamily="34" charset="0"/>
              </a:rPr>
              <a:t>.”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dirty="0">
                <a:latin typeface="Calibri" pitchFamily="34" charset="0"/>
              </a:rPr>
              <a:t>Om programmering</a:t>
            </a:r>
            <a:endParaRPr lang="en-US" altLang="da-DK" dirty="0">
              <a:latin typeface="Calibri" pitchFamily="34" charset="0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0063" y="2028825"/>
            <a:ext cx="7958137" cy="4114800"/>
          </a:xfrm>
        </p:spPr>
        <p:txBody>
          <a:bodyPr/>
          <a:lstStyle/>
          <a:p>
            <a:pPr marL="533400" indent="-533400" eaLnBrk="1" hangingPunct="1">
              <a:lnSpc>
                <a:spcPct val="90000"/>
              </a:lnSpc>
              <a:buFontTx/>
              <a:buAutoNum type="arabicPeriod"/>
            </a:pPr>
            <a:r>
              <a:rPr lang="da-DK" altLang="da-DK" sz="2800" dirty="0">
                <a:latin typeface="Calibri" pitchFamily="34" charset="0"/>
              </a:rPr>
              <a:t>A få et lille program til at virke er meget nemt, og det kan bevises matematisk, at det er fejlfrit.</a:t>
            </a:r>
          </a:p>
          <a:p>
            <a:pPr marL="533400" indent="-533400" eaLnBrk="1" hangingPunct="1">
              <a:lnSpc>
                <a:spcPct val="90000"/>
              </a:lnSpc>
              <a:buFontTx/>
              <a:buAutoNum type="arabicPeriod"/>
            </a:pPr>
            <a:r>
              <a:rPr lang="da-DK" altLang="da-DK" sz="2800" dirty="0">
                <a:latin typeface="Calibri" pitchFamily="34" charset="0"/>
              </a:rPr>
              <a:t>At skrive et stort program, som er fejlfrit, er umuligt, og det kan også bevises.</a:t>
            </a:r>
          </a:p>
          <a:p>
            <a:pPr marL="533400" indent="-533400" eaLnBrk="1" hangingPunct="1">
              <a:lnSpc>
                <a:spcPct val="90000"/>
              </a:lnSpc>
              <a:buFontTx/>
              <a:buAutoNum type="arabicPeriod"/>
            </a:pPr>
            <a:r>
              <a:rPr lang="da-DK" altLang="da-DK" sz="2800" dirty="0">
                <a:latin typeface="Calibri" pitchFamily="34" charset="0"/>
              </a:rPr>
              <a:t>At få et stort program til at virke bare sådan nogenlunde er overordentlig vanskeligt (tæt på raketvidenskab).</a:t>
            </a:r>
          </a:p>
          <a:p>
            <a:pPr marL="533400" indent="-533400" eaLnBrk="1" hangingPunct="1">
              <a:lnSpc>
                <a:spcPct val="90000"/>
              </a:lnSpc>
              <a:buFontTx/>
              <a:buNone/>
            </a:pPr>
            <a:r>
              <a:rPr lang="en-US" altLang="da-DK" sz="2800" dirty="0">
                <a:latin typeface="Calibri" pitchFamily="34" charset="0"/>
              </a:rPr>
              <a:t>	</a:t>
            </a:r>
          </a:p>
          <a:p>
            <a:pPr marL="533400" indent="-533400" eaLnBrk="1" hangingPunct="1">
              <a:lnSpc>
                <a:spcPct val="90000"/>
              </a:lnSpc>
              <a:buFontTx/>
              <a:buNone/>
            </a:pPr>
            <a:r>
              <a:rPr lang="en-US" altLang="da-DK" sz="2800" dirty="0">
                <a:latin typeface="Calibri" pitchFamily="34" charset="0"/>
              </a:rPr>
              <a:t>	Mange </a:t>
            </a:r>
            <a:r>
              <a:rPr lang="en-US" altLang="da-DK" sz="2800" dirty="0" err="1">
                <a:latin typeface="Calibri" pitchFamily="34" charset="0"/>
              </a:rPr>
              <a:t>mennesker</a:t>
            </a:r>
            <a:r>
              <a:rPr lang="en-US" altLang="da-DK" sz="2800" dirty="0">
                <a:latin typeface="Calibri" pitchFamily="34" charset="0"/>
              </a:rPr>
              <a:t>, </a:t>
            </a:r>
            <a:r>
              <a:rPr lang="en-US" altLang="da-DK" sz="2800" dirty="0" err="1">
                <a:latin typeface="Calibri" pitchFamily="34" charset="0"/>
              </a:rPr>
              <a:t>som</a:t>
            </a:r>
            <a:r>
              <a:rPr lang="en-US" altLang="da-DK" sz="2800" dirty="0">
                <a:latin typeface="Calibri" pitchFamily="34" charset="0"/>
              </a:rPr>
              <a:t> </a:t>
            </a:r>
            <a:r>
              <a:rPr lang="en-US" altLang="da-DK" sz="2800" dirty="0" err="1">
                <a:latin typeface="Calibri" pitchFamily="34" charset="0"/>
              </a:rPr>
              <a:t>tror</a:t>
            </a:r>
            <a:r>
              <a:rPr lang="en-US" altLang="da-DK" sz="2800" dirty="0">
                <a:latin typeface="Calibri" pitchFamily="34" charset="0"/>
              </a:rPr>
              <a:t> de </a:t>
            </a:r>
            <a:r>
              <a:rPr lang="en-US" altLang="da-DK" sz="2800" dirty="0" err="1">
                <a:latin typeface="Calibri" pitchFamily="34" charset="0"/>
              </a:rPr>
              <a:t>ved</a:t>
            </a:r>
            <a:r>
              <a:rPr lang="en-US" altLang="da-DK" sz="2800" dirty="0">
                <a:latin typeface="Calibri" pitchFamily="34" charset="0"/>
              </a:rPr>
              <a:t> </a:t>
            </a:r>
            <a:r>
              <a:rPr lang="en-US" altLang="da-DK" sz="2800" dirty="0" err="1">
                <a:latin typeface="Calibri" pitchFamily="34" charset="0"/>
              </a:rPr>
              <a:t>noget</a:t>
            </a:r>
            <a:r>
              <a:rPr lang="en-US" altLang="da-DK" sz="2800" dirty="0">
                <a:latin typeface="Calibri" pitchFamily="34" charset="0"/>
              </a:rPr>
              <a:t> om </a:t>
            </a:r>
            <a:r>
              <a:rPr lang="en-US" altLang="da-DK" sz="2800" dirty="0" err="1">
                <a:latin typeface="Calibri" pitchFamily="34" charset="0"/>
              </a:rPr>
              <a:t>programmering</a:t>
            </a:r>
            <a:r>
              <a:rPr lang="en-US" altLang="da-DK" sz="2800" dirty="0">
                <a:latin typeface="Calibri" pitchFamily="34" charset="0"/>
              </a:rPr>
              <a:t>, </a:t>
            </a:r>
            <a:r>
              <a:rPr lang="en-US" altLang="da-DK" sz="2800" dirty="0" err="1">
                <a:latin typeface="Calibri" pitchFamily="34" charset="0"/>
              </a:rPr>
              <a:t>er</a:t>
            </a:r>
            <a:r>
              <a:rPr lang="en-US" altLang="da-DK" sz="2800" dirty="0">
                <a:latin typeface="Calibri" pitchFamily="34" charset="0"/>
              </a:rPr>
              <a:t> kun </a:t>
            </a:r>
            <a:r>
              <a:rPr lang="en-US" altLang="da-DK" sz="2800" dirty="0" err="1">
                <a:latin typeface="Calibri" pitchFamily="34" charset="0"/>
              </a:rPr>
              <a:t>bekendt</a:t>
            </a:r>
            <a:r>
              <a:rPr lang="en-US" altLang="da-DK" sz="2800" dirty="0">
                <a:latin typeface="Calibri" pitchFamily="34" charset="0"/>
              </a:rPr>
              <a:t> med </a:t>
            </a:r>
            <a:r>
              <a:rPr lang="en-US" altLang="da-DK" sz="2800" dirty="0" err="1">
                <a:latin typeface="Calibri" pitchFamily="34" charset="0"/>
              </a:rPr>
              <a:t>punkt</a:t>
            </a:r>
            <a:r>
              <a:rPr lang="en-US" altLang="da-DK" sz="2800" dirty="0">
                <a:latin typeface="Calibri" pitchFamily="34" charset="0"/>
              </a:rPr>
              <a:t> 1.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dirty="0">
                <a:latin typeface="Calibri" pitchFamily="34" charset="0"/>
              </a:rPr>
              <a:t>Om programmering</a:t>
            </a:r>
            <a:endParaRPr lang="en-US" altLang="da-DK" dirty="0">
              <a:latin typeface="Calibri" pitchFamily="34" charset="0"/>
            </a:endParaRP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971800"/>
            <a:ext cx="7772400" cy="3124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da-DK" altLang="da-DK" dirty="0">
                <a:latin typeface="Calibri" pitchFamily="34" charset="0"/>
              </a:rPr>
              <a:t>	Man kan ikke lære at programmere ved at læse en bog.</a:t>
            </a:r>
          </a:p>
          <a:p>
            <a:pPr eaLnBrk="1" hangingPunct="1">
              <a:buFontTx/>
              <a:buNone/>
            </a:pPr>
            <a:r>
              <a:rPr lang="da-DK" altLang="da-DK" dirty="0">
                <a:latin typeface="Calibri" pitchFamily="34" charset="0"/>
              </a:rPr>
              <a:t>	Det kræver mange timers øvelse og mindst to års fuldtidsbeskæftigelse at blive fuldbefaren.</a:t>
            </a:r>
          </a:p>
          <a:p>
            <a:pPr eaLnBrk="1" hangingPunct="1">
              <a:buFontTx/>
              <a:buNone/>
            </a:pPr>
            <a:r>
              <a:rPr lang="da-DK" altLang="da-DK" dirty="0">
                <a:latin typeface="Calibri" pitchFamily="34" charset="0"/>
              </a:rPr>
              <a:t>	Det er et håndværk.</a:t>
            </a:r>
            <a:endParaRPr lang="en-US" altLang="da-DK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Succesfuld programmerings forudsætninger</a:t>
            </a:r>
          </a:p>
        </p:txBody>
      </p:sp>
      <p:sp>
        <p:nvSpPr>
          <p:cNvPr id="29699" name="Pladsholder til indhold 2"/>
          <p:cNvSpPr>
            <a:spLocks noGrp="1"/>
          </p:cNvSpPr>
          <p:nvPr>
            <p:ph idx="1"/>
          </p:nvPr>
        </p:nvSpPr>
        <p:spPr>
          <a:xfrm>
            <a:off x="3276600" y="2205038"/>
            <a:ext cx="5410200" cy="3921125"/>
          </a:xfrm>
        </p:spPr>
        <p:txBody>
          <a:bodyPr/>
          <a:lstStyle/>
          <a:p>
            <a:r>
              <a:rPr lang="da-DK" altLang="da-DK" sz="4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Omtanke</a:t>
            </a:r>
          </a:p>
          <a:p>
            <a:r>
              <a:rPr lang="da-DK" altLang="da-DK" sz="4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Præcision</a:t>
            </a:r>
          </a:p>
          <a:p>
            <a:r>
              <a:rPr lang="da-DK" altLang="da-DK" sz="4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Tålmodighed</a:t>
            </a:r>
          </a:p>
          <a:p>
            <a:r>
              <a:rPr lang="da-DK" altLang="da-DK" sz="4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Disciplin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85C451-23F7-70E9-38AB-CA66FC244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FC6E3D19-825A-8CE8-E125-72D25568A5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da-DK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buNone/>
            </a:pPr>
            <a:r>
              <a:rPr lang="da-DK" sz="4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Man skal være forberedt på at komme til at bruge en masse tid på at finde helt trivielle fejl.</a:t>
            </a:r>
          </a:p>
          <a:p>
            <a:pPr marL="0" indent="0" algn="ctr">
              <a:buNone/>
            </a:pPr>
            <a:r>
              <a:rPr lang="da-DK" sz="4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Man kan med fordel tillægge sig nogle gode vaner fra start af.</a:t>
            </a:r>
          </a:p>
        </p:txBody>
      </p:sp>
    </p:spTree>
    <p:extLst>
      <p:ext uri="{BB962C8B-B14F-4D97-AF65-F5344CB8AC3E}">
        <p14:creationId xmlns:p14="http://schemas.microsoft.com/office/powerpoint/2010/main" val="6402700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Hvad kan vi?</a:t>
            </a:r>
          </a:p>
        </p:txBody>
      </p:sp>
      <p:sp>
        <p:nvSpPr>
          <p:cNvPr id="31747" name="Pladsholder til indhold 2"/>
          <p:cNvSpPr>
            <a:spLocks noGrp="1"/>
          </p:cNvSpPr>
          <p:nvPr>
            <p:ph idx="1"/>
          </p:nvPr>
        </p:nvSpPr>
        <p:spPr>
          <a:xfrm>
            <a:off x="2771775" y="1916113"/>
            <a:ext cx="3600450" cy="4210050"/>
          </a:xfrm>
        </p:spPr>
        <p:txBody>
          <a:bodyPr/>
          <a:lstStyle/>
          <a:p>
            <a:r>
              <a:rPr lang="da-DK" altLang="da-DK" sz="4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Sekvens</a:t>
            </a:r>
          </a:p>
          <a:p>
            <a:r>
              <a:rPr lang="da-DK" altLang="da-DK" sz="4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Selektion</a:t>
            </a:r>
          </a:p>
          <a:p>
            <a:r>
              <a:rPr lang="da-DK" altLang="da-DK" sz="4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Iteration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9996</TotalTime>
  <Words>638</Words>
  <Application>Microsoft Office PowerPoint</Application>
  <PresentationFormat>Skærmshow (4:3)</PresentationFormat>
  <Paragraphs>92</Paragraphs>
  <Slides>21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21</vt:i4>
      </vt:variant>
    </vt:vector>
  </HeadingPairs>
  <TitlesOfParts>
    <vt:vector size="25" baseType="lpstr">
      <vt:lpstr>Calibri</vt:lpstr>
      <vt:lpstr>Courier New</vt:lpstr>
      <vt:lpstr>Times New Roman</vt:lpstr>
      <vt:lpstr>Default Design</vt:lpstr>
      <vt:lpstr>Objektorienteret Programmering i C++ </vt:lpstr>
      <vt:lpstr>C++</vt:lpstr>
      <vt:lpstr>C++</vt:lpstr>
      <vt:lpstr>Om programmer…</vt:lpstr>
      <vt:lpstr>Om programmering</vt:lpstr>
      <vt:lpstr>Om programmering</vt:lpstr>
      <vt:lpstr>Succesfuld programmerings forudsætninger</vt:lpstr>
      <vt:lpstr>PowerPoint-præsentation</vt:lpstr>
      <vt:lpstr>Hvad kan vi?</vt:lpstr>
      <vt:lpstr>Tilgangen</vt:lpstr>
      <vt:lpstr>Klassebegrebet</vt:lpstr>
      <vt:lpstr>En simpel klasse</vt:lpstr>
      <vt:lpstr>Repræsentation</vt:lpstr>
      <vt:lpstr>Simple/primitive datatyper</vt:lpstr>
      <vt:lpstr>Tekst</vt:lpstr>
      <vt:lpstr>ASCII alfabetet</vt:lpstr>
      <vt:lpstr>Forskellen på primitive datatyper og objekter (i runde tal)</vt:lpstr>
      <vt:lpstr>PowerPoint-præsentation</vt:lpstr>
      <vt:lpstr>PowerPoint-præsentation</vt:lpstr>
      <vt:lpstr>PowerPoint-præsentation</vt:lpstr>
      <vt:lpstr>PowerPoint-præsentation</vt:lpstr>
    </vt:vector>
  </TitlesOfParts>
  <Company>iot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Objektorienteret Programmering</dc:title>
  <dc:creator>od</dc:creator>
  <cp:lastModifiedBy>Ole Dolriis</cp:lastModifiedBy>
  <cp:revision>112</cp:revision>
  <dcterms:created xsi:type="dcterms:W3CDTF">2006-09-01T15:09:00Z</dcterms:created>
  <dcterms:modified xsi:type="dcterms:W3CDTF">2025-02-20T07:55:46Z</dcterms:modified>
</cp:coreProperties>
</file>