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300" r:id="rId2"/>
    <p:sldId id="301" r:id="rId3"/>
    <p:sldId id="302" r:id="rId4"/>
    <p:sldId id="272" r:id="rId5"/>
    <p:sldId id="273" r:id="rId6"/>
    <p:sldId id="303" r:id="rId7"/>
    <p:sldId id="304" r:id="rId8"/>
    <p:sldId id="274"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 id="290" r:id="rId25"/>
  </p:sldIdLst>
  <p:sldSz cx="9144000" cy="6858000" type="screen4x3"/>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3" d="100"/>
          <a:sy n="113" d="100"/>
        </p:scale>
        <p:origin x="948" y="14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3F8CB1-7A98-46DF-AB63-7FE724978542}" type="datetimeFigureOut">
              <a:rPr lang="da-DK" smtClean="0"/>
              <a:t>19-03-2025</a:t>
            </a:fld>
            <a:endParaRPr lang="da-DK"/>
          </a:p>
        </p:txBody>
      </p:sp>
      <p:sp>
        <p:nvSpPr>
          <p:cNvPr id="4" name="Pladsholder til slidebilled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Pladsholder til sli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25A7AB-7333-4A2A-9168-79E7615BB416}" type="slidenum">
              <a:rPr lang="da-DK" smtClean="0"/>
              <a:t>‹nr.›</a:t>
            </a:fld>
            <a:endParaRPr lang="da-DK"/>
          </a:p>
        </p:txBody>
      </p:sp>
    </p:spTree>
    <p:extLst>
      <p:ext uri="{BB962C8B-B14F-4D97-AF65-F5344CB8AC3E}">
        <p14:creationId xmlns:p14="http://schemas.microsoft.com/office/powerpoint/2010/main" val="4119580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p:txBody>
      </p:sp>
      <p:sp>
        <p:nvSpPr>
          <p:cNvPr id="4" name="Pladsholder til slidenummer 3"/>
          <p:cNvSpPr>
            <a:spLocks noGrp="1"/>
          </p:cNvSpPr>
          <p:nvPr>
            <p:ph type="sldNum" sz="quarter" idx="5"/>
          </p:nvPr>
        </p:nvSpPr>
        <p:spPr/>
        <p:txBody>
          <a:bodyPr/>
          <a:lstStyle/>
          <a:p>
            <a:fld id="{CD25A7AB-7333-4A2A-9168-79E7615BB416}" type="slidenum">
              <a:rPr lang="da-DK" smtClean="0"/>
              <a:t>7</a:t>
            </a:fld>
            <a:endParaRPr lang="da-DK"/>
          </a:p>
        </p:txBody>
      </p:sp>
    </p:spTree>
    <p:extLst>
      <p:ext uri="{BB962C8B-B14F-4D97-AF65-F5344CB8AC3E}">
        <p14:creationId xmlns:p14="http://schemas.microsoft.com/office/powerpoint/2010/main" val="1440336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s">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a-DK"/>
              <a:t>Klik for at redigere i master</a:t>
            </a:r>
          </a:p>
        </p:txBody>
      </p:sp>
      <p:sp>
        <p:nvSpPr>
          <p:cNvPr id="3" name="Und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a-DK"/>
              <a:t>Klik for at redigere i master</a:t>
            </a:r>
          </a:p>
        </p:txBody>
      </p:sp>
      <p:sp>
        <p:nvSpPr>
          <p:cNvPr id="4" name="Pladsholder til dato 3"/>
          <p:cNvSpPr>
            <a:spLocks noGrp="1"/>
          </p:cNvSpPr>
          <p:nvPr>
            <p:ph type="dt" sz="half" idx="10"/>
          </p:nvPr>
        </p:nvSpPr>
        <p:spPr/>
        <p:txBody>
          <a:bodyPr/>
          <a:lstStyle/>
          <a:p>
            <a:fld id="{B5B38422-1014-41C3-B11B-DB72EF25D644}" type="datetimeFigureOut">
              <a:rPr lang="da-DK" smtClean="0"/>
              <a:t>19-03-2025</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diasnummer 5"/>
          <p:cNvSpPr>
            <a:spLocks noGrp="1"/>
          </p:cNvSpPr>
          <p:nvPr>
            <p:ph type="sldNum" sz="quarter" idx="12"/>
          </p:nvPr>
        </p:nvSpPr>
        <p:spPr/>
        <p:txBody>
          <a:bodyPr/>
          <a:lstStyle/>
          <a:p>
            <a:fld id="{C0D1285E-FE67-4228-AF0C-342752274C83}" type="slidenum">
              <a:rPr lang="da-DK" smtClean="0"/>
              <a:t>‹nr.›</a:t>
            </a:fld>
            <a:endParaRPr lang="da-DK"/>
          </a:p>
        </p:txBody>
      </p:sp>
    </p:spTree>
    <p:extLst>
      <p:ext uri="{BB962C8B-B14F-4D97-AF65-F5344CB8AC3E}">
        <p14:creationId xmlns:p14="http://schemas.microsoft.com/office/powerpoint/2010/main" val="408706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a:t>
            </a:r>
          </a:p>
        </p:txBody>
      </p:sp>
      <p:sp>
        <p:nvSpPr>
          <p:cNvPr id="3" name="Pladsholder til lodret titel 2"/>
          <p:cNvSpPr>
            <a:spLocks noGrp="1"/>
          </p:cNvSpPr>
          <p:nvPr>
            <p:ph type="body" orient="vert" idx="1"/>
          </p:nvPr>
        </p:nvSpPr>
        <p:spPr/>
        <p:txBody>
          <a:bodyPr vert="eaVert"/>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p:cNvSpPr>
            <a:spLocks noGrp="1"/>
          </p:cNvSpPr>
          <p:nvPr>
            <p:ph type="dt" sz="half" idx="10"/>
          </p:nvPr>
        </p:nvSpPr>
        <p:spPr/>
        <p:txBody>
          <a:bodyPr/>
          <a:lstStyle/>
          <a:p>
            <a:fld id="{B5B38422-1014-41C3-B11B-DB72EF25D644}" type="datetimeFigureOut">
              <a:rPr lang="da-DK" smtClean="0"/>
              <a:t>19-03-2025</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diasnummer 5"/>
          <p:cNvSpPr>
            <a:spLocks noGrp="1"/>
          </p:cNvSpPr>
          <p:nvPr>
            <p:ph type="sldNum" sz="quarter" idx="12"/>
          </p:nvPr>
        </p:nvSpPr>
        <p:spPr/>
        <p:txBody>
          <a:bodyPr/>
          <a:lstStyle/>
          <a:p>
            <a:fld id="{C0D1285E-FE67-4228-AF0C-342752274C83}" type="slidenum">
              <a:rPr lang="da-DK" smtClean="0"/>
              <a:t>‹nr.›</a:t>
            </a:fld>
            <a:endParaRPr lang="da-DK"/>
          </a:p>
        </p:txBody>
      </p:sp>
    </p:spTree>
    <p:extLst>
      <p:ext uri="{BB962C8B-B14F-4D97-AF65-F5344CB8AC3E}">
        <p14:creationId xmlns:p14="http://schemas.microsoft.com/office/powerpoint/2010/main" val="566351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p:cNvSpPr>
            <a:spLocks noGrp="1"/>
          </p:cNvSpPr>
          <p:nvPr>
            <p:ph type="title" orient="vert"/>
          </p:nvPr>
        </p:nvSpPr>
        <p:spPr>
          <a:xfrm>
            <a:off x="6629400" y="274638"/>
            <a:ext cx="2057400" cy="5851525"/>
          </a:xfrm>
        </p:spPr>
        <p:txBody>
          <a:bodyPr vert="eaVert"/>
          <a:lstStyle/>
          <a:p>
            <a:r>
              <a:rPr lang="da-DK"/>
              <a:t>Klik for at redigere i master</a:t>
            </a:r>
          </a:p>
        </p:txBody>
      </p:sp>
      <p:sp>
        <p:nvSpPr>
          <p:cNvPr id="3" name="Pladsholder til lodret titel 2"/>
          <p:cNvSpPr>
            <a:spLocks noGrp="1"/>
          </p:cNvSpPr>
          <p:nvPr>
            <p:ph type="body" orient="vert" idx="1"/>
          </p:nvPr>
        </p:nvSpPr>
        <p:spPr>
          <a:xfrm>
            <a:off x="457200" y="274638"/>
            <a:ext cx="6019800" cy="5851525"/>
          </a:xfrm>
        </p:spPr>
        <p:txBody>
          <a:bodyPr vert="eaVert"/>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p:cNvSpPr>
            <a:spLocks noGrp="1"/>
          </p:cNvSpPr>
          <p:nvPr>
            <p:ph type="dt" sz="half" idx="10"/>
          </p:nvPr>
        </p:nvSpPr>
        <p:spPr/>
        <p:txBody>
          <a:bodyPr/>
          <a:lstStyle/>
          <a:p>
            <a:fld id="{B5B38422-1014-41C3-B11B-DB72EF25D644}" type="datetimeFigureOut">
              <a:rPr lang="da-DK" smtClean="0"/>
              <a:t>19-03-2025</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diasnummer 5"/>
          <p:cNvSpPr>
            <a:spLocks noGrp="1"/>
          </p:cNvSpPr>
          <p:nvPr>
            <p:ph type="sldNum" sz="quarter" idx="12"/>
          </p:nvPr>
        </p:nvSpPr>
        <p:spPr/>
        <p:txBody>
          <a:bodyPr/>
          <a:lstStyle/>
          <a:p>
            <a:fld id="{C0D1285E-FE67-4228-AF0C-342752274C83}" type="slidenum">
              <a:rPr lang="da-DK" smtClean="0"/>
              <a:t>‹nr.›</a:t>
            </a:fld>
            <a:endParaRPr lang="da-DK"/>
          </a:p>
        </p:txBody>
      </p:sp>
    </p:spTree>
    <p:extLst>
      <p:ext uri="{BB962C8B-B14F-4D97-AF65-F5344CB8AC3E}">
        <p14:creationId xmlns:p14="http://schemas.microsoft.com/office/powerpoint/2010/main" val="4239303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a:t>
            </a:r>
          </a:p>
        </p:txBody>
      </p:sp>
      <p:sp>
        <p:nvSpPr>
          <p:cNvPr id="3" name="Pladsholder til indhold 2"/>
          <p:cNvSpPr>
            <a:spLocks noGrp="1"/>
          </p:cNvSpPr>
          <p:nvPr>
            <p:ph idx="1"/>
          </p:nvPr>
        </p:nvSpPr>
        <p:spPr/>
        <p:txBody>
          <a:body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p:cNvSpPr>
            <a:spLocks noGrp="1"/>
          </p:cNvSpPr>
          <p:nvPr>
            <p:ph type="dt" sz="half" idx="10"/>
          </p:nvPr>
        </p:nvSpPr>
        <p:spPr/>
        <p:txBody>
          <a:bodyPr/>
          <a:lstStyle/>
          <a:p>
            <a:fld id="{B5B38422-1014-41C3-B11B-DB72EF25D644}" type="datetimeFigureOut">
              <a:rPr lang="da-DK" smtClean="0"/>
              <a:t>19-03-2025</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diasnummer 5"/>
          <p:cNvSpPr>
            <a:spLocks noGrp="1"/>
          </p:cNvSpPr>
          <p:nvPr>
            <p:ph type="sldNum" sz="quarter" idx="12"/>
          </p:nvPr>
        </p:nvSpPr>
        <p:spPr/>
        <p:txBody>
          <a:bodyPr/>
          <a:lstStyle/>
          <a:p>
            <a:fld id="{C0D1285E-FE67-4228-AF0C-342752274C83}" type="slidenum">
              <a:rPr lang="da-DK" smtClean="0"/>
              <a:t>‹nr.›</a:t>
            </a:fld>
            <a:endParaRPr lang="da-DK"/>
          </a:p>
        </p:txBody>
      </p:sp>
    </p:spTree>
    <p:extLst>
      <p:ext uri="{BB962C8B-B14F-4D97-AF65-F5344CB8AC3E}">
        <p14:creationId xmlns:p14="http://schemas.microsoft.com/office/powerpoint/2010/main" val="1448448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a-DK"/>
              <a:t>Klik for at redigere i master</a:t>
            </a:r>
          </a:p>
        </p:txBody>
      </p:sp>
      <p:sp>
        <p:nvSpPr>
          <p:cNvPr id="3" name="Pladsholder til teks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a:t>Klik for at redigere i master</a:t>
            </a:r>
          </a:p>
        </p:txBody>
      </p:sp>
      <p:sp>
        <p:nvSpPr>
          <p:cNvPr id="4" name="Pladsholder til dato 3"/>
          <p:cNvSpPr>
            <a:spLocks noGrp="1"/>
          </p:cNvSpPr>
          <p:nvPr>
            <p:ph type="dt" sz="half" idx="10"/>
          </p:nvPr>
        </p:nvSpPr>
        <p:spPr/>
        <p:txBody>
          <a:bodyPr/>
          <a:lstStyle/>
          <a:p>
            <a:fld id="{B5B38422-1014-41C3-B11B-DB72EF25D644}" type="datetimeFigureOut">
              <a:rPr lang="da-DK" smtClean="0"/>
              <a:t>19-03-2025</a:t>
            </a:fld>
            <a:endParaRPr lang="da-DK"/>
          </a:p>
        </p:txBody>
      </p:sp>
      <p:sp>
        <p:nvSpPr>
          <p:cNvPr id="5" name="Pladsholder til sidefod 4"/>
          <p:cNvSpPr>
            <a:spLocks noGrp="1"/>
          </p:cNvSpPr>
          <p:nvPr>
            <p:ph type="ftr" sz="quarter" idx="11"/>
          </p:nvPr>
        </p:nvSpPr>
        <p:spPr/>
        <p:txBody>
          <a:bodyPr/>
          <a:lstStyle/>
          <a:p>
            <a:endParaRPr lang="da-DK"/>
          </a:p>
        </p:txBody>
      </p:sp>
      <p:sp>
        <p:nvSpPr>
          <p:cNvPr id="6" name="Pladsholder til diasnummer 5"/>
          <p:cNvSpPr>
            <a:spLocks noGrp="1"/>
          </p:cNvSpPr>
          <p:nvPr>
            <p:ph type="sldNum" sz="quarter" idx="12"/>
          </p:nvPr>
        </p:nvSpPr>
        <p:spPr/>
        <p:txBody>
          <a:bodyPr/>
          <a:lstStyle/>
          <a:p>
            <a:fld id="{C0D1285E-FE67-4228-AF0C-342752274C83}" type="slidenum">
              <a:rPr lang="da-DK" smtClean="0"/>
              <a:t>‹nr.›</a:t>
            </a:fld>
            <a:endParaRPr lang="da-DK"/>
          </a:p>
        </p:txBody>
      </p:sp>
    </p:spTree>
    <p:extLst>
      <p:ext uri="{BB962C8B-B14F-4D97-AF65-F5344CB8AC3E}">
        <p14:creationId xmlns:p14="http://schemas.microsoft.com/office/powerpoint/2010/main" val="494284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a:t>
            </a:r>
          </a:p>
        </p:txBody>
      </p:sp>
      <p:sp>
        <p:nvSpPr>
          <p:cNvPr id="3" name="Pladsholder til indhold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p>
        </p:txBody>
      </p:sp>
      <p:sp>
        <p:nvSpPr>
          <p:cNvPr id="4" name="Pladsholder til indhold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p>
        </p:txBody>
      </p:sp>
      <p:sp>
        <p:nvSpPr>
          <p:cNvPr id="5" name="Pladsholder til dato 4"/>
          <p:cNvSpPr>
            <a:spLocks noGrp="1"/>
          </p:cNvSpPr>
          <p:nvPr>
            <p:ph type="dt" sz="half" idx="10"/>
          </p:nvPr>
        </p:nvSpPr>
        <p:spPr/>
        <p:txBody>
          <a:bodyPr/>
          <a:lstStyle/>
          <a:p>
            <a:fld id="{B5B38422-1014-41C3-B11B-DB72EF25D644}" type="datetimeFigureOut">
              <a:rPr lang="da-DK" smtClean="0"/>
              <a:t>19-03-2025</a:t>
            </a:fld>
            <a:endParaRPr lang="da-DK"/>
          </a:p>
        </p:txBody>
      </p:sp>
      <p:sp>
        <p:nvSpPr>
          <p:cNvPr id="6" name="Pladsholder til sidefod 5"/>
          <p:cNvSpPr>
            <a:spLocks noGrp="1"/>
          </p:cNvSpPr>
          <p:nvPr>
            <p:ph type="ftr" sz="quarter" idx="11"/>
          </p:nvPr>
        </p:nvSpPr>
        <p:spPr/>
        <p:txBody>
          <a:bodyPr/>
          <a:lstStyle/>
          <a:p>
            <a:endParaRPr lang="da-DK"/>
          </a:p>
        </p:txBody>
      </p:sp>
      <p:sp>
        <p:nvSpPr>
          <p:cNvPr id="7" name="Pladsholder til diasnummer 6"/>
          <p:cNvSpPr>
            <a:spLocks noGrp="1"/>
          </p:cNvSpPr>
          <p:nvPr>
            <p:ph type="sldNum" sz="quarter" idx="12"/>
          </p:nvPr>
        </p:nvSpPr>
        <p:spPr/>
        <p:txBody>
          <a:bodyPr/>
          <a:lstStyle/>
          <a:p>
            <a:fld id="{C0D1285E-FE67-4228-AF0C-342752274C83}" type="slidenum">
              <a:rPr lang="da-DK" smtClean="0"/>
              <a:t>‹nr.›</a:t>
            </a:fld>
            <a:endParaRPr lang="da-DK"/>
          </a:p>
        </p:txBody>
      </p:sp>
    </p:spTree>
    <p:extLst>
      <p:ext uri="{BB962C8B-B14F-4D97-AF65-F5344CB8AC3E}">
        <p14:creationId xmlns:p14="http://schemas.microsoft.com/office/powerpoint/2010/main" val="2203548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a-DK"/>
              <a:t>Klik for at redigere i master</a:t>
            </a:r>
          </a:p>
        </p:txBody>
      </p:sp>
      <p:sp>
        <p:nvSpPr>
          <p:cNvPr id="3" name="Pladsholder til teks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i master</a:t>
            </a:r>
          </a:p>
        </p:txBody>
      </p:sp>
      <p:sp>
        <p:nvSpPr>
          <p:cNvPr id="4" name="Pladsholder til indhold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p>
        </p:txBody>
      </p:sp>
      <p:sp>
        <p:nvSpPr>
          <p:cNvPr id="5" name="Pladsholder til teks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i master</a:t>
            </a:r>
          </a:p>
        </p:txBody>
      </p:sp>
      <p:sp>
        <p:nvSpPr>
          <p:cNvPr id="6" name="Pladsholder til indhold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p>
        </p:txBody>
      </p:sp>
      <p:sp>
        <p:nvSpPr>
          <p:cNvPr id="7" name="Pladsholder til dato 6"/>
          <p:cNvSpPr>
            <a:spLocks noGrp="1"/>
          </p:cNvSpPr>
          <p:nvPr>
            <p:ph type="dt" sz="half" idx="10"/>
          </p:nvPr>
        </p:nvSpPr>
        <p:spPr/>
        <p:txBody>
          <a:bodyPr/>
          <a:lstStyle/>
          <a:p>
            <a:fld id="{B5B38422-1014-41C3-B11B-DB72EF25D644}" type="datetimeFigureOut">
              <a:rPr lang="da-DK" smtClean="0"/>
              <a:t>19-03-2025</a:t>
            </a:fld>
            <a:endParaRPr lang="da-DK"/>
          </a:p>
        </p:txBody>
      </p:sp>
      <p:sp>
        <p:nvSpPr>
          <p:cNvPr id="8" name="Pladsholder til sidefod 7"/>
          <p:cNvSpPr>
            <a:spLocks noGrp="1"/>
          </p:cNvSpPr>
          <p:nvPr>
            <p:ph type="ftr" sz="quarter" idx="11"/>
          </p:nvPr>
        </p:nvSpPr>
        <p:spPr/>
        <p:txBody>
          <a:bodyPr/>
          <a:lstStyle/>
          <a:p>
            <a:endParaRPr lang="da-DK"/>
          </a:p>
        </p:txBody>
      </p:sp>
      <p:sp>
        <p:nvSpPr>
          <p:cNvPr id="9" name="Pladsholder til diasnummer 8"/>
          <p:cNvSpPr>
            <a:spLocks noGrp="1"/>
          </p:cNvSpPr>
          <p:nvPr>
            <p:ph type="sldNum" sz="quarter" idx="12"/>
          </p:nvPr>
        </p:nvSpPr>
        <p:spPr/>
        <p:txBody>
          <a:bodyPr/>
          <a:lstStyle/>
          <a:p>
            <a:fld id="{C0D1285E-FE67-4228-AF0C-342752274C83}" type="slidenum">
              <a:rPr lang="da-DK" smtClean="0"/>
              <a:t>‹nr.›</a:t>
            </a:fld>
            <a:endParaRPr lang="da-DK"/>
          </a:p>
        </p:txBody>
      </p:sp>
    </p:spTree>
    <p:extLst>
      <p:ext uri="{BB962C8B-B14F-4D97-AF65-F5344CB8AC3E}">
        <p14:creationId xmlns:p14="http://schemas.microsoft.com/office/powerpoint/2010/main" val="2571274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Klik for at redigere i master</a:t>
            </a:r>
          </a:p>
        </p:txBody>
      </p:sp>
      <p:sp>
        <p:nvSpPr>
          <p:cNvPr id="3" name="Pladsholder til dato 2"/>
          <p:cNvSpPr>
            <a:spLocks noGrp="1"/>
          </p:cNvSpPr>
          <p:nvPr>
            <p:ph type="dt" sz="half" idx="10"/>
          </p:nvPr>
        </p:nvSpPr>
        <p:spPr/>
        <p:txBody>
          <a:bodyPr/>
          <a:lstStyle/>
          <a:p>
            <a:fld id="{B5B38422-1014-41C3-B11B-DB72EF25D644}" type="datetimeFigureOut">
              <a:rPr lang="da-DK" smtClean="0"/>
              <a:t>19-03-2025</a:t>
            </a:fld>
            <a:endParaRPr lang="da-DK"/>
          </a:p>
        </p:txBody>
      </p:sp>
      <p:sp>
        <p:nvSpPr>
          <p:cNvPr id="4" name="Pladsholder til sidefod 3"/>
          <p:cNvSpPr>
            <a:spLocks noGrp="1"/>
          </p:cNvSpPr>
          <p:nvPr>
            <p:ph type="ftr" sz="quarter" idx="11"/>
          </p:nvPr>
        </p:nvSpPr>
        <p:spPr/>
        <p:txBody>
          <a:bodyPr/>
          <a:lstStyle/>
          <a:p>
            <a:endParaRPr lang="da-DK"/>
          </a:p>
        </p:txBody>
      </p:sp>
      <p:sp>
        <p:nvSpPr>
          <p:cNvPr id="5" name="Pladsholder til diasnummer 4"/>
          <p:cNvSpPr>
            <a:spLocks noGrp="1"/>
          </p:cNvSpPr>
          <p:nvPr>
            <p:ph type="sldNum" sz="quarter" idx="12"/>
          </p:nvPr>
        </p:nvSpPr>
        <p:spPr/>
        <p:txBody>
          <a:bodyPr/>
          <a:lstStyle/>
          <a:p>
            <a:fld id="{C0D1285E-FE67-4228-AF0C-342752274C83}" type="slidenum">
              <a:rPr lang="da-DK" smtClean="0"/>
              <a:t>‹nr.›</a:t>
            </a:fld>
            <a:endParaRPr lang="da-DK"/>
          </a:p>
        </p:txBody>
      </p:sp>
    </p:spTree>
    <p:extLst>
      <p:ext uri="{BB962C8B-B14F-4D97-AF65-F5344CB8AC3E}">
        <p14:creationId xmlns:p14="http://schemas.microsoft.com/office/powerpoint/2010/main" val="2697345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dsholder til dato 1"/>
          <p:cNvSpPr>
            <a:spLocks noGrp="1"/>
          </p:cNvSpPr>
          <p:nvPr>
            <p:ph type="dt" sz="half" idx="10"/>
          </p:nvPr>
        </p:nvSpPr>
        <p:spPr/>
        <p:txBody>
          <a:bodyPr/>
          <a:lstStyle/>
          <a:p>
            <a:fld id="{B5B38422-1014-41C3-B11B-DB72EF25D644}" type="datetimeFigureOut">
              <a:rPr lang="da-DK" smtClean="0"/>
              <a:t>19-03-2025</a:t>
            </a:fld>
            <a:endParaRPr lang="da-DK"/>
          </a:p>
        </p:txBody>
      </p:sp>
      <p:sp>
        <p:nvSpPr>
          <p:cNvPr id="3" name="Pladsholder til sidefod 2"/>
          <p:cNvSpPr>
            <a:spLocks noGrp="1"/>
          </p:cNvSpPr>
          <p:nvPr>
            <p:ph type="ftr" sz="quarter" idx="11"/>
          </p:nvPr>
        </p:nvSpPr>
        <p:spPr/>
        <p:txBody>
          <a:bodyPr/>
          <a:lstStyle/>
          <a:p>
            <a:endParaRPr lang="da-DK"/>
          </a:p>
        </p:txBody>
      </p:sp>
      <p:sp>
        <p:nvSpPr>
          <p:cNvPr id="4" name="Pladsholder til diasnummer 3"/>
          <p:cNvSpPr>
            <a:spLocks noGrp="1"/>
          </p:cNvSpPr>
          <p:nvPr>
            <p:ph type="sldNum" sz="quarter" idx="12"/>
          </p:nvPr>
        </p:nvSpPr>
        <p:spPr/>
        <p:txBody>
          <a:bodyPr/>
          <a:lstStyle/>
          <a:p>
            <a:fld id="{C0D1285E-FE67-4228-AF0C-342752274C83}" type="slidenum">
              <a:rPr lang="da-DK" smtClean="0"/>
              <a:t>‹nr.›</a:t>
            </a:fld>
            <a:endParaRPr lang="da-DK"/>
          </a:p>
        </p:txBody>
      </p:sp>
    </p:spTree>
    <p:extLst>
      <p:ext uri="{BB962C8B-B14F-4D97-AF65-F5344CB8AC3E}">
        <p14:creationId xmlns:p14="http://schemas.microsoft.com/office/powerpoint/2010/main" val="4190875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a-DK"/>
              <a:t>Klik for at redigere i master</a:t>
            </a:r>
          </a:p>
        </p:txBody>
      </p:sp>
      <p:sp>
        <p:nvSpPr>
          <p:cNvPr id="3" name="Pladsholder til indhold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p>
        </p:txBody>
      </p:sp>
      <p:sp>
        <p:nvSpPr>
          <p:cNvPr id="4" name="Pladsholder til teks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i master</a:t>
            </a:r>
          </a:p>
        </p:txBody>
      </p:sp>
      <p:sp>
        <p:nvSpPr>
          <p:cNvPr id="5" name="Pladsholder til dato 4"/>
          <p:cNvSpPr>
            <a:spLocks noGrp="1"/>
          </p:cNvSpPr>
          <p:nvPr>
            <p:ph type="dt" sz="half" idx="10"/>
          </p:nvPr>
        </p:nvSpPr>
        <p:spPr/>
        <p:txBody>
          <a:bodyPr/>
          <a:lstStyle/>
          <a:p>
            <a:fld id="{B5B38422-1014-41C3-B11B-DB72EF25D644}" type="datetimeFigureOut">
              <a:rPr lang="da-DK" smtClean="0"/>
              <a:t>19-03-2025</a:t>
            </a:fld>
            <a:endParaRPr lang="da-DK"/>
          </a:p>
        </p:txBody>
      </p:sp>
      <p:sp>
        <p:nvSpPr>
          <p:cNvPr id="6" name="Pladsholder til sidefod 5"/>
          <p:cNvSpPr>
            <a:spLocks noGrp="1"/>
          </p:cNvSpPr>
          <p:nvPr>
            <p:ph type="ftr" sz="quarter" idx="11"/>
          </p:nvPr>
        </p:nvSpPr>
        <p:spPr/>
        <p:txBody>
          <a:bodyPr/>
          <a:lstStyle/>
          <a:p>
            <a:endParaRPr lang="da-DK"/>
          </a:p>
        </p:txBody>
      </p:sp>
      <p:sp>
        <p:nvSpPr>
          <p:cNvPr id="7" name="Pladsholder til diasnummer 6"/>
          <p:cNvSpPr>
            <a:spLocks noGrp="1"/>
          </p:cNvSpPr>
          <p:nvPr>
            <p:ph type="sldNum" sz="quarter" idx="12"/>
          </p:nvPr>
        </p:nvSpPr>
        <p:spPr/>
        <p:txBody>
          <a:bodyPr/>
          <a:lstStyle/>
          <a:p>
            <a:fld id="{C0D1285E-FE67-4228-AF0C-342752274C83}" type="slidenum">
              <a:rPr lang="da-DK" smtClean="0"/>
              <a:t>‹nr.›</a:t>
            </a:fld>
            <a:endParaRPr lang="da-DK"/>
          </a:p>
        </p:txBody>
      </p:sp>
    </p:spTree>
    <p:extLst>
      <p:ext uri="{BB962C8B-B14F-4D97-AF65-F5344CB8AC3E}">
        <p14:creationId xmlns:p14="http://schemas.microsoft.com/office/powerpoint/2010/main" val="3213299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a-DK"/>
              <a:t>Klik for at redigere i master</a:t>
            </a:r>
          </a:p>
        </p:txBody>
      </p:sp>
      <p:sp>
        <p:nvSpPr>
          <p:cNvPr id="3" name="Pladsholder til billed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Pladsholder til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a:t>Klik for at redigere i master</a:t>
            </a:r>
          </a:p>
        </p:txBody>
      </p:sp>
      <p:sp>
        <p:nvSpPr>
          <p:cNvPr id="5" name="Pladsholder til dato 4"/>
          <p:cNvSpPr>
            <a:spLocks noGrp="1"/>
          </p:cNvSpPr>
          <p:nvPr>
            <p:ph type="dt" sz="half" idx="10"/>
          </p:nvPr>
        </p:nvSpPr>
        <p:spPr/>
        <p:txBody>
          <a:bodyPr/>
          <a:lstStyle/>
          <a:p>
            <a:fld id="{B5B38422-1014-41C3-B11B-DB72EF25D644}" type="datetimeFigureOut">
              <a:rPr lang="da-DK" smtClean="0"/>
              <a:t>19-03-2025</a:t>
            </a:fld>
            <a:endParaRPr lang="da-DK"/>
          </a:p>
        </p:txBody>
      </p:sp>
      <p:sp>
        <p:nvSpPr>
          <p:cNvPr id="6" name="Pladsholder til sidefod 5"/>
          <p:cNvSpPr>
            <a:spLocks noGrp="1"/>
          </p:cNvSpPr>
          <p:nvPr>
            <p:ph type="ftr" sz="quarter" idx="11"/>
          </p:nvPr>
        </p:nvSpPr>
        <p:spPr/>
        <p:txBody>
          <a:bodyPr/>
          <a:lstStyle/>
          <a:p>
            <a:endParaRPr lang="da-DK"/>
          </a:p>
        </p:txBody>
      </p:sp>
      <p:sp>
        <p:nvSpPr>
          <p:cNvPr id="7" name="Pladsholder til diasnummer 6"/>
          <p:cNvSpPr>
            <a:spLocks noGrp="1"/>
          </p:cNvSpPr>
          <p:nvPr>
            <p:ph type="sldNum" sz="quarter" idx="12"/>
          </p:nvPr>
        </p:nvSpPr>
        <p:spPr/>
        <p:txBody>
          <a:bodyPr/>
          <a:lstStyle/>
          <a:p>
            <a:fld id="{C0D1285E-FE67-4228-AF0C-342752274C83}" type="slidenum">
              <a:rPr lang="da-DK" smtClean="0"/>
              <a:t>‹nr.›</a:t>
            </a:fld>
            <a:endParaRPr lang="da-DK"/>
          </a:p>
        </p:txBody>
      </p:sp>
    </p:spTree>
    <p:extLst>
      <p:ext uri="{BB962C8B-B14F-4D97-AF65-F5344CB8AC3E}">
        <p14:creationId xmlns:p14="http://schemas.microsoft.com/office/powerpoint/2010/main" val="4047198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a-DK"/>
              <a:t>Klik for at redigere i master</a:t>
            </a:r>
          </a:p>
        </p:txBody>
      </p:sp>
      <p:sp>
        <p:nvSpPr>
          <p:cNvPr id="3" name="Pladsholder til tekst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a-DK"/>
              <a:t>Klik for at redigere i master</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B38422-1014-41C3-B11B-DB72EF25D644}" type="datetimeFigureOut">
              <a:rPr lang="da-DK" smtClean="0"/>
              <a:t>19-03-2025</a:t>
            </a:fld>
            <a:endParaRPr lang="da-DK"/>
          </a:p>
        </p:txBody>
      </p:sp>
      <p:sp>
        <p:nvSpPr>
          <p:cNvPr id="5" name="Pladsholder til sidefod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Pladsholder til diasnumm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D1285E-FE67-4228-AF0C-342752274C83}" type="slidenum">
              <a:rPr lang="da-DK" smtClean="0"/>
              <a:t>‹nr.›</a:t>
            </a:fld>
            <a:endParaRPr lang="da-DK"/>
          </a:p>
        </p:txBody>
      </p:sp>
    </p:spTree>
    <p:extLst>
      <p:ext uri="{BB962C8B-B14F-4D97-AF65-F5344CB8AC3E}">
        <p14:creationId xmlns:p14="http://schemas.microsoft.com/office/powerpoint/2010/main" val="12755712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a-DK"/>
          </a:p>
        </p:txBody>
      </p:sp>
      <p:sp>
        <p:nvSpPr>
          <p:cNvPr id="3" name="Pladsholder til indhold 2"/>
          <p:cNvSpPr>
            <a:spLocks noGrp="1"/>
          </p:cNvSpPr>
          <p:nvPr>
            <p:ph idx="1"/>
          </p:nvPr>
        </p:nvSpPr>
        <p:spPr/>
        <p:txBody>
          <a:bodyPr>
            <a:normAutofit/>
          </a:bodyPr>
          <a:lstStyle/>
          <a:p>
            <a:pPr marL="0" indent="0" algn="ctr">
              <a:buNone/>
            </a:pPr>
            <a:r>
              <a:rPr lang="da-DK" sz="6000" dirty="0"/>
              <a:t>C++</a:t>
            </a:r>
          </a:p>
          <a:p>
            <a:pPr marL="0" indent="0" algn="ctr">
              <a:buNone/>
            </a:pPr>
            <a:r>
              <a:rPr lang="da-DK" sz="6000" dirty="0"/>
              <a:t>20. marts 2025</a:t>
            </a:r>
          </a:p>
          <a:p>
            <a:pPr marL="0" indent="0" algn="ctr">
              <a:buNone/>
            </a:pPr>
            <a:r>
              <a:rPr lang="da-DK" sz="6000" dirty="0"/>
              <a:t>*</a:t>
            </a:r>
          </a:p>
          <a:p>
            <a:pPr marL="0" indent="0" algn="ctr">
              <a:buNone/>
            </a:pPr>
            <a:r>
              <a:rPr lang="da-DK" sz="6000" dirty="0"/>
              <a:t>&amp;</a:t>
            </a:r>
          </a:p>
          <a:p>
            <a:pPr marL="0" indent="0" algn="ctr">
              <a:buNone/>
            </a:pPr>
            <a:endParaRPr lang="da-DK" sz="6000" dirty="0"/>
          </a:p>
        </p:txBody>
      </p:sp>
    </p:spTree>
    <p:extLst>
      <p:ext uri="{BB962C8B-B14F-4D97-AF65-F5344CB8AC3E}">
        <p14:creationId xmlns:p14="http://schemas.microsoft.com/office/powerpoint/2010/main" val="2794597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Pointere</a:t>
            </a:r>
          </a:p>
        </p:txBody>
      </p:sp>
      <p:sp>
        <p:nvSpPr>
          <p:cNvPr id="3" name="Pladsholder til indhold 2"/>
          <p:cNvSpPr>
            <a:spLocks noGrp="1"/>
          </p:cNvSpPr>
          <p:nvPr>
            <p:ph idx="1"/>
          </p:nvPr>
        </p:nvSpPr>
        <p:spPr/>
        <p:txBody>
          <a:bodyPr/>
          <a:lstStyle/>
          <a:p>
            <a:pPr marL="0" indent="0">
              <a:buNone/>
            </a:pPr>
            <a:r>
              <a:rPr lang="en-US"/>
              <a:t>The variable that stores the address of another variable (like foo in the previous example) is what in C++ is called a </a:t>
            </a:r>
            <a:r>
              <a:rPr lang="en-US" i="1"/>
              <a:t>pointer</a:t>
            </a:r>
            <a:r>
              <a:rPr lang="en-US"/>
              <a:t>. Pointers are a very powerful feature of the language that has many uses in lower level programming. A bit later, we will see how to declare and use pointers.</a:t>
            </a:r>
            <a:br>
              <a:rPr lang="en-US"/>
            </a:br>
            <a:br>
              <a:rPr lang="en-US"/>
            </a:br>
            <a:endParaRPr lang="da-DK"/>
          </a:p>
        </p:txBody>
      </p:sp>
    </p:spTree>
    <p:extLst>
      <p:ext uri="{BB962C8B-B14F-4D97-AF65-F5344CB8AC3E}">
        <p14:creationId xmlns:p14="http://schemas.microsoft.com/office/powerpoint/2010/main" val="1400299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Dereference operator *</a:t>
            </a:r>
          </a:p>
        </p:txBody>
      </p:sp>
      <p:sp>
        <p:nvSpPr>
          <p:cNvPr id="3" name="Pladsholder til indhold 2"/>
          <p:cNvSpPr>
            <a:spLocks noGrp="1"/>
          </p:cNvSpPr>
          <p:nvPr>
            <p:ph idx="1"/>
          </p:nvPr>
        </p:nvSpPr>
        <p:spPr/>
        <p:txBody>
          <a:bodyPr>
            <a:normAutofit/>
          </a:bodyPr>
          <a:lstStyle/>
          <a:p>
            <a:pPr marL="0" indent="0">
              <a:buNone/>
            </a:pPr>
            <a:r>
              <a:rPr lang="en-US" sz="2000"/>
              <a:t>As just seen, a variable which stores the address of another variable is called a </a:t>
            </a:r>
            <a:r>
              <a:rPr lang="en-US" sz="2000" i="1"/>
              <a:t>pointer</a:t>
            </a:r>
            <a:r>
              <a:rPr lang="en-US" sz="2000"/>
              <a:t>. Pointers are said to "point to" the variable whose address they store.</a:t>
            </a:r>
            <a:br>
              <a:rPr lang="en-US" sz="2000"/>
            </a:br>
            <a:br>
              <a:rPr lang="en-US" sz="2000"/>
            </a:br>
            <a:r>
              <a:rPr lang="en-US" sz="2000"/>
              <a:t>An interesting property of pointers is that they can be used to access the variable they point to directly. This is done by preceding the pointer name with the </a:t>
            </a:r>
            <a:r>
              <a:rPr lang="en-US" sz="2000" i="1"/>
              <a:t>dereference operator</a:t>
            </a:r>
            <a:r>
              <a:rPr lang="en-US" sz="2000"/>
              <a:t> (*). The operator itself can be read as "value pointed to by".</a:t>
            </a:r>
            <a:br>
              <a:rPr lang="en-US" sz="2000"/>
            </a:br>
            <a:br>
              <a:rPr lang="en-US" sz="2000"/>
            </a:br>
            <a:r>
              <a:rPr lang="en-US" sz="2000"/>
              <a:t>Therefore, following with the values of the previous example, the following statement: </a:t>
            </a:r>
            <a:br>
              <a:rPr lang="en-US" sz="2000"/>
            </a:br>
            <a:endParaRPr lang="en-US" sz="2000"/>
          </a:p>
          <a:p>
            <a:pPr marL="0" indent="0" algn="ctr">
              <a:buNone/>
            </a:pPr>
            <a:r>
              <a:rPr lang="en-US" sz="2000">
                <a:latin typeface="Courier New" panose="02070309020205020404" pitchFamily="49" charset="0"/>
                <a:cs typeface="Courier New" panose="02070309020205020404" pitchFamily="49" charset="0"/>
              </a:rPr>
              <a:t>baz = *foo;</a:t>
            </a:r>
            <a:endParaRPr lang="da-DK" sz="20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84693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latin typeface="Courier New" panose="02070309020205020404" pitchFamily="49" charset="0"/>
                <a:cs typeface="Courier New" panose="02070309020205020404" pitchFamily="49" charset="0"/>
              </a:rPr>
              <a:t>baz = *foo;</a:t>
            </a:r>
          </a:p>
        </p:txBody>
      </p:sp>
      <p:sp>
        <p:nvSpPr>
          <p:cNvPr id="3" name="Pladsholder til indhold 2"/>
          <p:cNvSpPr>
            <a:spLocks noGrp="1"/>
          </p:cNvSpPr>
          <p:nvPr>
            <p:ph idx="1"/>
          </p:nvPr>
        </p:nvSpPr>
        <p:spPr/>
        <p:txBody>
          <a:bodyPr>
            <a:normAutofit/>
          </a:bodyPr>
          <a:lstStyle/>
          <a:p>
            <a:pPr marL="0" indent="0">
              <a:buNone/>
            </a:pPr>
            <a:r>
              <a:rPr lang="en-US" sz="1800"/>
              <a:t>This could be read as: "baz equal to value pointed to by foo", and the statement would actually assign the value 25 to baz, since foo is 1776, and the value pointed to by 1776 (following the example above) would be 25.</a:t>
            </a:r>
          </a:p>
          <a:p>
            <a:pPr marL="0" indent="0">
              <a:buNone/>
            </a:pPr>
            <a:endParaRPr lang="en-US" sz="1800"/>
          </a:p>
          <a:p>
            <a:pPr marL="0" indent="0">
              <a:buNone/>
            </a:pPr>
            <a:endParaRPr lang="en-US" sz="1800"/>
          </a:p>
          <a:p>
            <a:pPr marL="0" indent="0">
              <a:buNone/>
            </a:pPr>
            <a:endParaRPr lang="en-US" sz="1800"/>
          </a:p>
          <a:p>
            <a:pPr marL="0" indent="0">
              <a:buNone/>
            </a:pPr>
            <a:endParaRPr lang="en-US" sz="1800"/>
          </a:p>
          <a:p>
            <a:pPr marL="0" indent="0">
              <a:buNone/>
            </a:pPr>
            <a:endParaRPr lang="en-US" sz="1800"/>
          </a:p>
          <a:p>
            <a:pPr marL="0" indent="0">
              <a:buNone/>
            </a:pPr>
            <a:endParaRPr lang="en-US" sz="1800"/>
          </a:p>
          <a:p>
            <a:pPr marL="0" indent="0">
              <a:buNone/>
            </a:pPr>
            <a:endParaRPr lang="en-US" sz="1800"/>
          </a:p>
          <a:p>
            <a:pPr marL="0" indent="0">
              <a:buNone/>
            </a:pPr>
            <a:endParaRPr lang="en-US" sz="1800"/>
          </a:p>
          <a:p>
            <a:pPr marL="0" indent="0">
              <a:buNone/>
            </a:pPr>
            <a:r>
              <a:rPr lang="en-US" sz="1800"/>
              <a:t>It is important to clearly differentiate that foo refers to the value 1776, while *foo (with an asterisk * preceding the identifier) refers to the value stored at address 1776, which in this case is 25.</a:t>
            </a:r>
          </a:p>
          <a:p>
            <a:pPr marL="0" indent="0">
              <a:buNone/>
            </a:pPr>
            <a:endParaRPr lang="en-US" sz="1800"/>
          </a:p>
          <a:p>
            <a:pPr marL="0" indent="0">
              <a:buNone/>
            </a:pPr>
            <a:endParaRPr lang="da-DK" sz="1800"/>
          </a:p>
        </p:txBody>
      </p:sp>
      <p:pic>
        <p:nvPicPr>
          <p:cNvPr id="4" name="Billed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2924944"/>
            <a:ext cx="4562475" cy="1876425"/>
          </a:xfrm>
          <a:prstGeom prst="rect">
            <a:avLst/>
          </a:prstGeom>
        </p:spPr>
      </p:pic>
    </p:spTree>
    <p:extLst>
      <p:ext uri="{BB962C8B-B14F-4D97-AF65-F5344CB8AC3E}">
        <p14:creationId xmlns:p14="http://schemas.microsoft.com/office/powerpoint/2010/main" val="1545653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latin typeface="Courier New" panose="02070309020205020404" pitchFamily="49" charset="0"/>
                <a:cs typeface="Courier New" panose="02070309020205020404" pitchFamily="49" charset="0"/>
              </a:rPr>
              <a:t>baz and foo</a:t>
            </a:r>
          </a:p>
        </p:txBody>
      </p:sp>
      <p:sp>
        <p:nvSpPr>
          <p:cNvPr id="3" name="Pladsholder til indhold 2"/>
          <p:cNvSpPr>
            <a:spLocks noGrp="1"/>
          </p:cNvSpPr>
          <p:nvPr>
            <p:ph idx="1"/>
          </p:nvPr>
        </p:nvSpPr>
        <p:spPr/>
        <p:txBody>
          <a:bodyPr>
            <a:normAutofit/>
          </a:bodyPr>
          <a:lstStyle/>
          <a:p>
            <a:pPr marL="0" indent="0">
              <a:buNone/>
            </a:pPr>
            <a:r>
              <a:rPr lang="en-US" sz="2800"/>
              <a:t>It is important to clearly differentiate that foo refers to the value 1776, while *foo (with an asterisk * preceding the identifier) refers to the value stored at address 1776, which in this case is 25. Notice the difference of including or not including the </a:t>
            </a:r>
            <a:r>
              <a:rPr lang="en-US" sz="2800" i="1"/>
              <a:t>dereference operator</a:t>
            </a:r>
            <a:r>
              <a:rPr lang="en-US" sz="2800"/>
              <a:t> :</a:t>
            </a:r>
          </a:p>
          <a:p>
            <a:pPr marL="0" indent="0">
              <a:buNone/>
            </a:pPr>
            <a:r>
              <a:rPr lang="en-US" sz="2800">
                <a:latin typeface="Courier New" panose="02070309020205020404" pitchFamily="49" charset="0"/>
                <a:cs typeface="Courier New" panose="02070309020205020404" pitchFamily="49" charset="0"/>
              </a:rPr>
              <a:t>baz = foo;  //baz equal to foo(1776)</a:t>
            </a:r>
          </a:p>
          <a:p>
            <a:pPr marL="0" indent="0">
              <a:buNone/>
            </a:pPr>
            <a:r>
              <a:rPr lang="en-US" sz="2800">
                <a:latin typeface="Courier New" panose="02070309020205020404" pitchFamily="49" charset="0"/>
                <a:cs typeface="Courier New" panose="02070309020205020404" pitchFamily="49" charset="0"/>
              </a:rPr>
              <a:t>baz = *foo; //bas = value pointed to</a:t>
            </a:r>
          </a:p>
          <a:p>
            <a:pPr marL="0" indent="0">
              <a:buNone/>
            </a:pPr>
            <a:r>
              <a:rPr lang="en-US" sz="2800">
                <a:latin typeface="Courier New" panose="02070309020205020404" pitchFamily="49" charset="0"/>
                <a:cs typeface="Courier New" panose="02070309020205020404" pitchFamily="49" charset="0"/>
              </a:rPr>
              <a:t>            //by foo (25) </a:t>
            </a:r>
            <a:endParaRPr lang="da-DK" sz="28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58611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&amp; and *</a:t>
            </a:r>
          </a:p>
        </p:txBody>
      </p:sp>
      <p:sp>
        <p:nvSpPr>
          <p:cNvPr id="3" name="Pladsholder til indhold 2"/>
          <p:cNvSpPr>
            <a:spLocks noGrp="1"/>
          </p:cNvSpPr>
          <p:nvPr>
            <p:ph idx="1"/>
          </p:nvPr>
        </p:nvSpPr>
        <p:spPr/>
        <p:txBody>
          <a:bodyPr>
            <a:normAutofit fontScale="85000" lnSpcReduction="10000"/>
          </a:bodyPr>
          <a:lstStyle/>
          <a:p>
            <a:pPr marL="0" indent="0">
              <a:buNone/>
            </a:pPr>
            <a:r>
              <a:rPr lang="en-US"/>
              <a:t>The reference and dereference operators are thus complementary:</a:t>
            </a:r>
          </a:p>
          <a:p>
            <a:pPr marL="0" indent="0">
              <a:buNone/>
            </a:pPr>
            <a:br>
              <a:rPr lang="en-US"/>
            </a:br>
            <a:r>
              <a:rPr lang="en-US"/>
              <a:t>&amp; is the </a:t>
            </a:r>
            <a:r>
              <a:rPr lang="en-US" i="1"/>
              <a:t>reference operator</a:t>
            </a:r>
            <a:r>
              <a:rPr lang="en-US"/>
              <a:t>, and can be read as "address of"</a:t>
            </a:r>
          </a:p>
          <a:p>
            <a:pPr marL="0" indent="0">
              <a:buNone/>
            </a:pPr>
            <a:r>
              <a:rPr lang="en-US"/>
              <a:t>* is the </a:t>
            </a:r>
            <a:r>
              <a:rPr lang="en-US" i="1"/>
              <a:t>dereference operator</a:t>
            </a:r>
            <a:r>
              <a:rPr lang="en-US"/>
              <a:t>, and can be read as "value pointed to by"</a:t>
            </a:r>
          </a:p>
          <a:p>
            <a:pPr marL="0" indent="0">
              <a:buNone/>
            </a:pPr>
            <a:br>
              <a:rPr lang="en-US"/>
            </a:br>
            <a:r>
              <a:rPr lang="en-US"/>
              <a:t>Thus, they have sort of opposite meanings: A variable referenced with &amp; can be dereferenced with *.</a:t>
            </a:r>
            <a:br>
              <a:rPr lang="en-US"/>
            </a:br>
            <a:endParaRPr lang="da-DK"/>
          </a:p>
        </p:txBody>
      </p:sp>
    </p:spTree>
    <p:extLst>
      <p:ext uri="{BB962C8B-B14F-4D97-AF65-F5344CB8AC3E}">
        <p14:creationId xmlns:p14="http://schemas.microsoft.com/office/powerpoint/2010/main" val="2500645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Examples</a:t>
            </a:r>
          </a:p>
        </p:txBody>
      </p:sp>
      <p:sp>
        <p:nvSpPr>
          <p:cNvPr id="3" name="Pladsholder til indhold 2"/>
          <p:cNvSpPr>
            <a:spLocks noGrp="1"/>
          </p:cNvSpPr>
          <p:nvPr>
            <p:ph idx="1"/>
          </p:nvPr>
        </p:nvSpPr>
        <p:spPr/>
        <p:txBody>
          <a:bodyPr>
            <a:normAutofit fontScale="92500" lnSpcReduction="20000"/>
          </a:bodyPr>
          <a:lstStyle/>
          <a:p>
            <a:pPr marL="0" indent="0">
              <a:buNone/>
            </a:pPr>
            <a:r>
              <a:rPr lang="da-DK"/>
              <a:t>Earlier we performed the following two assignment operations:</a:t>
            </a:r>
          </a:p>
          <a:p>
            <a:pPr marL="0" indent="0">
              <a:buNone/>
            </a:pPr>
            <a:r>
              <a:rPr lang="da-DK">
                <a:latin typeface="Courier New" panose="02070309020205020404" pitchFamily="49" charset="0"/>
                <a:cs typeface="Courier New" panose="02070309020205020404" pitchFamily="49" charset="0"/>
              </a:rPr>
              <a:t>          myvar = 25;</a:t>
            </a:r>
          </a:p>
          <a:p>
            <a:pPr marL="0" indent="0">
              <a:buNone/>
            </a:pPr>
            <a:r>
              <a:rPr lang="da-DK"/>
              <a:t>                          </a:t>
            </a:r>
            <a:r>
              <a:rPr lang="da-DK">
                <a:latin typeface="Courier New" panose="02070309020205020404" pitchFamily="49" charset="0"/>
                <a:cs typeface="Courier New" panose="02070309020205020404" pitchFamily="49" charset="0"/>
              </a:rPr>
              <a:t>foo = &amp; myvar;</a:t>
            </a:r>
            <a:endParaRPr lang="da-DK"/>
          </a:p>
          <a:p>
            <a:pPr marL="0" indent="0">
              <a:buNone/>
            </a:pPr>
            <a:r>
              <a:rPr lang="da-DK"/>
              <a:t>Right after these two statements, all of the following expressions would give </a:t>
            </a:r>
            <a:r>
              <a:rPr lang="da-DK" i="1"/>
              <a:t>true</a:t>
            </a:r>
            <a:r>
              <a:rPr lang="da-DK"/>
              <a:t> as a result</a:t>
            </a:r>
          </a:p>
          <a:p>
            <a:pPr marL="0" indent="0">
              <a:buNone/>
            </a:pPr>
            <a:r>
              <a:rPr lang="da-DK" i="1"/>
              <a:t>                          </a:t>
            </a:r>
            <a:r>
              <a:rPr lang="da-DK">
                <a:latin typeface="Courier New" panose="02070309020205020404" pitchFamily="49" charset="0"/>
                <a:cs typeface="Courier New" panose="02070309020205020404" pitchFamily="49" charset="0"/>
              </a:rPr>
              <a:t>myvar  == 25</a:t>
            </a:r>
          </a:p>
          <a:p>
            <a:pPr marL="0" indent="0">
              <a:buNone/>
            </a:pPr>
            <a:r>
              <a:rPr lang="da-DK">
                <a:latin typeface="Courier New" panose="02070309020205020404" pitchFamily="49" charset="0"/>
                <a:cs typeface="Courier New" panose="02070309020205020404" pitchFamily="49" charset="0"/>
              </a:rPr>
              <a:t>          &amp;myvar == 1776</a:t>
            </a:r>
          </a:p>
          <a:p>
            <a:pPr marL="0" indent="0">
              <a:buNone/>
            </a:pPr>
            <a:r>
              <a:rPr lang="da-DK">
                <a:latin typeface="Courier New" panose="02070309020205020404" pitchFamily="49" charset="0"/>
                <a:cs typeface="Courier New" panose="02070309020205020404" pitchFamily="49" charset="0"/>
              </a:rPr>
              <a:t>          foo    == 1776</a:t>
            </a:r>
          </a:p>
          <a:p>
            <a:pPr marL="0" indent="0">
              <a:buNone/>
            </a:pPr>
            <a:r>
              <a:rPr lang="da-DK">
                <a:latin typeface="Courier New" panose="02070309020205020404" pitchFamily="49" charset="0"/>
                <a:cs typeface="Courier New" panose="02070309020205020404" pitchFamily="49" charset="0"/>
              </a:rPr>
              <a:t>          *foo   == 25 </a:t>
            </a:r>
            <a:endParaRPr lang="da-DK"/>
          </a:p>
        </p:txBody>
      </p:sp>
    </p:spTree>
    <p:extLst>
      <p:ext uri="{BB962C8B-B14F-4D97-AF65-F5344CB8AC3E}">
        <p14:creationId xmlns:p14="http://schemas.microsoft.com/office/powerpoint/2010/main" val="3833650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Declaring pointers</a:t>
            </a:r>
          </a:p>
        </p:txBody>
      </p:sp>
      <p:sp>
        <p:nvSpPr>
          <p:cNvPr id="3" name="Pladsholder til indhold 2"/>
          <p:cNvSpPr>
            <a:spLocks noGrp="1"/>
          </p:cNvSpPr>
          <p:nvPr>
            <p:ph idx="1"/>
          </p:nvPr>
        </p:nvSpPr>
        <p:spPr/>
        <p:txBody>
          <a:bodyPr>
            <a:normAutofit fontScale="77500" lnSpcReduction="20000"/>
          </a:bodyPr>
          <a:lstStyle/>
          <a:p>
            <a:pPr marL="0" indent="0">
              <a:buNone/>
            </a:pPr>
            <a:r>
              <a:rPr lang="en-US"/>
              <a:t>Due to the ability of a pointer to directly refer to the value that it points to, a pointer has different properties when it points to a char than when it points to an int or a float. Once dereferenced, the type needs to be known. And for that, the declaration of a pointer needs to include the data type the pointer is going to point to.</a:t>
            </a:r>
            <a:br>
              <a:rPr lang="en-US"/>
            </a:br>
            <a:br>
              <a:rPr lang="en-US"/>
            </a:br>
            <a:r>
              <a:rPr lang="en-US"/>
              <a:t>The declaration of pointers follows this syntax:</a:t>
            </a:r>
            <a:br>
              <a:rPr lang="en-US"/>
            </a:br>
            <a:br>
              <a:rPr lang="en-US"/>
            </a:br>
            <a:r>
              <a:rPr lang="en-US"/>
              <a:t>                                    </a:t>
            </a:r>
            <a:r>
              <a:rPr lang="en-US">
                <a:latin typeface="Courier New" panose="02070309020205020404" pitchFamily="49" charset="0"/>
                <a:cs typeface="Courier New" panose="02070309020205020404" pitchFamily="49" charset="0"/>
              </a:rPr>
              <a:t>type * name; </a:t>
            </a:r>
            <a:br>
              <a:rPr lang="en-US">
                <a:latin typeface="Courier New" panose="02070309020205020404" pitchFamily="49" charset="0"/>
                <a:cs typeface="Courier New" panose="02070309020205020404" pitchFamily="49" charset="0"/>
              </a:rPr>
            </a:br>
            <a:br>
              <a:rPr lang="en-US"/>
            </a:br>
            <a:r>
              <a:rPr lang="en-US"/>
              <a:t>where type is the data type pointed to by the pointer. This type is not the type of the pointer itself, but the type of the data the pointer points to. For example:</a:t>
            </a:r>
            <a:endParaRPr lang="da-DK"/>
          </a:p>
        </p:txBody>
      </p:sp>
    </p:spTree>
    <p:extLst>
      <p:ext uri="{BB962C8B-B14F-4D97-AF65-F5344CB8AC3E}">
        <p14:creationId xmlns:p14="http://schemas.microsoft.com/office/powerpoint/2010/main" val="2923325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Declaring pointers</a:t>
            </a:r>
          </a:p>
        </p:txBody>
      </p:sp>
      <p:sp>
        <p:nvSpPr>
          <p:cNvPr id="3" name="Pladsholder til indhold 2"/>
          <p:cNvSpPr>
            <a:spLocks noGrp="1"/>
          </p:cNvSpPr>
          <p:nvPr>
            <p:ph idx="1"/>
          </p:nvPr>
        </p:nvSpPr>
        <p:spPr/>
        <p:txBody>
          <a:bodyPr>
            <a:normAutofit fontScale="70000" lnSpcReduction="20000"/>
          </a:bodyPr>
          <a:lstStyle/>
          <a:p>
            <a:pPr marL="0" indent="0">
              <a:buNone/>
            </a:pPr>
            <a:endParaRPr lang="da-DK"/>
          </a:p>
          <a:p>
            <a:pPr marL="0" indent="0">
              <a:buNone/>
            </a:pPr>
            <a:r>
              <a:rPr lang="da-DK"/>
              <a:t>                   </a:t>
            </a:r>
            <a:r>
              <a:rPr lang="da-DK">
                <a:latin typeface="Courier New" panose="02070309020205020404" pitchFamily="49" charset="0"/>
                <a:cs typeface="Courier New" panose="02070309020205020404" pitchFamily="49" charset="0"/>
              </a:rPr>
              <a:t>int *number;</a:t>
            </a:r>
          </a:p>
          <a:p>
            <a:pPr marL="0" indent="0">
              <a:buNone/>
            </a:pPr>
            <a:r>
              <a:rPr lang="da-DK">
                <a:latin typeface="Courier New" panose="02070309020205020404" pitchFamily="49" charset="0"/>
                <a:cs typeface="Courier New" panose="02070309020205020404" pitchFamily="49" charset="0"/>
              </a:rPr>
              <a:t>       char * character;</a:t>
            </a:r>
          </a:p>
          <a:p>
            <a:pPr marL="0" indent="0">
              <a:buNone/>
            </a:pPr>
            <a:r>
              <a:rPr lang="da-DK">
                <a:latin typeface="Courier New" panose="02070309020205020404" pitchFamily="49" charset="0"/>
                <a:cs typeface="Courier New" panose="02070309020205020404" pitchFamily="49" charset="0"/>
              </a:rPr>
              <a:t>       double * decimals;</a:t>
            </a:r>
          </a:p>
          <a:p>
            <a:pPr marL="0" indent="0">
              <a:buNone/>
            </a:pPr>
            <a:endParaRPr lang="da-DK">
              <a:latin typeface="Courier New" panose="02070309020205020404" pitchFamily="49" charset="0"/>
              <a:cs typeface="Courier New" panose="02070309020205020404" pitchFamily="49" charset="0"/>
            </a:endParaRPr>
          </a:p>
          <a:p>
            <a:pPr marL="0" indent="0">
              <a:buNone/>
            </a:pPr>
            <a:r>
              <a:rPr lang="en-US"/>
              <a:t>These are three declarations of pointers. Each one is intended to point to a different data type, but, in fact, all of them are pointers and all of them are likely going to occupy the same amount of space in memory (the size in memory of a pointer depends on the platform where the program runs). Nevertheless, the data to which they point to do not occupy the same amount of space nor are of the same type: the first one points to an int, the second one to a char, and the last one to a double. Therefore, although these three example variables are all of them pointers, they actually have different types:int*, char*, and double* respectively, depending on the type they point to.</a:t>
            </a:r>
            <a:r>
              <a:rPr lang="da-DK">
                <a:latin typeface="Courier New" panose="02070309020205020404" pitchFamily="49" charset="0"/>
                <a:cs typeface="Courier New" panose="02070309020205020404" pitchFamily="49" charset="0"/>
              </a:rPr>
              <a:t>    </a:t>
            </a:r>
            <a:endParaRPr lang="da-DK"/>
          </a:p>
        </p:txBody>
      </p:sp>
    </p:spTree>
    <p:extLst>
      <p:ext uri="{BB962C8B-B14F-4D97-AF65-F5344CB8AC3E}">
        <p14:creationId xmlns:p14="http://schemas.microsoft.com/office/powerpoint/2010/main" val="175366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Declaring pointers</a:t>
            </a:r>
          </a:p>
        </p:txBody>
      </p:sp>
      <p:sp>
        <p:nvSpPr>
          <p:cNvPr id="3" name="Pladsholder til indhold 2"/>
          <p:cNvSpPr>
            <a:spLocks noGrp="1"/>
          </p:cNvSpPr>
          <p:nvPr>
            <p:ph idx="1"/>
          </p:nvPr>
        </p:nvSpPr>
        <p:spPr/>
        <p:txBody>
          <a:bodyPr/>
          <a:lstStyle/>
          <a:p>
            <a:pPr marL="0" indent="0">
              <a:buNone/>
            </a:pPr>
            <a:r>
              <a:rPr lang="en-US"/>
              <a:t>Note that the asterisk (*) used when declaring a pointer only means that it is a pointer (it is part of its type compound specifier), and should not be confused with the </a:t>
            </a:r>
            <a:r>
              <a:rPr lang="en-US" i="1"/>
              <a:t>dereference operator</a:t>
            </a:r>
            <a:r>
              <a:rPr lang="en-US"/>
              <a:t> seen a bit earlier, but which is also written with an asterisk (*). They are simply two different things represented with the same sign.</a:t>
            </a:r>
            <a:br>
              <a:rPr lang="en-US"/>
            </a:br>
            <a:endParaRPr lang="da-DK"/>
          </a:p>
        </p:txBody>
      </p:sp>
    </p:spTree>
    <p:extLst>
      <p:ext uri="{BB962C8B-B14F-4D97-AF65-F5344CB8AC3E}">
        <p14:creationId xmlns:p14="http://schemas.microsoft.com/office/powerpoint/2010/main" val="32330831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Example</a:t>
            </a:r>
          </a:p>
        </p:txBody>
      </p:sp>
      <p:sp>
        <p:nvSpPr>
          <p:cNvPr id="3" name="Pladsholder til indhold 2"/>
          <p:cNvSpPr>
            <a:spLocks noGrp="1"/>
          </p:cNvSpPr>
          <p:nvPr>
            <p:ph idx="1"/>
          </p:nvPr>
        </p:nvSpPr>
        <p:spPr/>
        <p:txBody>
          <a:bodyPr>
            <a:normAutofit fontScale="55000" lnSpcReduction="20000"/>
          </a:bodyPr>
          <a:lstStyle/>
          <a:p>
            <a:pPr marL="0" indent="0">
              <a:buNone/>
            </a:pPr>
            <a:r>
              <a:rPr lang="da-DK">
                <a:latin typeface="Courier New" panose="02070309020205020404" pitchFamily="49" charset="0"/>
                <a:cs typeface="Courier New" panose="02070309020205020404" pitchFamily="49" charset="0"/>
              </a:rPr>
              <a:t>// my first pointer</a:t>
            </a:r>
          </a:p>
          <a:p>
            <a:pPr marL="0" indent="0">
              <a:buNone/>
            </a:pPr>
            <a:r>
              <a:rPr lang="da-DK">
                <a:latin typeface="Courier New" panose="02070309020205020404" pitchFamily="49" charset="0"/>
                <a:cs typeface="Courier New" panose="02070309020205020404" pitchFamily="49" charset="0"/>
              </a:rPr>
              <a:t>#include &lt;iostream&gt; </a:t>
            </a:r>
          </a:p>
          <a:p>
            <a:pPr marL="0" indent="0">
              <a:buNone/>
            </a:pPr>
            <a:r>
              <a:rPr lang="da-DK">
                <a:latin typeface="Courier New" panose="02070309020205020404" pitchFamily="49" charset="0"/>
                <a:cs typeface="Courier New" panose="02070309020205020404" pitchFamily="49" charset="0"/>
              </a:rPr>
              <a:t>using namespace std; </a:t>
            </a:r>
          </a:p>
          <a:p>
            <a:pPr marL="0" indent="0">
              <a:buNone/>
            </a:pPr>
            <a:r>
              <a:rPr lang="da-DK">
                <a:latin typeface="Courier New" panose="02070309020205020404" pitchFamily="49" charset="0"/>
                <a:cs typeface="Courier New" panose="02070309020205020404" pitchFamily="49" charset="0"/>
              </a:rPr>
              <a:t>int main () </a:t>
            </a:r>
          </a:p>
          <a:p>
            <a:pPr marL="0" indent="0">
              <a:buNone/>
            </a:pPr>
            <a:r>
              <a:rPr lang="da-DK">
                <a:latin typeface="Courier New" panose="02070309020205020404" pitchFamily="49" charset="0"/>
                <a:cs typeface="Courier New" panose="02070309020205020404" pitchFamily="49" charset="0"/>
              </a:rPr>
              <a:t>{</a:t>
            </a:r>
          </a:p>
          <a:p>
            <a:pPr marL="0" indent="0">
              <a:buNone/>
            </a:pPr>
            <a:r>
              <a:rPr lang="da-DK">
                <a:latin typeface="Courier New" panose="02070309020205020404" pitchFamily="49" charset="0"/>
                <a:cs typeface="Courier New" panose="02070309020205020404" pitchFamily="49" charset="0"/>
              </a:rPr>
              <a:t>	int firstvalue, secondvalue; </a:t>
            </a:r>
          </a:p>
          <a:p>
            <a:pPr marL="0" indent="0">
              <a:buNone/>
            </a:pPr>
            <a:r>
              <a:rPr lang="da-DK">
                <a:latin typeface="Courier New" panose="02070309020205020404" pitchFamily="49" charset="0"/>
                <a:cs typeface="Courier New" panose="02070309020205020404" pitchFamily="49" charset="0"/>
              </a:rPr>
              <a:t>	int * mypointer; </a:t>
            </a:r>
          </a:p>
          <a:p>
            <a:pPr marL="0" indent="0">
              <a:buNone/>
            </a:pPr>
            <a:r>
              <a:rPr lang="da-DK">
                <a:latin typeface="Courier New" panose="02070309020205020404" pitchFamily="49" charset="0"/>
                <a:cs typeface="Courier New" panose="02070309020205020404" pitchFamily="49" charset="0"/>
              </a:rPr>
              <a:t>	mypointer = &amp;firstvalue; </a:t>
            </a:r>
          </a:p>
          <a:p>
            <a:pPr marL="0" indent="0">
              <a:buNone/>
            </a:pPr>
            <a:r>
              <a:rPr lang="da-DK">
                <a:latin typeface="Courier New" panose="02070309020205020404" pitchFamily="49" charset="0"/>
                <a:cs typeface="Courier New" panose="02070309020205020404" pitchFamily="49" charset="0"/>
              </a:rPr>
              <a:t>	*mypointer = 10; </a:t>
            </a:r>
          </a:p>
          <a:p>
            <a:pPr marL="0" indent="0">
              <a:buNone/>
            </a:pPr>
            <a:r>
              <a:rPr lang="da-DK">
                <a:latin typeface="Courier New" panose="02070309020205020404" pitchFamily="49" charset="0"/>
                <a:cs typeface="Courier New" panose="02070309020205020404" pitchFamily="49" charset="0"/>
              </a:rPr>
              <a:t>	mypointer = &amp;secondvalue; </a:t>
            </a:r>
          </a:p>
          <a:p>
            <a:pPr marL="0" indent="0">
              <a:buNone/>
            </a:pPr>
            <a:r>
              <a:rPr lang="da-DK">
                <a:latin typeface="Courier New" panose="02070309020205020404" pitchFamily="49" charset="0"/>
                <a:cs typeface="Courier New" panose="02070309020205020404" pitchFamily="49" charset="0"/>
              </a:rPr>
              <a:t>	*mypointer = 20; </a:t>
            </a:r>
          </a:p>
          <a:p>
            <a:pPr marL="0" indent="0">
              <a:buNone/>
            </a:pPr>
            <a:r>
              <a:rPr lang="da-DK">
                <a:latin typeface="Courier New" panose="02070309020205020404" pitchFamily="49" charset="0"/>
                <a:cs typeface="Courier New" panose="02070309020205020404" pitchFamily="49" charset="0"/>
              </a:rPr>
              <a:t>	cout &lt;&lt; "firstvalue is " &lt;&lt; firstvalue &lt;&lt; '\n';</a:t>
            </a:r>
          </a:p>
          <a:p>
            <a:pPr marL="0" indent="0">
              <a:buNone/>
            </a:pPr>
            <a:r>
              <a:rPr lang="da-DK">
                <a:latin typeface="Courier New" panose="02070309020205020404" pitchFamily="49" charset="0"/>
                <a:cs typeface="Courier New" panose="02070309020205020404" pitchFamily="49" charset="0"/>
              </a:rPr>
              <a:t>	cout &lt;&lt; "secondvalue is " &lt;&lt; secondvalue &lt;&lt; '\n'; </a:t>
            </a:r>
          </a:p>
          <a:p>
            <a:pPr marL="0" indent="0">
              <a:buNone/>
            </a:pPr>
            <a:endParaRPr lang="da-DK">
              <a:latin typeface="Courier New" panose="02070309020205020404" pitchFamily="49" charset="0"/>
              <a:cs typeface="Courier New" panose="02070309020205020404" pitchFamily="49" charset="0"/>
            </a:endParaRPr>
          </a:p>
          <a:p>
            <a:pPr marL="0" indent="0">
              <a:buNone/>
            </a:pPr>
            <a:r>
              <a:rPr lang="da-DK">
                <a:latin typeface="Courier New" panose="02070309020205020404" pitchFamily="49" charset="0"/>
                <a:cs typeface="Courier New" panose="02070309020205020404" pitchFamily="49" charset="0"/>
              </a:rPr>
              <a:t>	return 0; </a:t>
            </a:r>
          </a:p>
          <a:p>
            <a:pPr marL="0" indent="0">
              <a:buNone/>
            </a:pPr>
            <a:r>
              <a:rPr lang="da-DK">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86118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C80922-1802-C7E1-8E46-2B7646F98660}"/>
              </a:ext>
            </a:extLst>
          </p:cNvPr>
          <p:cNvSpPr>
            <a:spLocks noGrp="1"/>
          </p:cNvSpPr>
          <p:nvPr>
            <p:ph type="title"/>
          </p:nvPr>
        </p:nvSpPr>
        <p:spPr/>
        <p:txBody>
          <a:bodyPr/>
          <a:lstStyle/>
          <a:p>
            <a:r>
              <a:rPr lang="da-DK" dirty="0" err="1"/>
              <a:t>Stack</a:t>
            </a:r>
            <a:r>
              <a:rPr lang="da-DK" dirty="0"/>
              <a:t> og </a:t>
            </a:r>
            <a:r>
              <a:rPr lang="da-DK" dirty="0" err="1"/>
              <a:t>heap</a:t>
            </a:r>
            <a:endParaRPr lang="da-DK" dirty="0"/>
          </a:p>
        </p:txBody>
      </p:sp>
      <p:pic>
        <p:nvPicPr>
          <p:cNvPr id="5" name="Pladsholder til indhold 4" descr="Et billede, der indeholder tekst, skærmbillede, Font/skrifttype, nummer/tal&#10;&#10;Automatisk genereret beskrivelse">
            <a:extLst>
              <a:ext uri="{FF2B5EF4-FFF2-40B4-BE49-F238E27FC236}">
                <a16:creationId xmlns:a16="http://schemas.microsoft.com/office/drawing/2014/main" id="{AE19F880-577B-29E7-5EDE-524DA68612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1877219"/>
            <a:ext cx="6400800" cy="3971925"/>
          </a:xfrm>
        </p:spPr>
      </p:pic>
    </p:spTree>
    <p:extLst>
      <p:ext uri="{BB962C8B-B14F-4D97-AF65-F5344CB8AC3E}">
        <p14:creationId xmlns:p14="http://schemas.microsoft.com/office/powerpoint/2010/main" val="10713902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What is printed?</a:t>
            </a:r>
          </a:p>
        </p:txBody>
      </p:sp>
      <p:sp>
        <p:nvSpPr>
          <p:cNvPr id="3" name="Pladsholder til indhold 2"/>
          <p:cNvSpPr>
            <a:spLocks noGrp="1"/>
          </p:cNvSpPr>
          <p:nvPr>
            <p:ph idx="1"/>
          </p:nvPr>
        </p:nvSpPr>
        <p:spPr>
          <a:xfrm>
            <a:off x="1691680" y="1600200"/>
            <a:ext cx="6995120" cy="4525963"/>
          </a:xfrm>
        </p:spPr>
        <p:txBody>
          <a:bodyPr>
            <a:normAutofit/>
          </a:bodyPr>
          <a:lstStyle/>
          <a:p>
            <a:pPr marL="0" indent="0">
              <a:buNone/>
            </a:pPr>
            <a:endParaRPr lang="da-DK" sz="4000">
              <a:latin typeface="Courier New" panose="02070309020205020404" pitchFamily="49" charset="0"/>
              <a:cs typeface="Courier New" panose="02070309020205020404" pitchFamily="49" charset="0"/>
            </a:endParaRPr>
          </a:p>
          <a:p>
            <a:pPr marL="0" indent="0">
              <a:buNone/>
            </a:pPr>
            <a:r>
              <a:rPr lang="en-US" sz="4000">
                <a:latin typeface="Courier New" panose="02070309020205020404" pitchFamily="49" charset="0"/>
                <a:cs typeface="Courier New" panose="02070309020205020404" pitchFamily="49" charset="0"/>
              </a:rPr>
              <a:t>firstvalue is 10 </a:t>
            </a:r>
          </a:p>
          <a:p>
            <a:pPr marL="0" indent="0">
              <a:buNone/>
            </a:pPr>
            <a:endParaRPr lang="en-US" sz="4000">
              <a:latin typeface="Courier New" panose="02070309020205020404" pitchFamily="49" charset="0"/>
              <a:cs typeface="Courier New" panose="02070309020205020404" pitchFamily="49" charset="0"/>
            </a:endParaRPr>
          </a:p>
          <a:p>
            <a:pPr marL="0" indent="0">
              <a:buNone/>
            </a:pPr>
            <a:r>
              <a:rPr lang="en-US" sz="4000">
                <a:latin typeface="Courier New" panose="02070309020205020404" pitchFamily="49" charset="0"/>
                <a:cs typeface="Courier New" panose="02070309020205020404" pitchFamily="49" charset="0"/>
              </a:rPr>
              <a:t>secondvalue is 20</a:t>
            </a:r>
            <a:endParaRPr lang="da-DK" sz="40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86624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Explanation</a:t>
            </a:r>
          </a:p>
        </p:txBody>
      </p:sp>
      <p:sp>
        <p:nvSpPr>
          <p:cNvPr id="3" name="Pladsholder til indhold 2"/>
          <p:cNvSpPr>
            <a:spLocks noGrp="1"/>
          </p:cNvSpPr>
          <p:nvPr>
            <p:ph idx="1"/>
          </p:nvPr>
        </p:nvSpPr>
        <p:spPr/>
        <p:txBody>
          <a:bodyPr>
            <a:noAutofit/>
          </a:bodyPr>
          <a:lstStyle/>
          <a:p>
            <a:pPr marL="0" indent="0">
              <a:buNone/>
            </a:pPr>
            <a:r>
              <a:rPr lang="en-US" sz="2800"/>
              <a:t>Notice that even though neither firstvalue nor secondvalue are directly set any value in the program, both end up with a value set indirectly through the use of mypointer. This is how it happens:</a:t>
            </a:r>
            <a:br>
              <a:rPr lang="en-US" sz="2800"/>
            </a:br>
            <a:r>
              <a:rPr lang="en-US" sz="2800"/>
              <a:t>First, mypointer is assigned the address of firstvalue using the reference operator (&amp;). Then, the value pointed to by mypointer is assigned a value of 10. Because, at this moment, mypointer is pointing to the memory location of firstvalue, this in fact modifies the value of firstvalue.</a:t>
            </a:r>
            <a:br>
              <a:rPr lang="en-US" sz="2800"/>
            </a:br>
            <a:br>
              <a:rPr lang="en-US" sz="2800"/>
            </a:br>
            <a:r>
              <a:rPr lang="en-US" sz="2800"/>
              <a:t>In order to demonstrate that a pointer may point to different variables during its lifetime in a program, the example repeats the process with secondvalue and that same pointer, mypointer.</a:t>
            </a:r>
            <a:endParaRPr lang="da-DK" sz="2800"/>
          </a:p>
        </p:txBody>
      </p:sp>
    </p:spTree>
    <p:extLst>
      <p:ext uri="{BB962C8B-B14F-4D97-AF65-F5344CB8AC3E}">
        <p14:creationId xmlns:p14="http://schemas.microsoft.com/office/powerpoint/2010/main" val="11698152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Another example</a:t>
            </a:r>
          </a:p>
        </p:txBody>
      </p:sp>
      <p:sp>
        <p:nvSpPr>
          <p:cNvPr id="3" name="Pladsholder til indhold 2"/>
          <p:cNvSpPr>
            <a:spLocks noGrp="1"/>
          </p:cNvSpPr>
          <p:nvPr>
            <p:ph idx="1"/>
          </p:nvPr>
        </p:nvSpPr>
        <p:spPr>
          <a:xfrm>
            <a:off x="457200" y="1600200"/>
            <a:ext cx="8229600" cy="4853136"/>
          </a:xfrm>
        </p:spPr>
        <p:txBody>
          <a:bodyPr>
            <a:normAutofit lnSpcReduction="10000"/>
          </a:bodyPr>
          <a:lstStyle/>
          <a:p>
            <a:pPr marL="0" indent="0">
              <a:buNone/>
            </a:pPr>
            <a:r>
              <a:rPr lang="en-US" sz="1600">
                <a:latin typeface="Courier New" panose="02070309020205020404" pitchFamily="49" charset="0"/>
                <a:cs typeface="Courier New" panose="02070309020205020404" pitchFamily="49" charset="0"/>
              </a:rPr>
              <a:t>#include &lt;iostream&gt; </a:t>
            </a:r>
          </a:p>
          <a:p>
            <a:pPr marL="0" indent="0">
              <a:buNone/>
            </a:pPr>
            <a:r>
              <a:rPr lang="en-US" sz="1600">
                <a:latin typeface="Courier New" panose="02070309020205020404" pitchFamily="49" charset="0"/>
                <a:cs typeface="Courier New" panose="02070309020205020404" pitchFamily="49" charset="0"/>
              </a:rPr>
              <a:t>using namespace std; </a:t>
            </a:r>
          </a:p>
          <a:p>
            <a:pPr marL="0" indent="0">
              <a:buNone/>
            </a:pPr>
            <a:r>
              <a:rPr lang="en-US" sz="1600">
                <a:latin typeface="Courier New" panose="02070309020205020404" pitchFamily="49" charset="0"/>
                <a:cs typeface="Courier New" panose="02070309020205020404" pitchFamily="49" charset="0"/>
              </a:rPr>
              <a:t>int main () </a:t>
            </a:r>
          </a:p>
          <a:p>
            <a:pPr marL="0" indent="0">
              <a:buNone/>
            </a:pPr>
            <a:r>
              <a:rPr lang="en-US" sz="1600">
                <a:latin typeface="Courier New" panose="02070309020205020404" pitchFamily="49" charset="0"/>
                <a:cs typeface="Courier New" panose="02070309020205020404" pitchFamily="49" charset="0"/>
              </a:rPr>
              <a:t>{ </a:t>
            </a:r>
          </a:p>
          <a:p>
            <a:pPr marL="0" indent="0">
              <a:buNone/>
            </a:pPr>
            <a:r>
              <a:rPr lang="en-US" sz="1600">
                <a:latin typeface="Courier New" panose="02070309020205020404" pitchFamily="49" charset="0"/>
                <a:cs typeface="Courier New" panose="02070309020205020404" pitchFamily="49" charset="0"/>
              </a:rPr>
              <a:t>	int firstvalue = 5, secondvalue = 15; </a:t>
            </a:r>
          </a:p>
          <a:p>
            <a:pPr marL="0" indent="0">
              <a:buNone/>
            </a:pPr>
            <a:r>
              <a:rPr lang="en-US" sz="1600">
                <a:latin typeface="Courier New" panose="02070309020205020404" pitchFamily="49" charset="0"/>
                <a:cs typeface="Courier New" panose="02070309020205020404" pitchFamily="49" charset="0"/>
              </a:rPr>
              <a:t>	int * p1, * p2; </a:t>
            </a:r>
          </a:p>
          <a:p>
            <a:pPr marL="0" indent="0">
              <a:buNone/>
            </a:pPr>
            <a:r>
              <a:rPr lang="en-US" sz="1600">
                <a:latin typeface="Courier New" panose="02070309020205020404" pitchFamily="49" charset="0"/>
                <a:cs typeface="Courier New" panose="02070309020205020404" pitchFamily="49" charset="0"/>
              </a:rPr>
              <a:t>	p1 = &amp;firstvalue;  // p1 = address of firstvalue </a:t>
            </a:r>
          </a:p>
          <a:p>
            <a:pPr marL="0" indent="0">
              <a:buNone/>
            </a:pPr>
            <a:r>
              <a:rPr lang="en-US" sz="1600">
                <a:latin typeface="Courier New" panose="02070309020205020404" pitchFamily="49" charset="0"/>
                <a:cs typeface="Courier New" panose="02070309020205020404" pitchFamily="49" charset="0"/>
              </a:rPr>
              <a:t>	p2 = &amp;secondvalue; // p2 = address of secondvalue </a:t>
            </a:r>
          </a:p>
          <a:p>
            <a:pPr marL="0" indent="0">
              <a:buNone/>
            </a:pPr>
            <a:r>
              <a:rPr lang="en-US" sz="1600">
                <a:latin typeface="Courier New" panose="02070309020205020404" pitchFamily="49" charset="0"/>
                <a:cs typeface="Courier New" panose="02070309020205020404" pitchFamily="49" charset="0"/>
              </a:rPr>
              <a:t>	*p1 = 10;  // value pointed to by p1 = 10 </a:t>
            </a:r>
          </a:p>
          <a:p>
            <a:pPr marL="0" indent="0">
              <a:buNone/>
            </a:pPr>
            <a:r>
              <a:rPr lang="en-US" sz="1600">
                <a:latin typeface="Courier New" panose="02070309020205020404" pitchFamily="49" charset="0"/>
                <a:cs typeface="Courier New" panose="02070309020205020404" pitchFamily="49" charset="0"/>
              </a:rPr>
              <a:t>	*p2 = *p1; // value pointed to by p2 = value pointed by p1 </a:t>
            </a:r>
          </a:p>
          <a:p>
            <a:pPr marL="0" indent="0">
              <a:buNone/>
            </a:pPr>
            <a:r>
              <a:rPr lang="en-US" sz="1600">
                <a:latin typeface="Courier New" panose="02070309020205020404" pitchFamily="49" charset="0"/>
                <a:cs typeface="Courier New" panose="02070309020205020404" pitchFamily="49" charset="0"/>
              </a:rPr>
              <a:t>	p1 = p2;   // p1 = p2 (value of pointer is copied) </a:t>
            </a:r>
          </a:p>
          <a:p>
            <a:pPr marL="0" indent="0">
              <a:buNone/>
            </a:pPr>
            <a:r>
              <a:rPr lang="en-US" sz="1600">
                <a:latin typeface="Courier New" panose="02070309020205020404" pitchFamily="49" charset="0"/>
                <a:cs typeface="Courier New" panose="02070309020205020404" pitchFamily="49" charset="0"/>
              </a:rPr>
              <a:t>	*p1 = 20;  // value pointed by p1 = 20</a:t>
            </a:r>
          </a:p>
          <a:p>
            <a:pPr marL="0" indent="0">
              <a:buNone/>
            </a:pPr>
            <a:r>
              <a:rPr lang="en-US" sz="1600">
                <a:latin typeface="Courier New" panose="02070309020205020404" pitchFamily="49" charset="0"/>
                <a:cs typeface="Courier New" panose="02070309020205020404" pitchFamily="49" charset="0"/>
              </a:rPr>
              <a:t> </a:t>
            </a:r>
          </a:p>
          <a:p>
            <a:pPr marL="0" indent="0">
              <a:buNone/>
            </a:pPr>
            <a:r>
              <a:rPr lang="en-US" sz="1600">
                <a:latin typeface="Courier New" panose="02070309020205020404" pitchFamily="49" charset="0"/>
                <a:cs typeface="Courier New" panose="02070309020205020404" pitchFamily="49" charset="0"/>
              </a:rPr>
              <a:t>	cout &lt;&lt; "firstvalue is " &lt;&lt; firstvalue &lt;&lt; '\n'; </a:t>
            </a:r>
          </a:p>
          <a:p>
            <a:pPr marL="0" indent="0">
              <a:buNone/>
            </a:pPr>
            <a:r>
              <a:rPr lang="en-US" sz="1600">
                <a:latin typeface="Courier New" panose="02070309020205020404" pitchFamily="49" charset="0"/>
                <a:cs typeface="Courier New" panose="02070309020205020404" pitchFamily="49" charset="0"/>
              </a:rPr>
              <a:t>	cout &lt;&lt; "secondvalue is " &lt;&lt; secondvalue &lt;&lt; '\n'; </a:t>
            </a:r>
          </a:p>
          <a:p>
            <a:pPr marL="0" indent="0">
              <a:buNone/>
            </a:pPr>
            <a:r>
              <a:rPr lang="en-US" sz="1600">
                <a:latin typeface="Courier New" panose="02070309020205020404" pitchFamily="49" charset="0"/>
                <a:cs typeface="Courier New" panose="02070309020205020404" pitchFamily="49" charset="0"/>
              </a:rPr>
              <a:t>	return 0; </a:t>
            </a:r>
          </a:p>
          <a:p>
            <a:pPr marL="0" indent="0">
              <a:buNone/>
            </a:pPr>
            <a:r>
              <a:rPr lang="en-US" sz="1600">
                <a:latin typeface="Courier New" panose="02070309020205020404" pitchFamily="49" charset="0"/>
                <a:cs typeface="Courier New" panose="02070309020205020404" pitchFamily="49" charset="0"/>
              </a:rPr>
              <a:t>}</a:t>
            </a:r>
            <a:endParaRPr lang="da-DK" sz="16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301123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Explanation</a:t>
            </a:r>
          </a:p>
        </p:txBody>
      </p:sp>
      <p:sp>
        <p:nvSpPr>
          <p:cNvPr id="3" name="Pladsholder til indhold 2"/>
          <p:cNvSpPr>
            <a:spLocks noGrp="1"/>
          </p:cNvSpPr>
          <p:nvPr>
            <p:ph idx="1"/>
          </p:nvPr>
        </p:nvSpPr>
        <p:spPr/>
        <p:txBody>
          <a:bodyPr>
            <a:normAutofit fontScale="77500" lnSpcReduction="20000"/>
          </a:bodyPr>
          <a:lstStyle/>
          <a:p>
            <a:pPr marL="0" indent="0">
              <a:buNone/>
            </a:pPr>
            <a:r>
              <a:rPr lang="en-US"/>
              <a:t>Each assignment operation includes a comment on how each line could be read: i.e., replacing ampersands (&amp;) by "address of", and asterisks (*) by "value pointed to by".</a:t>
            </a:r>
            <a:br>
              <a:rPr lang="en-US"/>
            </a:br>
            <a:br>
              <a:rPr lang="en-US"/>
            </a:br>
            <a:r>
              <a:rPr lang="en-US"/>
              <a:t>Notice that there are expressions with pointers p1 and p2, both with and without the </a:t>
            </a:r>
            <a:r>
              <a:rPr lang="en-US" i="1"/>
              <a:t>dereference operator</a:t>
            </a:r>
            <a:r>
              <a:rPr lang="en-US"/>
              <a:t> (*). The meaning of an expression using the </a:t>
            </a:r>
            <a:r>
              <a:rPr lang="en-US" i="1"/>
              <a:t>dereference operator</a:t>
            </a:r>
            <a:r>
              <a:rPr lang="en-US"/>
              <a:t> (*) is very different from one that does not. </a:t>
            </a:r>
          </a:p>
          <a:p>
            <a:pPr marL="0" indent="0">
              <a:buNone/>
            </a:pPr>
            <a:r>
              <a:rPr lang="en-US"/>
              <a:t>When this operator precedes the pointer name, the expression refers to the value being pointed, while when a pointer name appears without this operator, it refers to the value of the pointer itself (i.e., the address of what the pointer is pointing to).</a:t>
            </a:r>
            <a:br>
              <a:rPr lang="en-US"/>
            </a:br>
            <a:endParaRPr lang="da-DK"/>
          </a:p>
        </p:txBody>
      </p:sp>
    </p:spTree>
    <p:extLst>
      <p:ext uri="{BB962C8B-B14F-4D97-AF65-F5344CB8AC3E}">
        <p14:creationId xmlns:p14="http://schemas.microsoft.com/office/powerpoint/2010/main" val="14958701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Declaration of pointers</a:t>
            </a:r>
          </a:p>
        </p:txBody>
      </p:sp>
      <p:sp>
        <p:nvSpPr>
          <p:cNvPr id="3" name="Pladsholder til indhold 2"/>
          <p:cNvSpPr>
            <a:spLocks noGrp="1"/>
          </p:cNvSpPr>
          <p:nvPr>
            <p:ph idx="1"/>
          </p:nvPr>
        </p:nvSpPr>
        <p:spPr/>
        <p:txBody>
          <a:bodyPr>
            <a:normAutofit fontScale="92500"/>
          </a:bodyPr>
          <a:lstStyle/>
          <a:p>
            <a:pPr marL="0" indent="0">
              <a:buNone/>
            </a:pPr>
            <a:r>
              <a:rPr lang="en-US" sz="2400" dirty="0"/>
              <a:t>Another thing that may call your attention is the line: </a:t>
            </a:r>
            <a:br>
              <a:rPr lang="en-US" sz="2400" dirty="0"/>
            </a:br>
            <a:r>
              <a:rPr lang="en-US" sz="2400" dirty="0"/>
              <a:t>                       </a:t>
            </a:r>
            <a:r>
              <a:rPr lang="en-US" sz="2400" dirty="0">
                <a:latin typeface="Courier New" panose="02070309020205020404" pitchFamily="49" charset="0"/>
                <a:cs typeface="Courier New" panose="02070309020205020404" pitchFamily="49" charset="0"/>
              </a:rPr>
              <a:t>int * p1, * p2;</a:t>
            </a:r>
          </a:p>
          <a:p>
            <a:pPr marL="0" indent="0">
              <a:buNone/>
            </a:pPr>
            <a:r>
              <a:rPr lang="en-US" sz="2400" dirty="0"/>
              <a:t>This declares the two pointers used in the previous example. But notice that there is an asterisk (*) for each pointer, in order for both to have type int* (pointer to int). This is required due to the precedence rules. Note that if, instead, the code was:</a:t>
            </a:r>
          </a:p>
          <a:p>
            <a:pPr marL="0" indent="0">
              <a:buNone/>
            </a:pPr>
            <a:r>
              <a:rPr lang="en-US" sz="2400" dirty="0">
                <a:latin typeface="Courier New" panose="02070309020205020404" pitchFamily="49" charset="0"/>
                <a:cs typeface="Courier New" panose="02070309020205020404" pitchFamily="49" charset="0"/>
              </a:rPr>
              <a:t>         int * p1, p2;</a:t>
            </a:r>
          </a:p>
          <a:p>
            <a:pPr marL="0" indent="0">
              <a:buNone/>
            </a:pPr>
            <a:r>
              <a:rPr lang="en-US" sz="2400" dirty="0"/>
              <a:t>p1 would indeed be of type int*, but p2 would be of type int. Spaces do not matter at all for this purpose. But anyway, simply remembering to put one asterisk per pointer is enough for most pointer users interested in declaring multiple pointers per statement. Or even better: use a different </a:t>
            </a:r>
            <a:r>
              <a:rPr lang="en-US" sz="2400" dirty="0" err="1"/>
              <a:t>statemet</a:t>
            </a:r>
            <a:r>
              <a:rPr lang="en-US" sz="2400" dirty="0"/>
              <a:t> for each variable.</a:t>
            </a:r>
            <a:endParaRPr lang="en-US" sz="2400" dirty="0">
              <a:cs typeface="Courier New" panose="02070309020205020404" pitchFamily="49" charset="0"/>
            </a:endParaRPr>
          </a:p>
          <a:p>
            <a:pPr marL="0" indent="0">
              <a:buNone/>
            </a:pPr>
            <a:endParaRPr lang="da-DK" sz="2400" dirty="0"/>
          </a:p>
        </p:txBody>
      </p:sp>
    </p:spTree>
    <p:extLst>
      <p:ext uri="{BB962C8B-B14F-4D97-AF65-F5344CB8AC3E}">
        <p14:creationId xmlns:p14="http://schemas.microsoft.com/office/powerpoint/2010/main" val="2871472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EA2EB7-25F3-6ACA-0768-E884404E10A2}"/>
              </a:ext>
            </a:extLst>
          </p:cNvPr>
          <p:cNvSpPr>
            <a:spLocks noGrp="1"/>
          </p:cNvSpPr>
          <p:nvPr>
            <p:ph type="title"/>
          </p:nvPr>
        </p:nvSpPr>
        <p:spPr/>
        <p:txBody>
          <a:bodyPr/>
          <a:lstStyle/>
          <a:p>
            <a:r>
              <a:rPr lang="da-DK" dirty="0" err="1"/>
              <a:t>Stack</a:t>
            </a:r>
            <a:r>
              <a:rPr lang="da-DK" dirty="0"/>
              <a:t> og </a:t>
            </a:r>
            <a:r>
              <a:rPr lang="da-DK" dirty="0" err="1"/>
              <a:t>heap</a:t>
            </a:r>
            <a:endParaRPr lang="da-DK" dirty="0"/>
          </a:p>
        </p:txBody>
      </p:sp>
      <p:sp>
        <p:nvSpPr>
          <p:cNvPr id="3" name="Pladsholder til indhold 2">
            <a:extLst>
              <a:ext uri="{FF2B5EF4-FFF2-40B4-BE49-F238E27FC236}">
                <a16:creationId xmlns:a16="http://schemas.microsoft.com/office/drawing/2014/main" id="{E97027D5-9FBC-97AB-A4CD-EE3E276A6500}"/>
              </a:ext>
            </a:extLst>
          </p:cNvPr>
          <p:cNvSpPr>
            <a:spLocks noGrp="1"/>
          </p:cNvSpPr>
          <p:nvPr>
            <p:ph idx="1"/>
          </p:nvPr>
        </p:nvSpPr>
        <p:spPr/>
        <p:txBody>
          <a:bodyPr>
            <a:normAutofit fontScale="85000" lnSpcReduction="20000"/>
          </a:bodyPr>
          <a:lstStyle/>
          <a:p>
            <a:r>
              <a:rPr lang="da-DK" dirty="0"/>
              <a:t>Stakken kaldes også </a:t>
            </a:r>
            <a:r>
              <a:rPr lang="da-DK" i="1" dirty="0" err="1"/>
              <a:t>runtime</a:t>
            </a:r>
            <a:r>
              <a:rPr lang="da-DK" i="1" dirty="0"/>
              <a:t> </a:t>
            </a:r>
            <a:r>
              <a:rPr lang="da-DK" i="1" dirty="0" err="1"/>
              <a:t>stack</a:t>
            </a:r>
            <a:r>
              <a:rPr lang="da-DK" i="1" dirty="0"/>
              <a:t>.</a:t>
            </a:r>
          </a:p>
          <a:p>
            <a:r>
              <a:rPr lang="da-DK" dirty="0"/>
              <a:t>Stakken indeholder </a:t>
            </a:r>
            <a:r>
              <a:rPr lang="da-DK" i="1" dirty="0"/>
              <a:t>frames </a:t>
            </a:r>
            <a:r>
              <a:rPr lang="da-DK" dirty="0"/>
              <a:t>eller </a:t>
            </a:r>
            <a:r>
              <a:rPr lang="da-DK" i="1" dirty="0" err="1"/>
              <a:t>activation</a:t>
            </a:r>
            <a:r>
              <a:rPr lang="da-DK" i="1" dirty="0"/>
              <a:t> </a:t>
            </a:r>
            <a:r>
              <a:rPr lang="da-DK" i="1" dirty="0" err="1"/>
              <a:t>records</a:t>
            </a:r>
            <a:r>
              <a:rPr lang="da-DK" i="1" dirty="0"/>
              <a:t>.</a:t>
            </a:r>
          </a:p>
          <a:p>
            <a:r>
              <a:rPr lang="da-DK" dirty="0"/>
              <a:t>Groft sagt en frame for hvert metodekald med værdier af variable etc.</a:t>
            </a:r>
          </a:p>
          <a:p>
            <a:r>
              <a:rPr lang="da-DK" dirty="0"/>
              <a:t>Når en metode </a:t>
            </a:r>
            <a:r>
              <a:rPr lang="da-DK" dirty="0" err="1"/>
              <a:t>terminerer</a:t>
            </a:r>
            <a:r>
              <a:rPr lang="da-DK" dirty="0"/>
              <a:t>, fjernes den tilhørende frame fra stakken.</a:t>
            </a:r>
          </a:p>
          <a:p>
            <a:r>
              <a:rPr lang="da-DK" dirty="0"/>
              <a:t>Stakken er mindre end </a:t>
            </a:r>
            <a:r>
              <a:rPr lang="da-DK" dirty="0" err="1"/>
              <a:t>heapen</a:t>
            </a:r>
            <a:r>
              <a:rPr lang="da-DK" dirty="0"/>
              <a:t> og løber af og til fuld. </a:t>
            </a:r>
          </a:p>
          <a:p>
            <a:r>
              <a:rPr lang="da-DK" dirty="0"/>
              <a:t>Stakken administreres af operativsystemet.</a:t>
            </a:r>
          </a:p>
          <a:p>
            <a:r>
              <a:rPr lang="da-DK" dirty="0" err="1"/>
              <a:t>Heapen</a:t>
            </a:r>
            <a:r>
              <a:rPr lang="da-DK" dirty="0"/>
              <a:t> er større end stakken og allokeres dynamisk af programmet – i C++ ved hjælp af pointere samt kommandoerne </a:t>
            </a:r>
            <a:r>
              <a:rPr lang="da-DK" dirty="0">
                <a:latin typeface="Courier New" panose="02070309020205020404" pitchFamily="49" charset="0"/>
                <a:cs typeface="Courier New" panose="02070309020205020404" pitchFamily="49" charset="0"/>
              </a:rPr>
              <a:t>new</a:t>
            </a:r>
            <a:r>
              <a:rPr lang="da-DK" dirty="0"/>
              <a:t> og </a:t>
            </a:r>
            <a:r>
              <a:rPr lang="da-DK" dirty="0">
                <a:latin typeface="Courier New" panose="02070309020205020404" pitchFamily="49" charset="0"/>
                <a:cs typeface="Courier New" panose="02070309020205020404" pitchFamily="49" charset="0"/>
              </a:rPr>
              <a:t>delete</a:t>
            </a:r>
            <a:r>
              <a:rPr lang="da-DK" dirty="0"/>
              <a:t>. </a:t>
            </a:r>
            <a:r>
              <a:rPr lang="da-DK" i="1" dirty="0"/>
              <a:t> </a:t>
            </a:r>
            <a:endParaRPr lang="da-DK" dirty="0"/>
          </a:p>
        </p:txBody>
      </p:sp>
    </p:spTree>
    <p:extLst>
      <p:ext uri="{BB962C8B-B14F-4D97-AF65-F5344CB8AC3E}">
        <p14:creationId xmlns:p14="http://schemas.microsoft.com/office/powerpoint/2010/main" val="1653615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Memory </a:t>
            </a:r>
            <a:r>
              <a:rPr lang="da-DK" dirty="0" err="1"/>
              <a:t>allocation</a:t>
            </a:r>
            <a:endParaRPr lang="da-DK" dirty="0"/>
          </a:p>
        </p:txBody>
      </p:sp>
      <p:sp>
        <p:nvSpPr>
          <p:cNvPr id="3" name="Pladsholder til indhold 2"/>
          <p:cNvSpPr>
            <a:spLocks noGrp="1"/>
          </p:cNvSpPr>
          <p:nvPr>
            <p:ph idx="1"/>
          </p:nvPr>
        </p:nvSpPr>
        <p:spPr/>
        <p:txBody>
          <a:bodyPr>
            <a:noAutofit/>
          </a:bodyPr>
          <a:lstStyle/>
          <a:p>
            <a:r>
              <a:rPr lang="en-US" sz="2400" dirty="0" err="1"/>
              <a:t>Indtil</a:t>
            </a:r>
            <a:r>
              <a:rPr lang="en-US" sz="2400" dirty="0"/>
              <a:t> </a:t>
            </a:r>
            <a:r>
              <a:rPr lang="en-US" sz="2400" dirty="0" err="1"/>
              <a:t>videre</a:t>
            </a:r>
            <a:r>
              <a:rPr lang="en-US" sz="2400" dirty="0"/>
              <a:t> har vi </a:t>
            </a:r>
            <a:r>
              <a:rPr lang="en-US" sz="2400" dirty="0" err="1"/>
              <a:t>beskrevet</a:t>
            </a:r>
            <a:r>
              <a:rPr lang="en-US" sz="2400" dirty="0"/>
              <a:t> variable </a:t>
            </a:r>
            <a:r>
              <a:rPr lang="en-US" sz="2400" dirty="0" err="1"/>
              <a:t>som</a:t>
            </a:r>
            <a:r>
              <a:rPr lang="en-US" sz="2400" dirty="0"/>
              <a:t> </a:t>
            </a:r>
            <a:r>
              <a:rPr lang="en-US" sz="2400" dirty="0" err="1"/>
              <a:t>steder</a:t>
            </a:r>
            <a:r>
              <a:rPr lang="en-US" sz="2400" dirty="0"/>
              <a:t> </a:t>
            </a:r>
            <a:r>
              <a:rPr lang="en-US" sz="2400" dirty="0" err="1"/>
              <a:t>i</a:t>
            </a:r>
            <a:r>
              <a:rPr lang="en-US" sz="2400" dirty="0"/>
              <a:t> </a:t>
            </a:r>
            <a:r>
              <a:rPr lang="en-US" sz="2400" dirty="0" err="1"/>
              <a:t>computerens</a:t>
            </a:r>
            <a:r>
              <a:rPr lang="en-US" sz="2400" dirty="0"/>
              <a:t> </a:t>
            </a:r>
            <a:r>
              <a:rPr lang="en-US" sz="2400" dirty="0" err="1"/>
              <a:t>hukommelse</a:t>
            </a:r>
            <a:r>
              <a:rPr lang="en-US" sz="2400" dirty="0"/>
              <a:t>, </a:t>
            </a:r>
            <a:r>
              <a:rPr lang="en-US" sz="2400" dirty="0" err="1"/>
              <a:t>som</a:t>
            </a:r>
            <a:r>
              <a:rPr lang="en-US" sz="2400" dirty="0"/>
              <a:t> </a:t>
            </a:r>
            <a:r>
              <a:rPr lang="en-US" sz="2400" dirty="0" err="1"/>
              <a:t>kan</a:t>
            </a:r>
            <a:r>
              <a:rPr lang="en-US" sz="2400" dirty="0"/>
              <a:t> </a:t>
            </a:r>
            <a:r>
              <a:rPr lang="en-US" sz="2400" dirty="0" err="1"/>
              <a:t>tilgås</a:t>
            </a:r>
            <a:r>
              <a:rPr lang="en-US" sz="2400" dirty="0"/>
              <a:t> </a:t>
            </a:r>
            <a:r>
              <a:rPr lang="en-US" sz="2400" dirty="0" err="1"/>
              <a:t>ved</a:t>
            </a:r>
            <a:r>
              <a:rPr lang="en-US" sz="2400" dirty="0"/>
              <a:t> </a:t>
            </a:r>
            <a:r>
              <a:rPr lang="en-US" sz="2400" dirty="0" err="1"/>
              <a:t>deres</a:t>
            </a:r>
            <a:r>
              <a:rPr lang="en-US" sz="2400" dirty="0"/>
              <a:t> </a:t>
            </a:r>
            <a:r>
              <a:rPr lang="en-US" sz="2400" i="1" dirty="0"/>
              <a:t>identifier </a:t>
            </a:r>
            <a:r>
              <a:rPr lang="en-US" sz="2400" dirty="0"/>
              <a:t>(</a:t>
            </a:r>
            <a:r>
              <a:rPr lang="en-US" sz="2400" dirty="0" err="1"/>
              <a:t>navn</a:t>
            </a:r>
            <a:r>
              <a:rPr lang="en-US" sz="2400" dirty="0"/>
              <a:t>).</a:t>
            </a:r>
          </a:p>
          <a:p>
            <a:r>
              <a:rPr lang="en-US" sz="2400" dirty="0"/>
              <a:t>På den </a:t>
            </a:r>
            <a:r>
              <a:rPr lang="en-US" sz="2400" dirty="0" err="1"/>
              <a:t>måde</a:t>
            </a:r>
            <a:r>
              <a:rPr lang="en-US" sz="2400" dirty="0"/>
              <a:t> </a:t>
            </a:r>
            <a:r>
              <a:rPr lang="en-US" sz="2400" dirty="0" err="1"/>
              <a:t>skal</a:t>
            </a:r>
            <a:r>
              <a:rPr lang="en-US" sz="2400" dirty="0"/>
              <a:t> </a:t>
            </a:r>
            <a:r>
              <a:rPr lang="en-US" sz="2400" dirty="0" err="1"/>
              <a:t>programmet</a:t>
            </a:r>
            <a:r>
              <a:rPr lang="en-US" sz="2400" dirty="0"/>
              <a:t> </a:t>
            </a:r>
            <a:r>
              <a:rPr lang="en-US" sz="2400" dirty="0" err="1"/>
              <a:t>ikke</a:t>
            </a:r>
            <a:r>
              <a:rPr lang="en-US" sz="2400" dirty="0"/>
              <a:t> </a:t>
            </a:r>
            <a:r>
              <a:rPr lang="en-US" sz="2400" dirty="0" err="1"/>
              <a:t>bekymre</a:t>
            </a:r>
            <a:r>
              <a:rPr lang="en-US" sz="2400" dirty="0"/>
              <a:t> sig om </a:t>
            </a:r>
            <a:r>
              <a:rPr lang="en-US" sz="2400" dirty="0" err="1"/>
              <a:t>variablens</a:t>
            </a:r>
            <a:r>
              <a:rPr lang="en-US" sz="2400" dirty="0"/>
              <a:t> </a:t>
            </a:r>
            <a:r>
              <a:rPr lang="en-US" sz="2400" dirty="0" err="1"/>
              <a:t>fysiske</a:t>
            </a:r>
            <a:r>
              <a:rPr lang="en-US" sz="2400" dirty="0"/>
              <a:t> </a:t>
            </a:r>
            <a:r>
              <a:rPr lang="en-US" sz="2400" dirty="0" err="1"/>
              <a:t>adresse</a:t>
            </a:r>
            <a:r>
              <a:rPr lang="en-US" sz="2400" dirty="0"/>
              <a:t> </a:t>
            </a:r>
            <a:r>
              <a:rPr lang="en-US" sz="2400" dirty="0" err="1"/>
              <a:t>i</a:t>
            </a:r>
            <a:r>
              <a:rPr lang="en-US" sz="2400" dirty="0"/>
              <a:t> memory.</a:t>
            </a:r>
          </a:p>
          <a:p>
            <a:r>
              <a:rPr lang="en-US" sz="2400" dirty="0"/>
              <a:t>Den </a:t>
            </a:r>
            <a:r>
              <a:rPr lang="en-US" sz="2400" dirty="0" err="1"/>
              <a:t>anvender</a:t>
            </a:r>
            <a:r>
              <a:rPr lang="en-US" sz="2400" dirty="0"/>
              <a:t> </a:t>
            </a:r>
            <a:r>
              <a:rPr lang="en-US" sz="2400" dirty="0" err="1"/>
              <a:t>simpelthen</a:t>
            </a:r>
            <a:r>
              <a:rPr lang="en-US" sz="2400" dirty="0"/>
              <a:t> bare </a:t>
            </a:r>
            <a:r>
              <a:rPr lang="en-US" sz="2400" dirty="0" err="1"/>
              <a:t>navnet</a:t>
            </a:r>
            <a:r>
              <a:rPr lang="en-US" sz="2400" dirty="0"/>
              <a:t>, </a:t>
            </a:r>
            <a:r>
              <a:rPr lang="en-US" sz="2400" dirty="0" err="1"/>
              <a:t>når</a:t>
            </a:r>
            <a:r>
              <a:rPr lang="en-US" sz="2400" dirty="0"/>
              <a:t> der </a:t>
            </a:r>
            <a:r>
              <a:rPr lang="en-US" sz="2400" dirty="0" err="1"/>
              <a:t>er</a:t>
            </a:r>
            <a:r>
              <a:rPr lang="en-US" sz="2400" dirty="0"/>
              <a:t> </a:t>
            </a:r>
            <a:r>
              <a:rPr lang="en-US" sz="2400" dirty="0" err="1"/>
              <a:t>behov</a:t>
            </a:r>
            <a:r>
              <a:rPr lang="en-US" sz="2400" dirty="0"/>
              <a:t> for at </a:t>
            </a:r>
            <a:r>
              <a:rPr lang="en-US" sz="2400" dirty="0" err="1"/>
              <a:t>referere</a:t>
            </a:r>
            <a:r>
              <a:rPr lang="en-US" sz="2400" dirty="0"/>
              <a:t> </a:t>
            </a:r>
            <a:r>
              <a:rPr lang="en-US" sz="2400" dirty="0" err="1"/>
              <a:t>til</a:t>
            </a:r>
            <a:r>
              <a:rPr lang="en-US" sz="2400" dirty="0"/>
              <a:t> variable.</a:t>
            </a:r>
          </a:p>
          <a:p>
            <a:r>
              <a:rPr lang="en-US" sz="2400" dirty="0"/>
              <a:t>For et C++ program </a:t>
            </a:r>
            <a:r>
              <a:rPr lang="en-US" sz="2400" dirty="0" err="1"/>
              <a:t>er</a:t>
            </a:r>
            <a:r>
              <a:rPr lang="en-US" sz="2400" dirty="0"/>
              <a:t> memory </a:t>
            </a:r>
            <a:r>
              <a:rPr lang="en-US" sz="2400" dirty="0" err="1"/>
              <a:t>en</a:t>
            </a:r>
            <a:r>
              <a:rPr lang="en-US" sz="2400" dirty="0"/>
              <a:t> </a:t>
            </a:r>
            <a:r>
              <a:rPr lang="en-US" sz="2400" dirty="0" err="1"/>
              <a:t>række</a:t>
            </a:r>
            <a:r>
              <a:rPr lang="en-US" sz="2400" dirty="0"/>
              <a:t> på </a:t>
            </a:r>
            <a:r>
              <a:rPr lang="en-US" sz="2400" dirty="0" err="1"/>
              <a:t>hinanden</a:t>
            </a:r>
            <a:r>
              <a:rPr lang="en-US" sz="2400" dirty="0"/>
              <a:t> </a:t>
            </a:r>
            <a:r>
              <a:rPr lang="en-US" sz="2400" dirty="0" err="1"/>
              <a:t>følgende</a:t>
            </a:r>
            <a:r>
              <a:rPr lang="en-US" sz="2400" dirty="0"/>
              <a:t> memory addresser, </a:t>
            </a:r>
            <a:r>
              <a:rPr lang="en-US" sz="2400" dirty="0" err="1"/>
              <a:t>som</a:t>
            </a:r>
            <a:r>
              <a:rPr lang="en-US" sz="2400" dirty="0"/>
              <a:t> </a:t>
            </a:r>
            <a:r>
              <a:rPr lang="en-US" sz="2400" dirty="0" err="1"/>
              <a:t>hver</a:t>
            </a:r>
            <a:r>
              <a:rPr lang="en-US" sz="2400" dirty="0"/>
              <a:t> har </a:t>
            </a:r>
            <a:r>
              <a:rPr lang="en-US" sz="2400" dirty="0" err="1"/>
              <a:t>en</a:t>
            </a:r>
            <a:r>
              <a:rPr lang="en-US" sz="2400" dirty="0"/>
              <a:t> </a:t>
            </a:r>
            <a:r>
              <a:rPr lang="en-US" sz="2400" dirty="0" err="1"/>
              <a:t>længde</a:t>
            </a:r>
            <a:r>
              <a:rPr lang="en-US" sz="2400" dirty="0"/>
              <a:t> på </a:t>
            </a:r>
            <a:r>
              <a:rPr lang="en-US" sz="2400" dirty="0" err="1"/>
              <a:t>én</a:t>
            </a:r>
            <a:r>
              <a:rPr lang="en-US" sz="2400" dirty="0"/>
              <a:t> byte </a:t>
            </a:r>
            <a:r>
              <a:rPr lang="en-US" sz="2400" dirty="0" err="1"/>
              <a:t>og</a:t>
            </a:r>
            <a:r>
              <a:rPr lang="en-US" sz="2400" dirty="0"/>
              <a:t> med </a:t>
            </a:r>
            <a:r>
              <a:rPr lang="en-US" sz="2400" dirty="0" err="1"/>
              <a:t>en</a:t>
            </a:r>
            <a:r>
              <a:rPr lang="en-US" sz="2400" dirty="0"/>
              <a:t> </a:t>
            </a:r>
            <a:r>
              <a:rPr lang="en-US" sz="2400" dirty="0" err="1"/>
              <a:t>entydig</a:t>
            </a:r>
            <a:r>
              <a:rPr lang="en-US" sz="2400" dirty="0"/>
              <a:t> </a:t>
            </a:r>
            <a:r>
              <a:rPr lang="en-US" sz="2400" dirty="0" err="1"/>
              <a:t>adresse</a:t>
            </a:r>
            <a:r>
              <a:rPr lang="en-US" sz="2400" dirty="0"/>
              <a:t>.</a:t>
            </a:r>
          </a:p>
          <a:p>
            <a:r>
              <a:rPr lang="en-US" sz="2400" dirty="0" err="1"/>
              <a:t>Disse</a:t>
            </a:r>
            <a:r>
              <a:rPr lang="en-US" sz="2400" dirty="0"/>
              <a:t> </a:t>
            </a:r>
            <a:r>
              <a:rPr lang="en-US" sz="2400" dirty="0" err="1"/>
              <a:t>enkelt</a:t>
            </a:r>
            <a:r>
              <a:rPr lang="en-US" sz="2400" dirty="0"/>
              <a:t>-byte memory </a:t>
            </a:r>
            <a:r>
              <a:rPr lang="en-US" sz="2400" dirty="0" err="1"/>
              <a:t>celler</a:t>
            </a:r>
            <a:r>
              <a:rPr lang="en-US" sz="2400" dirty="0"/>
              <a:t> </a:t>
            </a:r>
            <a:r>
              <a:rPr lang="en-US" sz="2400" dirty="0" err="1"/>
              <a:t>er</a:t>
            </a:r>
            <a:r>
              <a:rPr lang="en-US" sz="2400" dirty="0"/>
              <a:t> </a:t>
            </a:r>
            <a:r>
              <a:rPr lang="en-US" sz="2400" dirty="0" err="1"/>
              <a:t>ordnet</a:t>
            </a:r>
            <a:r>
              <a:rPr lang="en-US" sz="2400" dirty="0"/>
              <a:t> </a:t>
            </a:r>
            <a:r>
              <a:rPr lang="en-US" sz="2400" dirty="0" err="1"/>
              <a:t>således</a:t>
            </a:r>
            <a:r>
              <a:rPr lang="en-US" sz="2400" dirty="0"/>
              <a:t>, at det </a:t>
            </a:r>
            <a:r>
              <a:rPr lang="en-US" sz="2400" dirty="0" err="1"/>
              <a:t>er</a:t>
            </a:r>
            <a:r>
              <a:rPr lang="en-US" sz="2400" dirty="0"/>
              <a:t> </a:t>
            </a:r>
            <a:r>
              <a:rPr lang="en-US" sz="2400" dirty="0" err="1"/>
              <a:t>muligt</a:t>
            </a:r>
            <a:r>
              <a:rPr lang="en-US" sz="2400" dirty="0"/>
              <a:t> at </a:t>
            </a:r>
            <a:r>
              <a:rPr lang="en-US" sz="2400" dirty="0" err="1"/>
              <a:t>organisere</a:t>
            </a:r>
            <a:r>
              <a:rPr lang="en-US" sz="2400" dirty="0"/>
              <a:t> </a:t>
            </a:r>
            <a:r>
              <a:rPr lang="en-US" sz="2400" dirty="0" err="1"/>
              <a:t>repræsentationer</a:t>
            </a:r>
            <a:r>
              <a:rPr lang="en-US" sz="2400" dirty="0"/>
              <a:t> af data, </a:t>
            </a:r>
            <a:r>
              <a:rPr lang="en-US" sz="2400" dirty="0" err="1"/>
              <a:t>som</a:t>
            </a:r>
            <a:r>
              <a:rPr lang="en-US" sz="2400" dirty="0"/>
              <a:t> </a:t>
            </a:r>
            <a:r>
              <a:rPr lang="en-US" sz="2400" dirty="0" err="1"/>
              <a:t>er</a:t>
            </a:r>
            <a:r>
              <a:rPr lang="en-US" sz="2400" dirty="0"/>
              <a:t> </a:t>
            </a:r>
            <a:r>
              <a:rPr lang="en-US" sz="2400" dirty="0" err="1"/>
              <a:t>længere</a:t>
            </a:r>
            <a:r>
              <a:rPr lang="en-US" sz="2400" dirty="0"/>
              <a:t> </a:t>
            </a:r>
            <a:r>
              <a:rPr lang="en-US" sz="2400" dirty="0" err="1"/>
              <a:t>en</a:t>
            </a:r>
            <a:r>
              <a:rPr lang="en-US" sz="2400" dirty="0"/>
              <a:t> </a:t>
            </a:r>
            <a:r>
              <a:rPr lang="en-US" sz="2400" dirty="0" err="1"/>
              <a:t>en</a:t>
            </a:r>
            <a:r>
              <a:rPr lang="en-US" sz="2400" dirty="0"/>
              <a:t> byte </a:t>
            </a:r>
            <a:r>
              <a:rPr lang="en-US" sz="2400" dirty="0" err="1"/>
              <a:t>i</a:t>
            </a:r>
            <a:r>
              <a:rPr lang="en-US" sz="2400" dirty="0"/>
              <a:t> på </a:t>
            </a:r>
            <a:r>
              <a:rPr lang="en-US" sz="2400" dirty="0" err="1"/>
              <a:t>hinanden</a:t>
            </a:r>
            <a:r>
              <a:rPr lang="en-US" sz="2400" dirty="0"/>
              <a:t> </a:t>
            </a:r>
            <a:r>
              <a:rPr lang="en-US" sz="2400" dirty="0" err="1"/>
              <a:t>følgende</a:t>
            </a:r>
            <a:r>
              <a:rPr lang="en-US" sz="2400" dirty="0"/>
              <a:t> (consecutive) addresser.</a:t>
            </a:r>
            <a:br>
              <a:rPr lang="en-US" sz="2400" dirty="0"/>
            </a:br>
            <a:endParaRPr lang="da-DK" sz="2400" dirty="0"/>
          </a:p>
        </p:txBody>
      </p:sp>
    </p:spTree>
    <p:extLst>
      <p:ext uri="{BB962C8B-B14F-4D97-AF65-F5344CB8AC3E}">
        <p14:creationId xmlns:p14="http://schemas.microsoft.com/office/powerpoint/2010/main" val="3480665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dirty="0"/>
              <a:t>Memory </a:t>
            </a:r>
            <a:r>
              <a:rPr lang="da-DK" dirty="0" err="1"/>
              <a:t>allocation</a:t>
            </a:r>
            <a:endParaRPr lang="da-DK" dirty="0"/>
          </a:p>
        </p:txBody>
      </p:sp>
      <p:sp>
        <p:nvSpPr>
          <p:cNvPr id="3" name="Pladsholder til indhold 2"/>
          <p:cNvSpPr>
            <a:spLocks noGrp="1"/>
          </p:cNvSpPr>
          <p:nvPr>
            <p:ph idx="1"/>
          </p:nvPr>
        </p:nvSpPr>
        <p:spPr>
          <a:xfrm>
            <a:off x="457200" y="1268760"/>
            <a:ext cx="8229600" cy="5472608"/>
          </a:xfrm>
        </p:spPr>
        <p:txBody>
          <a:bodyPr>
            <a:noAutofit/>
          </a:bodyPr>
          <a:lstStyle/>
          <a:p>
            <a:r>
              <a:rPr lang="en-US" sz="2000" dirty="0"/>
              <a:t>På den made </a:t>
            </a:r>
            <a:r>
              <a:rPr lang="en-US" sz="2000" dirty="0" err="1"/>
              <a:t>kan</a:t>
            </a:r>
            <a:r>
              <a:rPr lang="en-US" sz="2000" dirty="0"/>
              <a:t> </a:t>
            </a:r>
            <a:r>
              <a:rPr lang="en-US" sz="2000" dirty="0" err="1"/>
              <a:t>hver</a:t>
            </a:r>
            <a:r>
              <a:rPr lang="en-US" sz="2000" dirty="0"/>
              <a:t> </a:t>
            </a:r>
            <a:r>
              <a:rPr lang="en-US" sz="2000" dirty="0" err="1"/>
              <a:t>celle</a:t>
            </a:r>
            <a:r>
              <a:rPr lang="en-US" sz="2000" dirty="0"/>
              <a:t> let </a:t>
            </a:r>
            <a:r>
              <a:rPr lang="en-US" sz="2000" dirty="0" err="1"/>
              <a:t>lokaliseres</a:t>
            </a:r>
            <a:r>
              <a:rPr lang="en-US" sz="2000" dirty="0"/>
              <a:t> </a:t>
            </a:r>
            <a:r>
              <a:rPr lang="en-US" sz="2000" dirty="0" err="1"/>
              <a:t>i</a:t>
            </a:r>
            <a:r>
              <a:rPr lang="en-US" sz="2000" dirty="0"/>
              <a:t> memory </a:t>
            </a:r>
            <a:r>
              <a:rPr lang="en-US" sz="2000" dirty="0" err="1"/>
              <a:t>ved</a:t>
            </a:r>
            <a:r>
              <a:rPr lang="en-US" sz="2000" dirty="0"/>
              <a:t> </a:t>
            </a:r>
            <a:r>
              <a:rPr lang="en-US" sz="2000" dirty="0" err="1"/>
              <a:t>hjælp</a:t>
            </a:r>
            <a:r>
              <a:rPr lang="en-US" sz="2000" dirty="0"/>
              <a:t> af sin </a:t>
            </a:r>
            <a:r>
              <a:rPr lang="en-US" sz="2000" dirty="0" err="1"/>
              <a:t>adresse</a:t>
            </a:r>
            <a:r>
              <a:rPr lang="en-US" sz="2000" dirty="0"/>
              <a:t>.</a:t>
            </a:r>
          </a:p>
          <a:p>
            <a:r>
              <a:rPr lang="en-US" sz="2000" dirty="0" err="1"/>
              <a:t>Fx</a:t>
            </a:r>
            <a:r>
              <a:rPr lang="en-US" sz="2000" dirty="0"/>
              <a:t> </a:t>
            </a:r>
            <a:r>
              <a:rPr lang="en-US" sz="2000" dirty="0" err="1"/>
              <a:t>følger</a:t>
            </a:r>
            <a:r>
              <a:rPr lang="en-US" sz="2000" dirty="0"/>
              <a:t> memory </a:t>
            </a:r>
            <a:r>
              <a:rPr lang="en-US" sz="2000" dirty="0" err="1"/>
              <a:t>cellen</a:t>
            </a:r>
            <a:r>
              <a:rPr lang="en-US" sz="2000" dirty="0"/>
              <a:t> med </a:t>
            </a:r>
            <a:r>
              <a:rPr lang="en-US" sz="2000" dirty="0" err="1"/>
              <a:t>adressen</a:t>
            </a:r>
            <a:r>
              <a:rPr lang="en-US" sz="2000" dirty="0"/>
              <a:t> 1776 </a:t>
            </a:r>
            <a:r>
              <a:rPr lang="en-US" sz="2000" dirty="0" err="1"/>
              <a:t>umiddelbart</a:t>
            </a:r>
            <a:r>
              <a:rPr lang="en-US" sz="2000" dirty="0"/>
              <a:t> </a:t>
            </a:r>
            <a:r>
              <a:rPr lang="en-US" sz="2000" dirty="0" err="1"/>
              <a:t>efter</a:t>
            </a:r>
            <a:r>
              <a:rPr lang="en-US" sz="2000" dirty="0"/>
              <a:t> </a:t>
            </a:r>
            <a:r>
              <a:rPr lang="en-US" sz="2000" dirty="0" err="1"/>
              <a:t>cellen</a:t>
            </a:r>
            <a:r>
              <a:rPr lang="en-US" sz="2000" dirty="0"/>
              <a:t> med </a:t>
            </a:r>
            <a:r>
              <a:rPr lang="en-US" sz="2000" dirty="0" err="1"/>
              <a:t>adressen</a:t>
            </a:r>
            <a:r>
              <a:rPr lang="en-US" sz="2000" dirty="0"/>
              <a:t> 1775 </a:t>
            </a:r>
            <a:r>
              <a:rPr lang="en-US" sz="2000" dirty="0" err="1"/>
              <a:t>og</a:t>
            </a:r>
            <a:r>
              <a:rPr lang="en-US" sz="2000" dirty="0"/>
              <a:t> </a:t>
            </a:r>
            <a:r>
              <a:rPr lang="en-US" sz="2000" dirty="0" err="1"/>
              <a:t>kommer</a:t>
            </a:r>
            <a:r>
              <a:rPr lang="en-US" sz="2000" dirty="0"/>
              <a:t> </a:t>
            </a:r>
            <a:r>
              <a:rPr lang="en-US" sz="2000" dirty="0" err="1"/>
              <a:t>lige</a:t>
            </a:r>
            <a:r>
              <a:rPr lang="en-US" sz="2000" dirty="0"/>
              <a:t> </a:t>
            </a:r>
            <a:r>
              <a:rPr lang="en-US" sz="2000" dirty="0" err="1"/>
              <a:t>før</a:t>
            </a:r>
            <a:r>
              <a:rPr lang="en-US" sz="2000" dirty="0"/>
              <a:t> </a:t>
            </a:r>
            <a:r>
              <a:rPr lang="en-US" sz="2000" dirty="0" err="1"/>
              <a:t>cellen</a:t>
            </a:r>
            <a:r>
              <a:rPr lang="en-US" sz="2000" dirty="0"/>
              <a:t> med </a:t>
            </a:r>
            <a:r>
              <a:rPr lang="en-US" sz="2000" dirty="0" err="1"/>
              <a:t>adressen</a:t>
            </a:r>
            <a:r>
              <a:rPr lang="en-US" sz="2000" dirty="0"/>
              <a:t> 1777.</a:t>
            </a:r>
          </a:p>
          <a:p>
            <a:r>
              <a:rPr lang="en-US" sz="2000" dirty="0"/>
              <a:t>Den </a:t>
            </a:r>
            <a:r>
              <a:rPr lang="en-US" sz="2000" dirty="0" err="1"/>
              <a:t>kommer</a:t>
            </a:r>
            <a:r>
              <a:rPr lang="en-US" sz="2000" dirty="0"/>
              <a:t> </a:t>
            </a:r>
            <a:r>
              <a:rPr lang="en-US" sz="2000" dirty="0" err="1"/>
              <a:t>desuden</a:t>
            </a:r>
            <a:r>
              <a:rPr lang="en-US" sz="2000" dirty="0"/>
              <a:t> </a:t>
            </a:r>
            <a:r>
              <a:rPr lang="en-US" sz="2000" dirty="0" err="1"/>
              <a:t>præcis</a:t>
            </a:r>
            <a:r>
              <a:rPr lang="en-US" sz="2000" dirty="0"/>
              <a:t> 1000 </a:t>
            </a:r>
            <a:r>
              <a:rPr lang="en-US" sz="2000" dirty="0" err="1"/>
              <a:t>celler</a:t>
            </a:r>
            <a:r>
              <a:rPr lang="en-US" sz="2000" dirty="0"/>
              <a:t> </a:t>
            </a:r>
            <a:r>
              <a:rPr lang="en-US" sz="2000" dirty="0" err="1"/>
              <a:t>efter</a:t>
            </a:r>
            <a:r>
              <a:rPr lang="en-US" sz="2000" dirty="0"/>
              <a:t> 776 </a:t>
            </a:r>
            <a:r>
              <a:rPr lang="en-US" sz="2000" dirty="0" err="1"/>
              <a:t>og</a:t>
            </a:r>
            <a:r>
              <a:rPr lang="en-US" sz="2000" dirty="0"/>
              <a:t> 1000 </a:t>
            </a:r>
            <a:r>
              <a:rPr lang="en-US" sz="2000" dirty="0" err="1"/>
              <a:t>celler</a:t>
            </a:r>
            <a:r>
              <a:rPr lang="en-US" sz="2000" dirty="0"/>
              <a:t> </a:t>
            </a:r>
            <a:r>
              <a:rPr lang="en-US" sz="2000" dirty="0" err="1"/>
              <a:t>før</a:t>
            </a:r>
            <a:r>
              <a:rPr lang="en-US" sz="2000" dirty="0"/>
              <a:t> 2776.</a:t>
            </a:r>
          </a:p>
          <a:p>
            <a:r>
              <a:rPr lang="en-US" sz="2000" dirty="0" err="1"/>
              <a:t>Når</a:t>
            </a:r>
            <a:r>
              <a:rPr lang="en-US" sz="2000" dirty="0"/>
              <a:t> </a:t>
            </a:r>
            <a:r>
              <a:rPr lang="en-US" sz="2000" dirty="0" err="1"/>
              <a:t>en</a:t>
            </a:r>
            <a:r>
              <a:rPr lang="en-US" sz="2000" dirty="0"/>
              <a:t> </a:t>
            </a:r>
            <a:r>
              <a:rPr lang="en-US" sz="2000" dirty="0" err="1"/>
              <a:t>variabel</a:t>
            </a:r>
            <a:r>
              <a:rPr lang="en-US" sz="2000" dirty="0"/>
              <a:t> </a:t>
            </a:r>
            <a:r>
              <a:rPr lang="en-US" sz="2000" dirty="0" err="1"/>
              <a:t>bliver</a:t>
            </a:r>
            <a:r>
              <a:rPr lang="en-US" sz="2000" dirty="0"/>
              <a:t> </a:t>
            </a:r>
            <a:r>
              <a:rPr lang="en-US" sz="2000" dirty="0" err="1"/>
              <a:t>erklæret</a:t>
            </a:r>
            <a:r>
              <a:rPr lang="en-US" sz="2000" dirty="0"/>
              <a:t>, </a:t>
            </a:r>
            <a:r>
              <a:rPr lang="en-US" sz="2000" dirty="0" err="1"/>
              <a:t>skal</a:t>
            </a:r>
            <a:r>
              <a:rPr lang="en-US" sz="2000" dirty="0"/>
              <a:t> den del af memory, </a:t>
            </a:r>
            <a:r>
              <a:rPr lang="en-US" sz="2000" dirty="0" err="1"/>
              <a:t>som</a:t>
            </a:r>
            <a:r>
              <a:rPr lang="en-US" sz="2000" dirty="0"/>
              <a:t> </a:t>
            </a:r>
            <a:r>
              <a:rPr lang="en-US" sz="2000" dirty="0" err="1"/>
              <a:t>skal</a:t>
            </a:r>
            <a:r>
              <a:rPr lang="en-US" sz="2000" dirty="0"/>
              <a:t> </a:t>
            </a:r>
            <a:r>
              <a:rPr lang="en-US" sz="2000" dirty="0" err="1"/>
              <a:t>bruges</a:t>
            </a:r>
            <a:r>
              <a:rPr lang="en-US" sz="2000" dirty="0"/>
              <a:t> </a:t>
            </a:r>
            <a:r>
              <a:rPr lang="en-US" sz="2000" dirty="0" err="1"/>
              <a:t>til</a:t>
            </a:r>
            <a:r>
              <a:rPr lang="en-US" sz="2000" dirty="0"/>
              <a:t> at </a:t>
            </a:r>
            <a:r>
              <a:rPr lang="en-US" sz="2000" dirty="0" err="1"/>
              <a:t>gemme</a:t>
            </a:r>
            <a:r>
              <a:rPr lang="en-US" sz="2000" dirty="0"/>
              <a:t> dens </a:t>
            </a:r>
            <a:r>
              <a:rPr lang="en-US" sz="2000" dirty="0" err="1"/>
              <a:t>værdi</a:t>
            </a:r>
            <a:r>
              <a:rPr lang="en-US" sz="2000" dirty="0"/>
              <a:t>, </a:t>
            </a:r>
            <a:r>
              <a:rPr lang="en-US" sz="2000" dirty="0" err="1"/>
              <a:t>tildeles</a:t>
            </a:r>
            <a:r>
              <a:rPr lang="en-US" sz="2000" dirty="0"/>
              <a:t> </a:t>
            </a:r>
            <a:r>
              <a:rPr lang="en-US" sz="2000" dirty="0" err="1"/>
              <a:t>en</a:t>
            </a:r>
            <a:r>
              <a:rPr lang="en-US" sz="2000" dirty="0"/>
              <a:t> specific </a:t>
            </a:r>
            <a:r>
              <a:rPr lang="en-US" sz="2000" dirty="0" err="1"/>
              <a:t>adresse</a:t>
            </a:r>
            <a:r>
              <a:rPr lang="en-US" sz="2000" dirty="0"/>
              <a:t> </a:t>
            </a:r>
            <a:r>
              <a:rPr lang="en-US" sz="2000" dirty="0" err="1"/>
              <a:t>i</a:t>
            </a:r>
            <a:r>
              <a:rPr lang="en-US" sz="2000" dirty="0"/>
              <a:t> memory.</a:t>
            </a:r>
          </a:p>
          <a:p>
            <a:r>
              <a:rPr lang="en-US" sz="2000" dirty="0" err="1"/>
              <a:t>Generelt</a:t>
            </a:r>
            <a:r>
              <a:rPr lang="en-US" sz="2000" dirty="0"/>
              <a:t> </a:t>
            </a:r>
            <a:r>
              <a:rPr lang="en-US" sz="2000" dirty="0" err="1"/>
              <a:t>tildeler</a:t>
            </a:r>
            <a:r>
              <a:rPr lang="en-US" sz="2000" dirty="0"/>
              <a:t> C++ programmer </a:t>
            </a:r>
            <a:r>
              <a:rPr lang="en-US" sz="2000" dirty="0" err="1"/>
              <a:t>ikke</a:t>
            </a:r>
            <a:r>
              <a:rPr lang="en-US" sz="2000" dirty="0"/>
              <a:t> </a:t>
            </a:r>
            <a:r>
              <a:rPr lang="en-US" sz="2000" dirty="0" err="1"/>
              <a:t>eksplicit</a:t>
            </a:r>
            <a:r>
              <a:rPr lang="en-US" sz="2000" dirty="0"/>
              <a:t> </a:t>
            </a:r>
            <a:r>
              <a:rPr lang="en-US" sz="2000" dirty="0" err="1"/>
              <a:t>præcise</a:t>
            </a:r>
            <a:r>
              <a:rPr lang="en-US" sz="2000" dirty="0"/>
              <a:t> positioner </a:t>
            </a:r>
            <a:r>
              <a:rPr lang="en-US" sz="2000" dirty="0" err="1"/>
              <a:t>i</a:t>
            </a:r>
            <a:r>
              <a:rPr lang="en-US" sz="2000" dirty="0"/>
              <a:t> memory (addresser) </a:t>
            </a:r>
            <a:r>
              <a:rPr lang="en-US" sz="2000" dirty="0" err="1"/>
              <a:t>til</a:t>
            </a:r>
            <a:r>
              <a:rPr lang="en-US" sz="2000" dirty="0"/>
              <a:t> sine variable.</a:t>
            </a:r>
          </a:p>
          <a:p>
            <a:r>
              <a:rPr lang="en-US" sz="2000" dirty="0"/>
              <a:t>Den </a:t>
            </a:r>
            <a:r>
              <a:rPr lang="en-US" sz="2000" dirty="0" err="1"/>
              <a:t>opgave</a:t>
            </a:r>
            <a:r>
              <a:rPr lang="en-US" sz="2000" dirty="0"/>
              <a:t> </a:t>
            </a:r>
            <a:r>
              <a:rPr lang="en-US" sz="2000" dirty="0" err="1"/>
              <a:t>varetages</a:t>
            </a:r>
            <a:r>
              <a:rPr lang="en-US" sz="2000" dirty="0"/>
              <a:t> </a:t>
            </a:r>
            <a:r>
              <a:rPr lang="en-US" sz="2000" dirty="0" err="1"/>
              <a:t>typisk</a:t>
            </a:r>
            <a:r>
              <a:rPr lang="en-US" sz="2000" dirty="0"/>
              <a:t> af </a:t>
            </a:r>
            <a:r>
              <a:rPr lang="en-US" sz="2000" dirty="0" err="1"/>
              <a:t>operativsystemet</a:t>
            </a:r>
            <a:r>
              <a:rPr lang="en-US" sz="2000" dirty="0"/>
              <a:t>, </a:t>
            </a:r>
            <a:r>
              <a:rPr lang="en-US" sz="2000" dirty="0" err="1"/>
              <a:t>som</a:t>
            </a:r>
            <a:r>
              <a:rPr lang="en-US" sz="2000" dirty="0"/>
              <a:t> </a:t>
            </a:r>
            <a:r>
              <a:rPr lang="en-US" sz="2000" dirty="0" err="1"/>
              <a:t>afvikler</a:t>
            </a:r>
            <a:r>
              <a:rPr lang="en-US" sz="2000" dirty="0"/>
              <a:t> </a:t>
            </a:r>
            <a:r>
              <a:rPr lang="en-US" sz="2000" dirty="0" err="1"/>
              <a:t>programmet</a:t>
            </a:r>
            <a:r>
              <a:rPr lang="en-US" sz="2000" dirty="0"/>
              <a:t>, </a:t>
            </a:r>
            <a:r>
              <a:rPr lang="en-US" sz="2000" dirty="0" err="1"/>
              <a:t>og</a:t>
            </a:r>
            <a:r>
              <a:rPr lang="en-US" sz="2000" dirty="0"/>
              <a:t> </a:t>
            </a:r>
            <a:r>
              <a:rPr lang="en-US" sz="2000" dirty="0" err="1"/>
              <a:t>bestemmer</a:t>
            </a:r>
            <a:r>
              <a:rPr lang="en-US" sz="2000" dirty="0"/>
              <a:t> de </a:t>
            </a:r>
            <a:r>
              <a:rPr lang="en-US" sz="2000" dirty="0" err="1"/>
              <a:t>enkelte</a:t>
            </a:r>
            <a:r>
              <a:rPr lang="en-US" sz="2000" dirty="0"/>
              <a:t> addresser på </a:t>
            </a:r>
            <a:r>
              <a:rPr lang="en-US" sz="2000" dirty="0" err="1"/>
              <a:t>kørselstidspunktet</a:t>
            </a:r>
            <a:r>
              <a:rPr lang="en-US" sz="2000" dirty="0"/>
              <a:t> (runtime).</a:t>
            </a:r>
          </a:p>
          <a:p>
            <a:r>
              <a:rPr lang="en-US" sz="2000" dirty="0"/>
              <a:t>Det </a:t>
            </a:r>
            <a:r>
              <a:rPr lang="en-US" sz="2000" dirty="0" err="1"/>
              <a:t>kan</a:t>
            </a:r>
            <a:r>
              <a:rPr lang="en-US" sz="2000" dirty="0"/>
              <a:t> </a:t>
            </a:r>
            <a:r>
              <a:rPr lang="en-US" sz="2000" dirty="0" err="1"/>
              <a:t>imidlertid</a:t>
            </a:r>
            <a:r>
              <a:rPr lang="en-US" sz="2000" dirty="0"/>
              <a:t> </a:t>
            </a:r>
            <a:r>
              <a:rPr lang="en-US" sz="2000" dirty="0" err="1"/>
              <a:t>være</a:t>
            </a:r>
            <a:r>
              <a:rPr lang="en-US" sz="2000" dirty="0"/>
              <a:t> </a:t>
            </a:r>
            <a:r>
              <a:rPr lang="en-US" sz="2000" dirty="0" err="1"/>
              <a:t>nyttigt</a:t>
            </a:r>
            <a:r>
              <a:rPr lang="en-US" sz="2000" dirty="0"/>
              <a:t> for et program at </a:t>
            </a:r>
            <a:r>
              <a:rPr lang="en-US" sz="2000" dirty="0" err="1"/>
              <a:t>kunne</a:t>
            </a:r>
            <a:r>
              <a:rPr lang="en-US" sz="2000" dirty="0"/>
              <a:t> </a:t>
            </a:r>
            <a:r>
              <a:rPr lang="en-US" sz="2000" dirty="0" err="1"/>
              <a:t>hente</a:t>
            </a:r>
            <a:r>
              <a:rPr lang="en-US" sz="2000" dirty="0"/>
              <a:t> </a:t>
            </a:r>
            <a:r>
              <a:rPr lang="en-US" sz="2000" dirty="0" err="1"/>
              <a:t>en</a:t>
            </a:r>
            <a:r>
              <a:rPr lang="en-US" sz="2000" dirty="0"/>
              <a:t> </a:t>
            </a:r>
            <a:r>
              <a:rPr lang="en-US" sz="2000" dirty="0" err="1"/>
              <a:t>variabels</a:t>
            </a:r>
            <a:r>
              <a:rPr lang="en-US" sz="2000" dirty="0"/>
              <a:t> </a:t>
            </a:r>
            <a:r>
              <a:rPr lang="en-US" sz="2000" dirty="0" err="1"/>
              <a:t>adresse</a:t>
            </a:r>
            <a:r>
              <a:rPr lang="en-US" sz="2000" dirty="0"/>
              <a:t> </a:t>
            </a:r>
            <a:r>
              <a:rPr lang="en-US" sz="2000" dirty="0" err="1"/>
              <a:t>i</a:t>
            </a:r>
            <a:r>
              <a:rPr lang="en-US" sz="2000" dirty="0"/>
              <a:t> runtime for at </a:t>
            </a:r>
            <a:r>
              <a:rPr lang="en-US" sz="2000" dirty="0" err="1"/>
              <a:t>kunne</a:t>
            </a:r>
            <a:r>
              <a:rPr lang="en-US" sz="2000" dirty="0"/>
              <a:t> </a:t>
            </a:r>
            <a:r>
              <a:rPr lang="en-US" sz="2000" dirty="0" err="1"/>
              <a:t>tilgå</a:t>
            </a:r>
            <a:r>
              <a:rPr lang="en-US" sz="2000" dirty="0"/>
              <a:t> data </a:t>
            </a:r>
            <a:r>
              <a:rPr lang="en-US" sz="2000" dirty="0" err="1"/>
              <a:t>som</a:t>
            </a:r>
            <a:r>
              <a:rPr lang="en-US" sz="2000" dirty="0"/>
              <a:t> </a:t>
            </a:r>
            <a:r>
              <a:rPr lang="en-US" sz="2000" dirty="0" err="1"/>
              <a:t>er</a:t>
            </a:r>
            <a:r>
              <a:rPr lang="en-US" sz="2000" dirty="0"/>
              <a:t> på </a:t>
            </a:r>
            <a:r>
              <a:rPr lang="en-US" sz="2000" dirty="0" err="1"/>
              <a:t>en</a:t>
            </a:r>
            <a:r>
              <a:rPr lang="en-US" sz="2000" dirty="0"/>
              <a:t> </a:t>
            </a:r>
            <a:r>
              <a:rPr lang="en-US" sz="2000" dirty="0" err="1"/>
              <a:t>bestemt</a:t>
            </a:r>
            <a:r>
              <a:rPr lang="en-US" sz="2000" dirty="0"/>
              <a:t> position </a:t>
            </a:r>
            <a:r>
              <a:rPr lang="en-US" sz="2000" dirty="0" err="1"/>
              <a:t>i</a:t>
            </a:r>
            <a:r>
              <a:rPr lang="en-US" sz="2000" dirty="0"/>
              <a:t> forhold </a:t>
            </a:r>
            <a:r>
              <a:rPr lang="en-US" sz="2000" dirty="0" err="1"/>
              <a:t>til</a:t>
            </a:r>
            <a:r>
              <a:rPr lang="en-US" sz="2000" dirty="0"/>
              <a:t> </a:t>
            </a:r>
            <a:r>
              <a:rPr lang="en-US" sz="2000" dirty="0" err="1"/>
              <a:t>adressen</a:t>
            </a:r>
            <a:r>
              <a:rPr lang="en-US" sz="2000" dirty="0"/>
              <a:t>, </a:t>
            </a:r>
            <a:r>
              <a:rPr lang="en-US" sz="2000" dirty="0" err="1"/>
              <a:t>fx</a:t>
            </a:r>
            <a:r>
              <a:rPr lang="en-US" sz="2000" dirty="0"/>
              <a:t> det </a:t>
            </a:r>
            <a:r>
              <a:rPr lang="en-US" sz="2000" dirty="0" err="1"/>
              <a:t>næste</a:t>
            </a:r>
            <a:r>
              <a:rPr lang="en-US" sz="2000" dirty="0"/>
              <a:t> element </a:t>
            </a:r>
            <a:r>
              <a:rPr lang="en-US" sz="2000" dirty="0" err="1"/>
              <a:t>i</a:t>
            </a:r>
            <a:r>
              <a:rPr lang="en-US" sz="2000" dirty="0"/>
              <a:t> et array.</a:t>
            </a:r>
            <a:br>
              <a:rPr lang="en-US" sz="2000" dirty="0"/>
            </a:br>
            <a:endParaRPr lang="da-DK" sz="2000" dirty="0"/>
          </a:p>
        </p:txBody>
      </p:sp>
    </p:spTree>
    <p:extLst>
      <p:ext uri="{BB962C8B-B14F-4D97-AF65-F5344CB8AC3E}">
        <p14:creationId xmlns:p14="http://schemas.microsoft.com/office/powerpoint/2010/main" val="2473758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0B7310A-A903-1A62-9A2A-28940C0DDB34}"/>
              </a:ext>
            </a:extLst>
          </p:cNvPr>
          <p:cNvSpPr>
            <a:spLocks noGrp="1"/>
          </p:cNvSpPr>
          <p:nvPr>
            <p:ph type="title"/>
          </p:nvPr>
        </p:nvSpPr>
        <p:spPr/>
        <p:txBody>
          <a:bodyPr/>
          <a:lstStyle/>
          <a:p>
            <a:r>
              <a:rPr lang="da-DK" dirty="0"/>
              <a:t>Pointere i </a:t>
            </a:r>
            <a:r>
              <a:rPr lang="da-DK" dirty="0" err="1"/>
              <a:t>heapen</a:t>
            </a:r>
            <a:endParaRPr lang="da-DK" dirty="0"/>
          </a:p>
        </p:txBody>
      </p:sp>
      <p:sp>
        <p:nvSpPr>
          <p:cNvPr id="3" name="Pladsholder til indhold 2">
            <a:extLst>
              <a:ext uri="{FF2B5EF4-FFF2-40B4-BE49-F238E27FC236}">
                <a16:creationId xmlns:a16="http://schemas.microsoft.com/office/drawing/2014/main" id="{EFEA0160-0B47-382D-EA20-260D38917FC5}"/>
              </a:ext>
            </a:extLst>
          </p:cNvPr>
          <p:cNvSpPr>
            <a:spLocks noGrp="1"/>
          </p:cNvSpPr>
          <p:nvPr>
            <p:ph idx="1"/>
          </p:nvPr>
        </p:nvSpPr>
        <p:spPr/>
        <p:txBody>
          <a:bodyPr>
            <a:normAutofit fontScale="92500" lnSpcReduction="20000"/>
          </a:bodyPr>
          <a:lstStyle/>
          <a:p>
            <a:r>
              <a:rPr lang="da-DK" dirty="0"/>
              <a:t>De efterfølgende eksempler viser, hvordan operatorerne &amp; og * virker.</a:t>
            </a:r>
          </a:p>
          <a:p>
            <a:r>
              <a:rPr lang="da-DK" dirty="0"/>
              <a:t>Ikke nødvendigvis hvordan man skal bruge pointere.</a:t>
            </a:r>
          </a:p>
          <a:p>
            <a:r>
              <a:rPr lang="da-DK" dirty="0"/>
              <a:t>Fx har jeg svært ved at se nytten af at erklære en pointer til en simpel datatype, fx </a:t>
            </a:r>
            <a:r>
              <a:rPr lang="da-DK" dirty="0" err="1"/>
              <a:t>int</a:t>
            </a:r>
            <a:r>
              <a:rPr lang="da-DK" dirty="0"/>
              <a:t>.</a:t>
            </a:r>
          </a:p>
          <a:p>
            <a:r>
              <a:rPr lang="da-DK" dirty="0"/>
              <a:t>Men pointere bør anvendes til </a:t>
            </a:r>
            <a:r>
              <a:rPr lang="da-DK" i="1" dirty="0"/>
              <a:t>containere, </a:t>
            </a:r>
            <a:r>
              <a:rPr lang="da-DK" dirty="0"/>
              <a:t>fx array og </a:t>
            </a:r>
            <a:r>
              <a:rPr lang="da-DK" dirty="0" err="1">
                <a:latin typeface="Courier New" panose="02070309020205020404" pitchFamily="49" charset="0"/>
                <a:cs typeface="Courier New" panose="02070309020205020404" pitchFamily="49" charset="0"/>
              </a:rPr>
              <a:t>vector</a:t>
            </a:r>
            <a:r>
              <a:rPr lang="da-DK" dirty="0"/>
              <a:t>.</a:t>
            </a:r>
          </a:p>
          <a:p>
            <a:r>
              <a:rPr lang="da-DK" dirty="0"/>
              <a:t>Min anbefaling er konsekvent at anvende </a:t>
            </a:r>
            <a:r>
              <a:rPr lang="da-DK" dirty="0" err="1"/>
              <a:t>vector</a:t>
            </a:r>
            <a:r>
              <a:rPr lang="da-DK" dirty="0"/>
              <a:t> i stedet for array.</a:t>
            </a:r>
          </a:p>
        </p:txBody>
      </p:sp>
    </p:spTree>
    <p:extLst>
      <p:ext uri="{BB962C8B-B14F-4D97-AF65-F5344CB8AC3E}">
        <p14:creationId xmlns:p14="http://schemas.microsoft.com/office/powerpoint/2010/main" val="283913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8980A1-ECF7-6A2F-2722-5DE64BB39CD3}"/>
              </a:ext>
            </a:extLst>
          </p:cNvPr>
          <p:cNvSpPr>
            <a:spLocks noGrp="1"/>
          </p:cNvSpPr>
          <p:nvPr>
            <p:ph type="title"/>
          </p:nvPr>
        </p:nvSpPr>
        <p:spPr/>
        <p:txBody>
          <a:bodyPr/>
          <a:lstStyle/>
          <a:p>
            <a:r>
              <a:rPr lang="da-DK" dirty="0"/>
              <a:t>Pointere</a:t>
            </a:r>
          </a:p>
        </p:txBody>
      </p:sp>
      <p:sp>
        <p:nvSpPr>
          <p:cNvPr id="3" name="Pladsholder til indhold 2">
            <a:extLst>
              <a:ext uri="{FF2B5EF4-FFF2-40B4-BE49-F238E27FC236}">
                <a16:creationId xmlns:a16="http://schemas.microsoft.com/office/drawing/2014/main" id="{F97FC1C7-1296-1DFB-036F-502DA73202E7}"/>
              </a:ext>
            </a:extLst>
          </p:cNvPr>
          <p:cNvSpPr>
            <a:spLocks noGrp="1"/>
          </p:cNvSpPr>
          <p:nvPr>
            <p:ph idx="1"/>
          </p:nvPr>
        </p:nvSpPr>
        <p:spPr/>
        <p:txBody>
          <a:bodyPr/>
          <a:lstStyle/>
          <a:p>
            <a:r>
              <a:rPr lang="da-DK" dirty="0"/>
              <a:t>De efterfølgende slides er en klassisk gennemgang af * og &amp;.</a:t>
            </a:r>
          </a:p>
          <a:p>
            <a:r>
              <a:rPr lang="da-DK" dirty="0"/>
              <a:t>Nyere versioner af C++ lægger op til mere begrænset anvendelse af pointere end tidligere.</a:t>
            </a:r>
          </a:p>
          <a:p>
            <a:r>
              <a:rPr lang="da-DK" dirty="0"/>
              <a:t>Desuden anbefales det, at overveje at bruge </a:t>
            </a:r>
            <a:r>
              <a:rPr lang="da-DK" i="1" dirty="0"/>
              <a:t>smart pointers.</a:t>
            </a:r>
            <a:endParaRPr lang="da-DK" dirty="0"/>
          </a:p>
        </p:txBody>
      </p:sp>
    </p:spTree>
    <p:extLst>
      <p:ext uri="{BB962C8B-B14F-4D97-AF65-F5344CB8AC3E}">
        <p14:creationId xmlns:p14="http://schemas.microsoft.com/office/powerpoint/2010/main" val="521519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Reference operator &amp;</a:t>
            </a:r>
          </a:p>
        </p:txBody>
      </p:sp>
      <p:sp>
        <p:nvSpPr>
          <p:cNvPr id="3" name="Pladsholder til indhold 2"/>
          <p:cNvSpPr>
            <a:spLocks noGrp="1"/>
          </p:cNvSpPr>
          <p:nvPr>
            <p:ph idx="1"/>
          </p:nvPr>
        </p:nvSpPr>
        <p:spPr/>
        <p:txBody>
          <a:bodyPr>
            <a:normAutofit fontScale="92500" lnSpcReduction="10000"/>
          </a:bodyPr>
          <a:lstStyle/>
          <a:p>
            <a:pPr marL="0" indent="0">
              <a:buNone/>
            </a:pPr>
            <a:r>
              <a:rPr lang="en-US" sz="1900"/>
              <a:t>The address of a variable can be obtained by preceding the name of a variable with an ampersand sign (&amp;), known as</a:t>
            </a:r>
            <a:r>
              <a:rPr lang="en-US" sz="1900" i="1"/>
              <a:t>reference operator</a:t>
            </a:r>
            <a:r>
              <a:rPr lang="en-US" sz="1900"/>
              <a:t>, and which can be literally translated as "address of". For example: </a:t>
            </a:r>
          </a:p>
          <a:p>
            <a:pPr marL="0" indent="0" algn="ctr">
              <a:buNone/>
            </a:pPr>
            <a:r>
              <a:rPr lang="en-US" sz="1900">
                <a:latin typeface="Courier New" panose="02070309020205020404" pitchFamily="49" charset="0"/>
                <a:cs typeface="Courier New" panose="02070309020205020404" pitchFamily="49" charset="0"/>
              </a:rPr>
              <a:t>foo = &amp;myvar;</a:t>
            </a:r>
          </a:p>
          <a:p>
            <a:pPr marL="0" indent="0">
              <a:buNone/>
            </a:pPr>
            <a:r>
              <a:rPr lang="en-US" sz="1900"/>
              <a:t>This would assign the address of variable myvar to foo; by preceding the name of the variable myvar with the </a:t>
            </a:r>
            <a:r>
              <a:rPr lang="en-US" sz="1900" i="1"/>
              <a:t>reference operator</a:t>
            </a:r>
            <a:r>
              <a:rPr lang="en-US" sz="1900"/>
              <a:t> (&amp;), we are no longer assigning the content of the variable itself to foo, but its address.</a:t>
            </a:r>
            <a:br>
              <a:rPr lang="en-US" sz="1900"/>
            </a:br>
            <a:br>
              <a:rPr lang="en-US" sz="1900"/>
            </a:br>
            <a:r>
              <a:rPr lang="en-US" sz="1900"/>
              <a:t>The actual address of a variable in memory cannot be known before runtime, but let's assume, in order to help clarify some concepts, that myvar is placed during runtime in the memory address 1776.</a:t>
            </a:r>
            <a:br>
              <a:rPr lang="en-US" sz="1900"/>
            </a:br>
            <a:br>
              <a:rPr lang="en-US" sz="1900"/>
            </a:br>
            <a:r>
              <a:rPr lang="en-US" sz="1900"/>
              <a:t>In this case, consider the following code fragment:</a:t>
            </a:r>
            <a:endParaRPr lang="en-US" sz="1900">
              <a:cs typeface="Courier New" panose="02070309020205020404" pitchFamily="49" charset="0"/>
            </a:endParaRPr>
          </a:p>
          <a:p>
            <a:pPr marL="3086100" lvl="7" indent="0">
              <a:buNone/>
            </a:pPr>
            <a:r>
              <a:rPr lang="da-DK" sz="1900">
                <a:latin typeface="Courier New" panose="02070309020205020404" pitchFamily="49" charset="0"/>
                <a:cs typeface="Courier New" panose="02070309020205020404" pitchFamily="49" charset="0"/>
              </a:rPr>
              <a:t>myvar = 25;</a:t>
            </a:r>
          </a:p>
          <a:p>
            <a:pPr marL="3086100" lvl="7" indent="0">
              <a:buNone/>
            </a:pPr>
            <a:r>
              <a:rPr lang="da-DK" sz="1900">
                <a:latin typeface="Courier New" panose="02070309020205020404" pitchFamily="49" charset="0"/>
                <a:cs typeface="Courier New" panose="02070309020205020404" pitchFamily="49" charset="0"/>
              </a:rPr>
              <a:t>foo = &amp;myvar;</a:t>
            </a:r>
          </a:p>
          <a:p>
            <a:pPr marL="3086100" lvl="7" indent="0">
              <a:buNone/>
            </a:pPr>
            <a:r>
              <a:rPr lang="da-DK" sz="1900">
                <a:latin typeface="Courier New" panose="02070309020205020404" pitchFamily="49" charset="0"/>
                <a:cs typeface="Courier New" panose="02070309020205020404" pitchFamily="49" charset="0"/>
              </a:rPr>
              <a:t>bar = myvar;</a:t>
            </a:r>
          </a:p>
        </p:txBody>
      </p:sp>
    </p:spTree>
    <p:extLst>
      <p:ext uri="{BB962C8B-B14F-4D97-AF65-F5344CB8AC3E}">
        <p14:creationId xmlns:p14="http://schemas.microsoft.com/office/powerpoint/2010/main" val="2326028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a-DK"/>
              <a:t>Reference operator &amp;</a:t>
            </a:r>
          </a:p>
        </p:txBody>
      </p:sp>
      <p:sp>
        <p:nvSpPr>
          <p:cNvPr id="3" name="Pladsholder til indhold 2"/>
          <p:cNvSpPr>
            <a:spLocks noGrp="1"/>
          </p:cNvSpPr>
          <p:nvPr>
            <p:ph idx="1"/>
          </p:nvPr>
        </p:nvSpPr>
        <p:spPr/>
        <p:txBody>
          <a:bodyPr>
            <a:normAutofit fontScale="25000" lnSpcReduction="20000"/>
          </a:bodyPr>
          <a:lstStyle/>
          <a:p>
            <a:pPr marL="0" indent="0">
              <a:buNone/>
            </a:pPr>
            <a:r>
              <a:rPr lang="en-US" sz="7200"/>
              <a:t>The values contained in each variable after the execution of this are shown in the following diagram: </a:t>
            </a:r>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a:p>
          <a:p>
            <a:pPr marL="0" indent="0">
              <a:buNone/>
            </a:pPr>
            <a:r>
              <a:rPr lang="en-US" sz="7200"/>
              <a:t>First, we have assigned the value 25 to myvar (a variable whose address in memory we assumed to be 1776).</a:t>
            </a:r>
            <a:br>
              <a:rPr lang="en-US" sz="7200"/>
            </a:br>
            <a:br>
              <a:rPr lang="en-US" sz="7200"/>
            </a:br>
            <a:r>
              <a:rPr lang="en-US" sz="7200"/>
              <a:t>The second statement assigns foo the address of myvar, which we have assumed to be 1776.</a:t>
            </a:r>
            <a:br>
              <a:rPr lang="en-US" sz="7200"/>
            </a:br>
            <a:br>
              <a:rPr lang="en-US" sz="7200"/>
            </a:br>
            <a:r>
              <a:rPr lang="en-US" sz="7200"/>
              <a:t>Finally, the third statement, assigns the value contained in myvar to bar. This is a standard assignment operation, as already done many times in earlier chapters.</a:t>
            </a:r>
            <a:br>
              <a:rPr lang="en-US" sz="7200"/>
            </a:br>
            <a:br>
              <a:rPr lang="en-US" sz="7200"/>
            </a:br>
            <a:r>
              <a:rPr lang="en-US" sz="7200"/>
              <a:t>The main difference between the second and third statements is the appearance of the </a:t>
            </a:r>
            <a:r>
              <a:rPr lang="en-US" sz="7200" i="1"/>
              <a:t>reference operator</a:t>
            </a:r>
            <a:r>
              <a:rPr lang="en-US" sz="7200"/>
              <a:t> (&amp;).</a:t>
            </a:r>
            <a:br>
              <a:rPr lang="en-US" sz="7200"/>
            </a:br>
            <a:br>
              <a:rPr lang="en-US" sz="7200"/>
            </a:br>
            <a:br>
              <a:rPr lang="en-US"/>
            </a:br>
            <a:endParaRPr lang="da-DK"/>
          </a:p>
        </p:txBody>
      </p:sp>
      <p:pic>
        <p:nvPicPr>
          <p:cNvPr id="4" name="Billed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2382" y="2018995"/>
            <a:ext cx="3848100" cy="1295400"/>
          </a:xfrm>
          <a:prstGeom prst="rect">
            <a:avLst/>
          </a:prstGeom>
        </p:spPr>
      </p:pic>
    </p:spTree>
    <p:extLst>
      <p:ext uri="{BB962C8B-B14F-4D97-AF65-F5344CB8AC3E}">
        <p14:creationId xmlns:p14="http://schemas.microsoft.com/office/powerpoint/2010/main" val="1557443302"/>
      </p:ext>
    </p:extLst>
  </p:cSld>
  <p:clrMapOvr>
    <a:masterClrMapping/>
  </p:clrMapOvr>
</p:sld>
</file>

<file path=ppt/theme/theme1.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7885</TotalTime>
  <Words>2235</Words>
  <Application>Microsoft Office PowerPoint</Application>
  <PresentationFormat>Skærmshow (4:3)</PresentationFormat>
  <Paragraphs>156</Paragraphs>
  <Slides>24</Slides>
  <Notes>1</Notes>
  <HiddenSlides>0</HiddenSlides>
  <MMClips>0</MMClips>
  <ScaleCrop>false</ScaleCrop>
  <HeadingPairs>
    <vt:vector size="6" baseType="variant">
      <vt:variant>
        <vt:lpstr>Benyttede skrifttyper</vt:lpstr>
      </vt:variant>
      <vt:variant>
        <vt:i4>4</vt:i4>
      </vt:variant>
      <vt:variant>
        <vt:lpstr>Tema</vt:lpstr>
      </vt:variant>
      <vt:variant>
        <vt:i4>1</vt:i4>
      </vt:variant>
      <vt:variant>
        <vt:lpstr>Slidetitler</vt:lpstr>
      </vt:variant>
      <vt:variant>
        <vt:i4>24</vt:i4>
      </vt:variant>
    </vt:vector>
  </HeadingPairs>
  <TitlesOfParts>
    <vt:vector size="29" baseType="lpstr">
      <vt:lpstr>Aptos</vt:lpstr>
      <vt:lpstr>Arial</vt:lpstr>
      <vt:lpstr>Calibri</vt:lpstr>
      <vt:lpstr>Courier New</vt:lpstr>
      <vt:lpstr>Kontortema</vt:lpstr>
      <vt:lpstr>PowerPoint-præsentation</vt:lpstr>
      <vt:lpstr>Stack og heap</vt:lpstr>
      <vt:lpstr>Stack og heap</vt:lpstr>
      <vt:lpstr>Memory allocation</vt:lpstr>
      <vt:lpstr>Memory allocation</vt:lpstr>
      <vt:lpstr>Pointere i heapen</vt:lpstr>
      <vt:lpstr>Pointere</vt:lpstr>
      <vt:lpstr>Reference operator &amp;</vt:lpstr>
      <vt:lpstr>Reference operator &amp;</vt:lpstr>
      <vt:lpstr>Pointere</vt:lpstr>
      <vt:lpstr>Dereference operator *</vt:lpstr>
      <vt:lpstr>baz = *foo;</vt:lpstr>
      <vt:lpstr>baz and foo</vt:lpstr>
      <vt:lpstr>&amp; and *</vt:lpstr>
      <vt:lpstr>Examples</vt:lpstr>
      <vt:lpstr>Declaring pointers</vt:lpstr>
      <vt:lpstr>Declaring pointers</vt:lpstr>
      <vt:lpstr>Declaring pointers</vt:lpstr>
      <vt:lpstr>Example</vt:lpstr>
      <vt:lpstr>What is printed?</vt:lpstr>
      <vt:lpstr>Explanation</vt:lpstr>
      <vt:lpstr>Another example</vt:lpstr>
      <vt:lpstr>Explanation</vt:lpstr>
      <vt:lpstr>Declaration of pointers</vt:lpstr>
    </vt:vector>
  </TitlesOfParts>
  <Company>Syddansk Unversitet - University of Southern Denmark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PowerPoint-præsentation</dc:title>
  <dc:creator>Ole Dolriis</dc:creator>
  <cp:lastModifiedBy>Ole Dolriis</cp:lastModifiedBy>
  <cp:revision>72</cp:revision>
  <dcterms:created xsi:type="dcterms:W3CDTF">2013-09-11T12:48:00Z</dcterms:created>
  <dcterms:modified xsi:type="dcterms:W3CDTF">2025-03-19T13:56:20Z</dcterms:modified>
</cp:coreProperties>
</file>